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51"/>
  </p:notesMasterIdLst>
  <p:sldIdLst>
    <p:sldId id="293" r:id="rId6"/>
    <p:sldId id="302" r:id="rId7"/>
    <p:sldId id="316" r:id="rId8"/>
    <p:sldId id="319" r:id="rId9"/>
    <p:sldId id="376" r:id="rId10"/>
    <p:sldId id="322" r:id="rId11"/>
    <p:sldId id="321" r:id="rId12"/>
    <p:sldId id="340" r:id="rId13"/>
    <p:sldId id="338" r:id="rId14"/>
    <p:sldId id="339" r:id="rId15"/>
    <p:sldId id="343" r:id="rId16"/>
    <p:sldId id="323" r:id="rId17"/>
    <p:sldId id="271" r:id="rId18"/>
    <p:sldId id="315" r:id="rId19"/>
    <p:sldId id="324" r:id="rId20"/>
    <p:sldId id="325" r:id="rId21"/>
    <p:sldId id="342" r:id="rId22"/>
    <p:sldId id="268" r:id="rId23"/>
    <p:sldId id="256" r:id="rId24"/>
    <p:sldId id="373" r:id="rId25"/>
    <p:sldId id="341" r:id="rId26"/>
    <p:sldId id="266" r:id="rId27"/>
    <p:sldId id="303" r:id="rId28"/>
    <p:sldId id="257" r:id="rId29"/>
    <p:sldId id="345" r:id="rId30"/>
    <p:sldId id="371" r:id="rId31"/>
    <p:sldId id="360" r:id="rId32"/>
    <p:sldId id="361" r:id="rId33"/>
    <p:sldId id="363" r:id="rId34"/>
    <p:sldId id="279" r:id="rId35"/>
    <p:sldId id="364" r:id="rId36"/>
    <p:sldId id="333" r:id="rId37"/>
    <p:sldId id="375" r:id="rId38"/>
    <p:sldId id="369" r:id="rId39"/>
    <p:sldId id="349" r:id="rId40"/>
    <p:sldId id="358" r:id="rId41"/>
    <p:sldId id="337" r:id="rId42"/>
    <p:sldId id="326" r:id="rId43"/>
    <p:sldId id="328" r:id="rId44"/>
    <p:sldId id="344" r:id="rId45"/>
    <p:sldId id="365" r:id="rId46"/>
    <p:sldId id="334" r:id="rId47"/>
    <p:sldId id="379" r:id="rId48"/>
    <p:sldId id="273" r:id="rId49"/>
    <p:sldId id="309" r:id="rId5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B9EE18-60D2-F092-8F45-E61BBAE1C0F9}" name="Jennie Drummond (Area Education West)" initials="JW" userId="S::jennied@highland.gov.uk::38fe5d73-ed63-448f-aee3-c1e5cbfe02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8B9F0-63A4-4434-A924-BC9CCD0BEA1C}" v="3" dt="2024-12-05T15:38:19.511"/>
    <p1510:client id="{919387AB-25FE-C073-5972-6FB8BF8BB365}" v="91" dt="2024-12-05T13:51:06.093"/>
    <p1510:client id="{A08C8762-2E53-4E2D-9EE7-91EB7E18643D}" v="91" dt="2024-12-05T12:00:58.447"/>
    <p1510:client id="{B7AC7F75-063A-E96C-E592-EB2AF4706603}" v="1" dt="2024-12-04T17:25:41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30" autoAdjust="0"/>
  </p:normalViewPr>
  <p:slideViewPr>
    <p:cSldViewPr snapToGrid="0">
      <p:cViewPr varScale="1">
        <p:scale>
          <a:sx n="48" d="100"/>
          <a:sy n="48" d="100"/>
        </p:scale>
        <p:origin x="9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highlandcouncil1.sharepoint.com/sites/SchoolHub/School%20Improvement%20and%20Inspection%20Support/Forms/AllItems.aspx?id=%2Fsites%2FSchoolHub%2FSchool%20Improvement%20and%20Inspection%20Support%2FCollaborative%20Improvement%2FHighland%20Council%20%2D%20Collaborative%20Improvement%20Framework%20DRAFT%20v10%20200423%2Epdf&amp;parent=%2Fsites%2FSchoolHub%2FSchool%20Improvement%20and%20Inspection%20Support%2FCollaborative%20Improvement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highlandcouncil1.sharepoint.com/sites/SchoolHub/School%20Improvement%20and%20Inspection%20Support/Forms/AllItems.aspx?id=%2Fsites%2FSchoolHub%2FSchool%20Improvement%20and%20Inspection%20Support%2FCollaborative%20Improvement%2FHighland%20Council%20%2D%20Collaborative%20Improvement%20Framework%20DRAFT%20v10%20200423%2Epdf&amp;parent=%2Fsites%2FSchoolHub%2FSchool%20Improvement%20and%20Inspection%20Support%2FCollaborative%20Improvement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64E0E-C220-4A8B-9704-1BA1CD7E08F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4761F-644A-4E3C-8DA1-416EC94299B8}">
      <dgm:prSet/>
      <dgm:spPr/>
      <dgm:t>
        <a:bodyPr/>
        <a:lstStyle/>
        <a:p>
          <a:pPr rtl="0"/>
          <a:r>
            <a:rPr lang="en-GB"/>
            <a:t>The Curriculum and Collaborative Improvement Team and Early Years Education Support Officers within our Education &amp; Learning Service seek  to work in partnership with schools and ELC settings to provide </a:t>
          </a:r>
          <a:r>
            <a:rPr lang="en-GB" b="1"/>
            <a:t>universal</a:t>
          </a:r>
          <a:r>
            <a:rPr lang="en-GB"/>
            <a:t>, </a:t>
          </a:r>
          <a:r>
            <a:rPr lang="en-GB" b="1"/>
            <a:t>focused</a:t>
          </a:r>
          <a:r>
            <a:rPr lang="en-GB"/>
            <a:t> or </a:t>
          </a:r>
          <a:r>
            <a:rPr lang="en-GB" b="1"/>
            <a:t>intensive</a:t>
          </a:r>
          <a:r>
            <a:rPr lang="en-GB"/>
            <a:t> </a:t>
          </a:r>
          <a:r>
            <a:rPr lang="en-GB">
              <a:latin typeface="Calibri"/>
            </a:rPr>
            <a:t>(UFI) support</a:t>
          </a:r>
          <a:r>
            <a:rPr lang="en-GB"/>
            <a:t> categories. </a:t>
          </a:r>
          <a:endParaRPr lang="en-US"/>
        </a:p>
      </dgm:t>
    </dgm:pt>
    <dgm:pt modelId="{8312DE3D-AD79-46A5-AA84-FF24EA3604AC}" type="parTrans" cxnId="{79B7B66C-3F1B-4209-ABDA-D28F76FBFC9C}">
      <dgm:prSet/>
      <dgm:spPr/>
      <dgm:t>
        <a:bodyPr/>
        <a:lstStyle/>
        <a:p>
          <a:endParaRPr lang="en-US"/>
        </a:p>
      </dgm:t>
    </dgm:pt>
    <dgm:pt modelId="{EDE01B64-F556-4A56-ADF9-D05C9F249B3C}" type="sibTrans" cxnId="{79B7B66C-3F1B-4209-ABDA-D28F76FBFC9C}">
      <dgm:prSet/>
      <dgm:spPr/>
      <dgm:t>
        <a:bodyPr/>
        <a:lstStyle/>
        <a:p>
          <a:endParaRPr lang="en-US"/>
        </a:p>
      </dgm:t>
    </dgm:pt>
    <dgm:pt modelId="{D40187F2-DEED-4D34-A78B-B25FABA4DE5F}">
      <dgm:prSet/>
      <dgm:spPr/>
      <dgm:t>
        <a:bodyPr/>
        <a:lstStyle/>
        <a:p>
          <a:r>
            <a:rPr lang="en-GB"/>
            <a:t>How are these categories identified and what might this look like? </a:t>
          </a:r>
        </a:p>
        <a:p>
          <a:r>
            <a:rPr lang="en-GB">
              <a:hlinkClick xmlns:r="http://schemas.openxmlformats.org/officeDocument/2006/relationships" r:id="rId1"/>
            </a:rPr>
            <a:t>Continuous Improvement: ‘improving how we improve’</a:t>
          </a:r>
          <a:endParaRPr lang="en-US"/>
        </a:p>
      </dgm:t>
    </dgm:pt>
    <dgm:pt modelId="{79928723-C71C-4C23-A196-BDB6A24B7481}" type="parTrans" cxnId="{41B1FF9A-9B3F-4F29-ADBF-9010458F81FF}">
      <dgm:prSet/>
      <dgm:spPr/>
      <dgm:t>
        <a:bodyPr/>
        <a:lstStyle/>
        <a:p>
          <a:endParaRPr lang="en-US"/>
        </a:p>
      </dgm:t>
    </dgm:pt>
    <dgm:pt modelId="{83F7FF6B-638E-48E0-9A57-24A60351A632}" type="sibTrans" cxnId="{41B1FF9A-9B3F-4F29-ADBF-9010458F81FF}">
      <dgm:prSet/>
      <dgm:spPr/>
      <dgm:t>
        <a:bodyPr/>
        <a:lstStyle/>
        <a:p>
          <a:endParaRPr lang="en-US"/>
        </a:p>
      </dgm:t>
    </dgm:pt>
    <dgm:pt modelId="{9B08EAB8-A2E2-4240-B603-9EFC2F6F0769}" type="pres">
      <dgm:prSet presAssocID="{10164E0E-C220-4A8B-9704-1BA1CD7E08F7}" presName="Name0" presStyleCnt="0">
        <dgm:presLayoutVars>
          <dgm:dir/>
          <dgm:animLvl val="lvl"/>
          <dgm:resizeHandles val="exact"/>
        </dgm:presLayoutVars>
      </dgm:prSet>
      <dgm:spPr/>
    </dgm:pt>
    <dgm:pt modelId="{A02F9E62-0E69-4531-A94C-81738E2F88CB}" type="pres">
      <dgm:prSet presAssocID="{D40187F2-DEED-4D34-A78B-B25FABA4DE5F}" presName="boxAndChildren" presStyleCnt="0"/>
      <dgm:spPr/>
    </dgm:pt>
    <dgm:pt modelId="{F88C0BAA-9A67-4E93-B509-5A6CC178F4E2}" type="pres">
      <dgm:prSet presAssocID="{D40187F2-DEED-4D34-A78B-B25FABA4DE5F}" presName="parentTextBox" presStyleLbl="node1" presStyleIdx="0" presStyleCnt="2"/>
      <dgm:spPr/>
    </dgm:pt>
    <dgm:pt modelId="{DF5E4031-60A5-42DB-B701-403CAD13818E}" type="pres">
      <dgm:prSet presAssocID="{EDE01B64-F556-4A56-ADF9-D05C9F249B3C}" presName="sp" presStyleCnt="0"/>
      <dgm:spPr/>
    </dgm:pt>
    <dgm:pt modelId="{9ED0090A-767C-426D-9497-05C5800CCF51}" type="pres">
      <dgm:prSet presAssocID="{C1C4761F-644A-4E3C-8DA1-416EC94299B8}" presName="arrowAndChildren" presStyleCnt="0"/>
      <dgm:spPr/>
    </dgm:pt>
    <dgm:pt modelId="{99D8BFEA-0A56-4E09-BFAD-1628474FA86E}" type="pres">
      <dgm:prSet presAssocID="{C1C4761F-644A-4E3C-8DA1-416EC94299B8}" presName="parentTextArrow" presStyleLbl="node1" presStyleIdx="1" presStyleCnt="2"/>
      <dgm:spPr/>
    </dgm:pt>
  </dgm:ptLst>
  <dgm:cxnLst>
    <dgm:cxn modelId="{5B717A12-3FBB-4F3F-BE98-A7C407CECD6F}" type="presOf" srcId="{C1C4761F-644A-4E3C-8DA1-416EC94299B8}" destId="{99D8BFEA-0A56-4E09-BFAD-1628474FA86E}" srcOrd="0" destOrd="0" presId="urn:microsoft.com/office/officeart/2005/8/layout/process4"/>
    <dgm:cxn modelId="{79B7B66C-3F1B-4209-ABDA-D28F76FBFC9C}" srcId="{10164E0E-C220-4A8B-9704-1BA1CD7E08F7}" destId="{C1C4761F-644A-4E3C-8DA1-416EC94299B8}" srcOrd="0" destOrd="0" parTransId="{8312DE3D-AD79-46A5-AA84-FF24EA3604AC}" sibTransId="{EDE01B64-F556-4A56-ADF9-D05C9F249B3C}"/>
    <dgm:cxn modelId="{41B1FF9A-9B3F-4F29-ADBF-9010458F81FF}" srcId="{10164E0E-C220-4A8B-9704-1BA1CD7E08F7}" destId="{D40187F2-DEED-4D34-A78B-B25FABA4DE5F}" srcOrd="1" destOrd="0" parTransId="{79928723-C71C-4C23-A196-BDB6A24B7481}" sibTransId="{83F7FF6B-638E-48E0-9A57-24A60351A632}"/>
    <dgm:cxn modelId="{F96B38C1-9335-4AF3-A60A-C8AB2A85DDF6}" type="presOf" srcId="{10164E0E-C220-4A8B-9704-1BA1CD7E08F7}" destId="{9B08EAB8-A2E2-4240-B603-9EFC2F6F0769}" srcOrd="0" destOrd="0" presId="urn:microsoft.com/office/officeart/2005/8/layout/process4"/>
    <dgm:cxn modelId="{4EFEDBF3-304A-4F4E-9895-2F45C4317B76}" type="presOf" srcId="{D40187F2-DEED-4D34-A78B-B25FABA4DE5F}" destId="{F88C0BAA-9A67-4E93-B509-5A6CC178F4E2}" srcOrd="0" destOrd="0" presId="urn:microsoft.com/office/officeart/2005/8/layout/process4"/>
    <dgm:cxn modelId="{F31374A1-22A6-4924-B92A-C23282E902F3}" type="presParOf" srcId="{9B08EAB8-A2E2-4240-B603-9EFC2F6F0769}" destId="{A02F9E62-0E69-4531-A94C-81738E2F88CB}" srcOrd="0" destOrd="0" presId="urn:microsoft.com/office/officeart/2005/8/layout/process4"/>
    <dgm:cxn modelId="{8817F8C2-B598-4133-A1C5-9B550B210239}" type="presParOf" srcId="{A02F9E62-0E69-4531-A94C-81738E2F88CB}" destId="{F88C0BAA-9A67-4E93-B509-5A6CC178F4E2}" srcOrd="0" destOrd="0" presId="urn:microsoft.com/office/officeart/2005/8/layout/process4"/>
    <dgm:cxn modelId="{E92BAF2B-63FA-4493-8EA1-8203F6F5D018}" type="presParOf" srcId="{9B08EAB8-A2E2-4240-B603-9EFC2F6F0769}" destId="{DF5E4031-60A5-42DB-B701-403CAD13818E}" srcOrd="1" destOrd="0" presId="urn:microsoft.com/office/officeart/2005/8/layout/process4"/>
    <dgm:cxn modelId="{9E3A8F95-7EC4-40AF-A0AA-3F76DCD82A75}" type="presParOf" srcId="{9B08EAB8-A2E2-4240-B603-9EFC2F6F0769}" destId="{9ED0090A-767C-426D-9497-05C5800CCF51}" srcOrd="2" destOrd="0" presId="urn:microsoft.com/office/officeart/2005/8/layout/process4"/>
    <dgm:cxn modelId="{C74D54FA-659A-4284-8940-B781EF3FD873}" type="presParOf" srcId="{9ED0090A-767C-426D-9497-05C5800CCF51}" destId="{99D8BFEA-0A56-4E09-BFAD-1628474FA8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D57ED-0C3B-4769-9471-C866B55F34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AE75BEA-D1B2-4380-90F1-DAD1C4243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Essential to identify areas for improvement</a:t>
          </a:r>
        </a:p>
      </dgm:t>
    </dgm:pt>
    <dgm:pt modelId="{6366A377-F87C-470A-B9AA-55B929C6BD41}" type="parTrans" cxnId="{873AB055-CDF9-458F-93E1-3B485CC4352E}">
      <dgm:prSet/>
      <dgm:spPr/>
      <dgm:t>
        <a:bodyPr/>
        <a:lstStyle/>
        <a:p>
          <a:endParaRPr lang="en-US"/>
        </a:p>
      </dgm:t>
    </dgm:pt>
    <dgm:pt modelId="{B4A3193B-6713-4032-AE22-517C2F78C484}" type="sibTrans" cxnId="{873AB055-CDF9-458F-93E1-3B485CC4352E}">
      <dgm:prSet/>
      <dgm:spPr/>
      <dgm:t>
        <a:bodyPr/>
        <a:lstStyle/>
        <a:p>
          <a:endParaRPr lang="en-US"/>
        </a:p>
      </dgm:t>
    </dgm:pt>
    <dgm:pt modelId="{495D6C2E-8DD7-4C78-B05E-4826E737C9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Evidence of all monitoring activity to be filed in a QA Folder</a:t>
          </a:r>
        </a:p>
      </dgm:t>
    </dgm:pt>
    <dgm:pt modelId="{58DFC2DC-1054-413F-922B-B4C3D8DE55EA}" type="parTrans" cxnId="{89451436-F1D3-4EE5-A89A-9AF71CC1E10D}">
      <dgm:prSet/>
      <dgm:spPr/>
      <dgm:t>
        <a:bodyPr/>
        <a:lstStyle/>
        <a:p>
          <a:endParaRPr lang="en-US"/>
        </a:p>
      </dgm:t>
    </dgm:pt>
    <dgm:pt modelId="{D8262A5F-04F0-4DDE-AE37-04FFA5B1D5E7}" type="sibTrans" cxnId="{89451436-F1D3-4EE5-A89A-9AF71CC1E10D}">
      <dgm:prSet/>
      <dgm:spPr/>
      <dgm:t>
        <a:bodyPr/>
        <a:lstStyle/>
        <a:p>
          <a:endParaRPr lang="en-US"/>
        </a:p>
      </dgm:t>
    </dgm:pt>
    <dgm:pt modelId="{982FEDF2-65A0-474E-A6AC-32FF73EA1E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Undertaken as per your QA Calendar</a:t>
          </a:r>
        </a:p>
      </dgm:t>
    </dgm:pt>
    <dgm:pt modelId="{9F3D100B-1E91-4264-966B-EBD880BA68FA}" type="parTrans" cxnId="{31FCD3DD-1C39-4209-9830-CA33BCD8AAB8}">
      <dgm:prSet/>
      <dgm:spPr/>
      <dgm:t>
        <a:bodyPr/>
        <a:lstStyle/>
        <a:p>
          <a:endParaRPr lang="en-US"/>
        </a:p>
      </dgm:t>
    </dgm:pt>
    <dgm:pt modelId="{5C582C84-0F27-40DA-8F3E-0C95550973A8}" type="sibTrans" cxnId="{31FCD3DD-1C39-4209-9830-CA33BCD8AAB8}">
      <dgm:prSet/>
      <dgm:spPr/>
      <dgm:t>
        <a:bodyPr/>
        <a:lstStyle/>
        <a:p>
          <a:endParaRPr lang="en-US"/>
        </a:p>
      </dgm:t>
    </dgm:pt>
    <dgm:pt modelId="{58E4F32D-A064-4331-8CA9-9C5CD82FE9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Feedback provided</a:t>
          </a:r>
        </a:p>
      </dgm:t>
    </dgm:pt>
    <dgm:pt modelId="{19B9ED27-35BE-4FB4-A36C-8F8CD316FFA1}" type="parTrans" cxnId="{EA902A9C-502B-48C8-B0B5-5EC938E8DD50}">
      <dgm:prSet/>
      <dgm:spPr/>
      <dgm:t>
        <a:bodyPr/>
        <a:lstStyle/>
        <a:p>
          <a:endParaRPr lang="en-US"/>
        </a:p>
      </dgm:t>
    </dgm:pt>
    <dgm:pt modelId="{52A40CFE-3DA4-48FC-A5E6-FB57E1304472}" type="sibTrans" cxnId="{EA902A9C-502B-48C8-B0B5-5EC938E8DD50}">
      <dgm:prSet/>
      <dgm:spPr/>
      <dgm:t>
        <a:bodyPr/>
        <a:lstStyle/>
        <a:p>
          <a:endParaRPr lang="en-US"/>
        </a:p>
      </dgm:t>
    </dgm:pt>
    <dgm:pt modelId="{E6AB402B-F715-4069-8E94-13CF9E1F6E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Next steps agreed</a:t>
          </a:r>
        </a:p>
      </dgm:t>
    </dgm:pt>
    <dgm:pt modelId="{3CDBF732-8ED1-4A0A-83E9-63F065FFE484}" type="parTrans" cxnId="{1B8D1CA5-5C5D-4BB3-BEA7-A6DE047D52E9}">
      <dgm:prSet/>
      <dgm:spPr/>
      <dgm:t>
        <a:bodyPr/>
        <a:lstStyle/>
        <a:p>
          <a:endParaRPr lang="en-US"/>
        </a:p>
      </dgm:t>
    </dgm:pt>
    <dgm:pt modelId="{F6A280F0-DDAA-4E09-9C86-5AFC03A83EBB}" type="sibTrans" cxnId="{1B8D1CA5-5C5D-4BB3-BEA7-A6DE047D52E9}">
      <dgm:prSet/>
      <dgm:spPr/>
      <dgm:t>
        <a:bodyPr/>
        <a:lstStyle/>
        <a:p>
          <a:endParaRPr lang="en-US"/>
        </a:p>
      </dgm:t>
    </dgm:pt>
    <dgm:pt modelId="{CACA2B86-4234-4A7C-B402-8B62294F94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/>
              <a:cs typeface="Cavolini"/>
            </a:rPr>
            <a:t>So what? Impact to be documented</a:t>
          </a:r>
        </a:p>
      </dgm:t>
    </dgm:pt>
    <dgm:pt modelId="{0967C100-FD9C-48C8-901E-705C81EC5904}" type="parTrans" cxnId="{CA871413-1E93-4544-999D-9F8F3AD19A47}">
      <dgm:prSet/>
      <dgm:spPr/>
      <dgm:t>
        <a:bodyPr/>
        <a:lstStyle/>
        <a:p>
          <a:endParaRPr lang="en-US"/>
        </a:p>
      </dgm:t>
    </dgm:pt>
    <dgm:pt modelId="{21F32ABF-5D30-4EF6-AD50-71A039E875E1}" type="sibTrans" cxnId="{CA871413-1E93-4544-999D-9F8F3AD19A47}">
      <dgm:prSet/>
      <dgm:spPr/>
      <dgm:t>
        <a:bodyPr/>
        <a:lstStyle/>
        <a:p>
          <a:endParaRPr lang="en-US"/>
        </a:p>
      </dgm:t>
    </dgm:pt>
    <dgm:pt modelId="{1A7D7CF9-289E-4496-9B29-AB39D1A0B366}" type="pres">
      <dgm:prSet presAssocID="{8FDD57ED-0C3B-4769-9471-C866B55F3491}" presName="root" presStyleCnt="0">
        <dgm:presLayoutVars>
          <dgm:dir/>
          <dgm:resizeHandles val="exact"/>
        </dgm:presLayoutVars>
      </dgm:prSet>
      <dgm:spPr/>
    </dgm:pt>
    <dgm:pt modelId="{543F498F-273E-46DF-879B-3E6436E67C47}" type="pres">
      <dgm:prSet presAssocID="{0AE75BEA-D1B2-4380-90F1-DAD1C424317A}" presName="compNode" presStyleCnt="0"/>
      <dgm:spPr/>
    </dgm:pt>
    <dgm:pt modelId="{5AD360B7-7139-4F5C-94BA-30FDA4B3F179}" type="pres">
      <dgm:prSet presAssocID="{0AE75BEA-D1B2-4380-90F1-DAD1C424317A}" presName="bgRect" presStyleLbl="bgShp" presStyleIdx="0" presStyleCnt="6"/>
      <dgm:spPr/>
    </dgm:pt>
    <dgm:pt modelId="{B61DB672-0A99-4842-ABD0-52E8FE25F60E}" type="pres">
      <dgm:prSet presAssocID="{0AE75BEA-D1B2-4380-90F1-DAD1C424317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6020BF0-3CB1-41B9-A37F-26C612CD3D26}" type="pres">
      <dgm:prSet presAssocID="{0AE75BEA-D1B2-4380-90F1-DAD1C424317A}" presName="spaceRect" presStyleCnt="0"/>
      <dgm:spPr/>
    </dgm:pt>
    <dgm:pt modelId="{07FCC2E3-E32F-4BA0-B20C-621744888EBB}" type="pres">
      <dgm:prSet presAssocID="{0AE75BEA-D1B2-4380-90F1-DAD1C424317A}" presName="parTx" presStyleLbl="revTx" presStyleIdx="0" presStyleCnt="6">
        <dgm:presLayoutVars>
          <dgm:chMax val="0"/>
          <dgm:chPref val="0"/>
        </dgm:presLayoutVars>
      </dgm:prSet>
      <dgm:spPr/>
    </dgm:pt>
    <dgm:pt modelId="{98036954-E7E2-4959-B7E9-88506453F41B}" type="pres">
      <dgm:prSet presAssocID="{B4A3193B-6713-4032-AE22-517C2F78C484}" presName="sibTrans" presStyleCnt="0"/>
      <dgm:spPr/>
    </dgm:pt>
    <dgm:pt modelId="{BBA70E1E-A5EB-44DF-A99C-DE3658892E31}" type="pres">
      <dgm:prSet presAssocID="{495D6C2E-8DD7-4C78-B05E-4826E737C9D1}" presName="compNode" presStyleCnt="0"/>
      <dgm:spPr/>
    </dgm:pt>
    <dgm:pt modelId="{62D667A9-D9A1-4354-91AE-37CED5D49EAA}" type="pres">
      <dgm:prSet presAssocID="{495D6C2E-8DD7-4C78-B05E-4826E737C9D1}" presName="bgRect" presStyleLbl="bgShp" presStyleIdx="1" presStyleCnt="6"/>
      <dgm:spPr/>
    </dgm:pt>
    <dgm:pt modelId="{975EE593-CB56-4742-BC50-22F116A49566}" type="pres">
      <dgm:prSet presAssocID="{495D6C2E-8DD7-4C78-B05E-4826E737C9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0BA4FA2-C7F3-4778-AE7A-E84ADBC067DB}" type="pres">
      <dgm:prSet presAssocID="{495D6C2E-8DD7-4C78-B05E-4826E737C9D1}" presName="spaceRect" presStyleCnt="0"/>
      <dgm:spPr/>
    </dgm:pt>
    <dgm:pt modelId="{1AF93FC4-EA82-4B05-BD3C-406AA1F9116F}" type="pres">
      <dgm:prSet presAssocID="{495D6C2E-8DD7-4C78-B05E-4826E737C9D1}" presName="parTx" presStyleLbl="revTx" presStyleIdx="1" presStyleCnt="6">
        <dgm:presLayoutVars>
          <dgm:chMax val="0"/>
          <dgm:chPref val="0"/>
        </dgm:presLayoutVars>
      </dgm:prSet>
      <dgm:spPr/>
    </dgm:pt>
    <dgm:pt modelId="{55730A24-8E89-4A9F-A359-5349642148F1}" type="pres">
      <dgm:prSet presAssocID="{D8262A5F-04F0-4DDE-AE37-04FFA5B1D5E7}" presName="sibTrans" presStyleCnt="0"/>
      <dgm:spPr/>
    </dgm:pt>
    <dgm:pt modelId="{DFE4429B-792A-452B-AB9E-516511800855}" type="pres">
      <dgm:prSet presAssocID="{982FEDF2-65A0-474E-A6AC-32FF73EA1EA9}" presName="compNode" presStyleCnt="0"/>
      <dgm:spPr/>
    </dgm:pt>
    <dgm:pt modelId="{5C4198CA-1B8A-49F0-A618-07C938A76FCB}" type="pres">
      <dgm:prSet presAssocID="{982FEDF2-65A0-474E-A6AC-32FF73EA1EA9}" presName="bgRect" presStyleLbl="bgShp" presStyleIdx="2" presStyleCnt="6"/>
      <dgm:spPr/>
    </dgm:pt>
    <dgm:pt modelId="{30A0B71E-8083-4376-88D1-DE629169B518}" type="pres">
      <dgm:prSet presAssocID="{982FEDF2-65A0-474E-A6AC-32FF73EA1EA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A7A5373-FF48-4C49-907D-3877837EE831}" type="pres">
      <dgm:prSet presAssocID="{982FEDF2-65A0-474E-A6AC-32FF73EA1EA9}" presName="spaceRect" presStyleCnt="0"/>
      <dgm:spPr/>
    </dgm:pt>
    <dgm:pt modelId="{86E31B98-2AB0-4F90-A782-CE138344F6F1}" type="pres">
      <dgm:prSet presAssocID="{982FEDF2-65A0-474E-A6AC-32FF73EA1EA9}" presName="parTx" presStyleLbl="revTx" presStyleIdx="2" presStyleCnt="6">
        <dgm:presLayoutVars>
          <dgm:chMax val="0"/>
          <dgm:chPref val="0"/>
        </dgm:presLayoutVars>
      </dgm:prSet>
      <dgm:spPr/>
    </dgm:pt>
    <dgm:pt modelId="{1581ED47-C25B-4883-BFBD-67D87E0DE07F}" type="pres">
      <dgm:prSet presAssocID="{5C582C84-0F27-40DA-8F3E-0C95550973A8}" presName="sibTrans" presStyleCnt="0"/>
      <dgm:spPr/>
    </dgm:pt>
    <dgm:pt modelId="{D960B384-8BBC-4E81-A241-6B165ADCBB80}" type="pres">
      <dgm:prSet presAssocID="{58E4F32D-A064-4331-8CA9-9C5CD82FE932}" presName="compNode" presStyleCnt="0"/>
      <dgm:spPr/>
    </dgm:pt>
    <dgm:pt modelId="{BD267C14-E3B1-4F56-BC44-3BB7DF331CC7}" type="pres">
      <dgm:prSet presAssocID="{58E4F32D-A064-4331-8CA9-9C5CD82FE932}" presName="bgRect" presStyleLbl="bgShp" presStyleIdx="3" presStyleCnt="6"/>
      <dgm:spPr/>
    </dgm:pt>
    <dgm:pt modelId="{93F8EA84-0A65-4737-B4C2-56B22012FEEE}" type="pres">
      <dgm:prSet presAssocID="{58E4F32D-A064-4331-8CA9-9C5CD82FE93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03ABEBB-BB5C-4F4D-A5B0-0A750C18735E}" type="pres">
      <dgm:prSet presAssocID="{58E4F32D-A064-4331-8CA9-9C5CD82FE932}" presName="spaceRect" presStyleCnt="0"/>
      <dgm:spPr/>
    </dgm:pt>
    <dgm:pt modelId="{634F27F8-C259-4E3E-ADFF-9A25C450A54E}" type="pres">
      <dgm:prSet presAssocID="{58E4F32D-A064-4331-8CA9-9C5CD82FE932}" presName="parTx" presStyleLbl="revTx" presStyleIdx="3" presStyleCnt="6">
        <dgm:presLayoutVars>
          <dgm:chMax val="0"/>
          <dgm:chPref val="0"/>
        </dgm:presLayoutVars>
      </dgm:prSet>
      <dgm:spPr/>
    </dgm:pt>
    <dgm:pt modelId="{FDBA880D-B44D-44FB-BDCE-7FF85AD75192}" type="pres">
      <dgm:prSet presAssocID="{52A40CFE-3DA4-48FC-A5E6-FB57E1304472}" presName="sibTrans" presStyleCnt="0"/>
      <dgm:spPr/>
    </dgm:pt>
    <dgm:pt modelId="{F691BBA2-3702-4AEB-A3B5-8482F187473A}" type="pres">
      <dgm:prSet presAssocID="{E6AB402B-F715-4069-8E94-13CF9E1F6E1B}" presName="compNode" presStyleCnt="0"/>
      <dgm:spPr/>
    </dgm:pt>
    <dgm:pt modelId="{9B2A5D36-D0BA-42A4-85C2-4AFEFE92914E}" type="pres">
      <dgm:prSet presAssocID="{E6AB402B-F715-4069-8E94-13CF9E1F6E1B}" presName="bgRect" presStyleLbl="bgShp" presStyleIdx="4" presStyleCnt="6"/>
      <dgm:spPr/>
    </dgm:pt>
    <dgm:pt modelId="{84D7C99C-FAAF-4A54-8451-52073C82503D}" type="pres">
      <dgm:prSet presAssocID="{E6AB402B-F715-4069-8E94-13CF9E1F6E1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AFD16D-8E57-4692-9B60-C0A2CF07F111}" type="pres">
      <dgm:prSet presAssocID="{E6AB402B-F715-4069-8E94-13CF9E1F6E1B}" presName="spaceRect" presStyleCnt="0"/>
      <dgm:spPr/>
    </dgm:pt>
    <dgm:pt modelId="{FEF341B8-014E-426B-95CE-FEAF49B564E8}" type="pres">
      <dgm:prSet presAssocID="{E6AB402B-F715-4069-8E94-13CF9E1F6E1B}" presName="parTx" presStyleLbl="revTx" presStyleIdx="4" presStyleCnt="6">
        <dgm:presLayoutVars>
          <dgm:chMax val="0"/>
          <dgm:chPref val="0"/>
        </dgm:presLayoutVars>
      </dgm:prSet>
      <dgm:spPr/>
    </dgm:pt>
    <dgm:pt modelId="{07E26A1D-B260-4280-9900-C3B37532E6AA}" type="pres">
      <dgm:prSet presAssocID="{F6A280F0-DDAA-4E09-9C86-5AFC03A83EBB}" presName="sibTrans" presStyleCnt="0"/>
      <dgm:spPr/>
    </dgm:pt>
    <dgm:pt modelId="{F804B1B7-AFB3-4B64-AAC1-4FA9F4F37E8D}" type="pres">
      <dgm:prSet presAssocID="{CACA2B86-4234-4A7C-B402-8B62294F9408}" presName="compNode" presStyleCnt="0"/>
      <dgm:spPr/>
    </dgm:pt>
    <dgm:pt modelId="{F6EC46C0-BCF6-4D73-9BD6-9DBA594B153A}" type="pres">
      <dgm:prSet presAssocID="{CACA2B86-4234-4A7C-B402-8B62294F9408}" presName="bgRect" presStyleLbl="bgShp" presStyleIdx="5" presStyleCnt="6"/>
      <dgm:spPr/>
    </dgm:pt>
    <dgm:pt modelId="{02BF27ED-4737-4194-A96D-6CA2208AEE75}" type="pres">
      <dgm:prSet presAssocID="{CACA2B86-4234-4A7C-B402-8B62294F940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7530FB6-C077-4F6E-80DB-4F58E5ADB3A3}" type="pres">
      <dgm:prSet presAssocID="{CACA2B86-4234-4A7C-B402-8B62294F9408}" presName="spaceRect" presStyleCnt="0"/>
      <dgm:spPr/>
    </dgm:pt>
    <dgm:pt modelId="{B2EE655D-FA5E-4B46-9D1B-12719FEE0400}" type="pres">
      <dgm:prSet presAssocID="{CACA2B86-4234-4A7C-B402-8B62294F940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4D0F12-0ECA-4D74-A044-1E2FB8309C53}" type="presOf" srcId="{0AE75BEA-D1B2-4380-90F1-DAD1C424317A}" destId="{07FCC2E3-E32F-4BA0-B20C-621744888EBB}" srcOrd="0" destOrd="0" presId="urn:microsoft.com/office/officeart/2018/2/layout/IconVerticalSolidList"/>
    <dgm:cxn modelId="{CA871413-1E93-4544-999D-9F8F3AD19A47}" srcId="{8FDD57ED-0C3B-4769-9471-C866B55F3491}" destId="{CACA2B86-4234-4A7C-B402-8B62294F9408}" srcOrd="5" destOrd="0" parTransId="{0967C100-FD9C-48C8-901E-705C81EC5904}" sibTransId="{21F32ABF-5D30-4EF6-AD50-71A039E875E1}"/>
    <dgm:cxn modelId="{89451436-F1D3-4EE5-A89A-9AF71CC1E10D}" srcId="{8FDD57ED-0C3B-4769-9471-C866B55F3491}" destId="{495D6C2E-8DD7-4C78-B05E-4826E737C9D1}" srcOrd="1" destOrd="0" parTransId="{58DFC2DC-1054-413F-922B-B4C3D8DE55EA}" sibTransId="{D8262A5F-04F0-4DDE-AE37-04FFA5B1D5E7}"/>
    <dgm:cxn modelId="{0615A35D-8D1E-446F-87A7-31BBCF9F7EE8}" type="presOf" srcId="{E6AB402B-F715-4069-8E94-13CF9E1F6E1B}" destId="{FEF341B8-014E-426B-95CE-FEAF49B564E8}" srcOrd="0" destOrd="0" presId="urn:microsoft.com/office/officeart/2018/2/layout/IconVerticalSolidList"/>
    <dgm:cxn modelId="{113B876F-7EF2-4B6E-9B6E-5800F82666E9}" type="presOf" srcId="{495D6C2E-8DD7-4C78-B05E-4826E737C9D1}" destId="{1AF93FC4-EA82-4B05-BD3C-406AA1F9116F}" srcOrd="0" destOrd="0" presId="urn:microsoft.com/office/officeart/2018/2/layout/IconVerticalSolidList"/>
    <dgm:cxn modelId="{873AB055-CDF9-458F-93E1-3B485CC4352E}" srcId="{8FDD57ED-0C3B-4769-9471-C866B55F3491}" destId="{0AE75BEA-D1B2-4380-90F1-DAD1C424317A}" srcOrd="0" destOrd="0" parTransId="{6366A377-F87C-470A-B9AA-55B929C6BD41}" sibTransId="{B4A3193B-6713-4032-AE22-517C2F78C484}"/>
    <dgm:cxn modelId="{BA958F8F-5EEE-4263-B736-3AF0E9A3FC9D}" type="presOf" srcId="{CACA2B86-4234-4A7C-B402-8B62294F9408}" destId="{B2EE655D-FA5E-4B46-9D1B-12719FEE0400}" srcOrd="0" destOrd="0" presId="urn:microsoft.com/office/officeart/2018/2/layout/IconVerticalSolidList"/>
    <dgm:cxn modelId="{EA902A9C-502B-48C8-B0B5-5EC938E8DD50}" srcId="{8FDD57ED-0C3B-4769-9471-C866B55F3491}" destId="{58E4F32D-A064-4331-8CA9-9C5CD82FE932}" srcOrd="3" destOrd="0" parTransId="{19B9ED27-35BE-4FB4-A36C-8F8CD316FFA1}" sibTransId="{52A40CFE-3DA4-48FC-A5E6-FB57E1304472}"/>
    <dgm:cxn modelId="{F032C49F-74BF-4FAF-9FB0-C04674D2F62A}" type="presOf" srcId="{58E4F32D-A064-4331-8CA9-9C5CD82FE932}" destId="{634F27F8-C259-4E3E-ADFF-9A25C450A54E}" srcOrd="0" destOrd="0" presId="urn:microsoft.com/office/officeart/2018/2/layout/IconVerticalSolidList"/>
    <dgm:cxn modelId="{7D3B8DA2-4ECD-4843-9879-BA903ECF6425}" type="presOf" srcId="{982FEDF2-65A0-474E-A6AC-32FF73EA1EA9}" destId="{86E31B98-2AB0-4F90-A782-CE138344F6F1}" srcOrd="0" destOrd="0" presId="urn:microsoft.com/office/officeart/2018/2/layout/IconVerticalSolidList"/>
    <dgm:cxn modelId="{1B8D1CA5-5C5D-4BB3-BEA7-A6DE047D52E9}" srcId="{8FDD57ED-0C3B-4769-9471-C866B55F3491}" destId="{E6AB402B-F715-4069-8E94-13CF9E1F6E1B}" srcOrd="4" destOrd="0" parTransId="{3CDBF732-8ED1-4A0A-83E9-63F065FFE484}" sibTransId="{F6A280F0-DDAA-4E09-9C86-5AFC03A83EBB}"/>
    <dgm:cxn modelId="{31FCD3DD-1C39-4209-9830-CA33BCD8AAB8}" srcId="{8FDD57ED-0C3B-4769-9471-C866B55F3491}" destId="{982FEDF2-65A0-474E-A6AC-32FF73EA1EA9}" srcOrd="2" destOrd="0" parTransId="{9F3D100B-1E91-4264-966B-EBD880BA68FA}" sibTransId="{5C582C84-0F27-40DA-8F3E-0C95550973A8}"/>
    <dgm:cxn modelId="{907526FB-CC4E-4374-A7F5-AA5C1A979178}" type="presOf" srcId="{8FDD57ED-0C3B-4769-9471-C866B55F3491}" destId="{1A7D7CF9-289E-4496-9B29-AB39D1A0B366}" srcOrd="0" destOrd="0" presId="urn:microsoft.com/office/officeart/2018/2/layout/IconVerticalSolidList"/>
    <dgm:cxn modelId="{A7F1DD3B-D37D-44CD-94EE-744C4C814926}" type="presParOf" srcId="{1A7D7CF9-289E-4496-9B29-AB39D1A0B366}" destId="{543F498F-273E-46DF-879B-3E6436E67C47}" srcOrd="0" destOrd="0" presId="urn:microsoft.com/office/officeart/2018/2/layout/IconVerticalSolidList"/>
    <dgm:cxn modelId="{281D3614-7226-46CA-8526-245B99831679}" type="presParOf" srcId="{543F498F-273E-46DF-879B-3E6436E67C47}" destId="{5AD360B7-7139-4F5C-94BA-30FDA4B3F179}" srcOrd="0" destOrd="0" presId="urn:microsoft.com/office/officeart/2018/2/layout/IconVerticalSolidList"/>
    <dgm:cxn modelId="{864B13DC-99B1-402A-B7DB-248012637D19}" type="presParOf" srcId="{543F498F-273E-46DF-879B-3E6436E67C47}" destId="{B61DB672-0A99-4842-ABD0-52E8FE25F60E}" srcOrd="1" destOrd="0" presId="urn:microsoft.com/office/officeart/2018/2/layout/IconVerticalSolidList"/>
    <dgm:cxn modelId="{337F8511-E4D5-4164-B0EB-9FA89A84A58F}" type="presParOf" srcId="{543F498F-273E-46DF-879B-3E6436E67C47}" destId="{46020BF0-3CB1-41B9-A37F-26C612CD3D26}" srcOrd="2" destOrd="0" presId="urn:microsoft.com/office/officeart/2018/2/layout/IconVerticalSolidList"/>
    <dgm:cxn modelId="{F0FB63CE-5809-41B0-AE2D-722958947CDC}" type="presParOf" srcId="{543F498F-273E-46DF-879B-3E6436E67C47}" destId="{07FCC2E3-E32F-4BA0-B20C-621744888EBB}" srcOrd="3" destOrd="0" presId="urn:microsoft.com/office/officeart/2018/2/layout/IconVerticalSolidList"/>
    <dgm:cxn modelId="{E879261D-3C26-416F-992F-4EC466EE818D}" type="presParOf" srcId="{1A7D7CF9-289E-4496-9B29-AB39D1A0B366}" destId="{98036954-E7E2-4959-B7E9-88506453F41B}" srcOrd="1" destOrd="0" presId="urn:microsoft.com/office/officeart/2018/2/layout/IconVerticalSolidList"/>
    <dgm:cxn modelId="{88957B85-BD62-47B3-8BA6-1C7D7A09FC0D}" type="presParOf" srcId="{1A7D7CF9-289E-4496-9B29-AB39D1A0B366}" destId="{BBA70E1E-A5EB-44DF-A99C-DE3658892E31}" srcOrd="2" destOrd="0" presId="urn:microsoft.com/office/officeart/2018/2/layout/IconVerticalSolidList"/>
    <dgm:cxn modelId="{80B6F38C-361F-435A-A5B4-811757BCA900}" type="presParOf" srcId="{BBA70E1E-A5EB-44DF-A99C-DE3658892E31}" destId="{62D667A9-D9A1-4354-91AE-37CED5D49EAA}" srcOrd="0" destOrd="0" presId="urn:microsoft.com/office/officeart/2018/2/layout/IconVerticalSolidList"/>
    <dgm:cxn modelId="{C5488604-02CB-4C7E-A2C8-9DAFE1E31517}" type="presParOf" srcId="{BBA70E1E-A5EB-44DF-A99C-DE3658892E31}" destId="{975EE593-CB56-4742-BC50-22F116A49566}" srcOrd="1" destOrd="0" presId="urn:microsoft.com/office/officeart/2018/2/layout/IconVerticalSolidList"/>
    <dgm:cxn modelId="{84FCD666-B757-481C-9588-45BBB8A5CF23}" type="presParOf" srcId="{BBA70E1E-A5EB-44DF-A99C-DE3658892E31}" destId="{E0BA4FA2-C7F3-4778-AE7A-E84ADBC067DB}" srcOrd="2" destOrd="0" presId="urn:microsoft.com/office/officeart/2018/2/layout/IconVerticalSolidList"/>
    <dgm:cxn modelId="{AD99DED0-79D8-42BA-A299-90CBC68E101B}" type="presParOf" srcId="{BBA70E1E-A5EB-44DF-A99C-DE3658892E31}" destId="{1AF93FC4-EA82-4B05-BD3C-406AA1F9116F}" srcOrd="3" destOrd="0" presId="urn:microsoft.com/office/officeart/2018/2/layout/IconVerticalSolidList"/>
    <dgm:cxn modelId="{98CA8713-2392-4774-8475-EF33E79EEE2B}" type="presParOf" srcId="{1A7D7CF9-289E-4496-9B29-AB39D1A0B366}" destId="{55730A24-8E89-4A9F-A359-5349642148F1}" srcOrd="3" destOrd="0" presId="urn:microsoft.com/office/officeart/2018/2/layout/IconVerticalSolidList"/>
    <dgm:cxn modelId="{09E02609-FF0C-412D-BDC6-049994BC2757}" type="presParOf" srcId="{1A7D7CF9-289E-4496-9B29-AB39D1A0B366}" destId="{DFE4429B-792A-452B-AB9E-516511800855}" srcOrd="4" destOrd="0" presId="urn:microsoft.com/office/officeart/2018/2/layout/IconVerticalSolidList"/>
    <dgm:cxn modelId="{DDAAB7F5-C8CD-4F56-BD0A-DFD5A2A0B587}" type="presParOf" srcId="{DFE4429B-792A-452B-AB9E-516511800855}" destId="{5C4198CA-1B8A-49F0-A618-07C938A76FCB}" srcOrd="0" destOrd="0" presId="urn:microsoft.com/office/officeart/2018/2/layout/IconVerticalSolidList"/>
    <dgm:cxn modelId="{57B518C4-FD48-4E6E-9108-64065A97D53D}" type="presParOf" srcId="{DFE4429B-792A-452B-AB9E-516511800855}" destId="{30A0B71E-8083-4376-88D1-DE629169B518}" srcOrd="1" destOrd="0" presId="urn:microsoft.com/office/officeart/2018/2/layout/IconVerticalSolidList"/>
    <dgm:cxn modelId="{7A21F1E2-76BD-4E1C-84EB-910259CC0A8C}" type="presParOf" srcId="{DFE4429B-792A-452B-AB9E-516511800855}" destId="{DA7A5373-FF48-4C49-907D-3877837EE831}" srcOrd="2" destOrd="0" presId="urn:microsoft.com/office/officeart/2018/2/layout/IconVerticalSolidList"/>
    <dgm:cxn modelId="{997C0339-B67F-4C9F-B018-1C79DF5E59B6}" type="presParOf" srcId="{DFE4429B-792A-452B-AB9E-516511800855}" destId="{86E31B98-2AB0-4F90-A782-CE138344F6F1}" srcOrd="3" destOrd="0" presId="urn:microsoft.com/office/officeart/2018/2/layout/IconVerticalSolidList"/>
    <dgm:cxn modelId="{C9831BAD-5437-493F-AD04-27846DD7969C}" type="presParOf" srcId="{1A7D7CF9-289E-4496-9B29-AB39D1A0B366}" destId="{1581ED47-C25B-4883-BFBD-67D87E0DE07F}" srcOrd="5" destOrd="0" presId="urn:microsoft.com/office/officeart/2018/2/layout/IconVerticalSolidList"/>
    <dgm:cxn modelId="{66FF2AF1-D5FD-487E-8FC7-22A1AF5A213B}" type="presParOf" srcId="{1A7D7CF9-289E-4496-9B29-AB39D1A0B366}" destId="{D960B384-8BBC-4E81-A241-6B165ADCBB80}" srcOrd="6" destOrd="0" presId="urn:microsoft.com/office/officeart/2018/2/layout/IconVerticalSolidList"/>
    <dgm:cxn modelId="{2C2BB920-3664-42AE-92D3-6E1F787CDBD0}" type="presParOf" srcId="{D960B384-8BBC-4E81-A241-6B165ADCBB80}" destId="{BD267C14-E3B1-4F56-BC44-3BB7DF331CC7}" srcOrd="0" destOrd="0" presId="urn:microsoft.com/office/officeart/2018/2/layout/IconVerticalSolidList"/>
    <dgm:cxn modelId="{BDFC48ED-F05E-45B0-A499-AB6DE15449A9}" type="presParOf" srcId="{D960B384-8BBC-4E81-A241-6B165ADCBB80}" destId="{93F8EA84-0A65-4737-B4C2-56B22012FEEE}" srcOrd="1" destOrd="0" presId="urn:microsoft.com/office/officeart/2018/2/layout/IconVerticalSolidList"/>
    <dgm:cxn modelId="{1B34C1E2-67F5-4427-83F3-45B27F51E0A1}" type="presParOf" srcId="{D960B384-8BBC-4E81-A241-6B165ADCBB80}" destId="{603ABEBB-BB5C-4F4D-A5B0-0A750C18735E}" srcOrd="2" destOrd="0" presId="urn:microsoft.com/office/officeart/2018/2/layout/IconVerticalSolidList"/>
    <dgm:cxn modelId="{7DA18C1A-AF90-4D0A-9555-33444C8B507F}" type="presParOf" srcId="{D960B384-8BBC-4E81-A241-6B165ADCBB80}" destId="{634F27F8-C259-4E3E-ADFF-9A25C450A54E}" srcOrd="3" destOrd="0" presId="urn:microsoft.com/office/officeart/2018/2/layout/IconVerticalSolidList"/>
    <dgm:cxn modelId="{1100BE64-810B-4960-AF93-82FA053A151C}" type="presParOf" srcId="{1A7D7CF9-289E-4496-9B29-AB39D1A0B366}" destId="{FDBA880D-B44D-44FB-BDCE-7FF85AD75192}" srcOrd="7" destOrd="0" presId="urn:microsoft.com/office/officeart/2018/2/layout/IconVerticalSolidList"/>
    <dgm:cxn modelId="{08CBCBD4-B528-4B9D-A937-61DF36CED2B6}" type="presParOf" srcId="{1A7D7CF9-289E-4496-9B29-AB39D1A0B366}" destId="{F691BBA2-3702-4AEB-A3B5-8482F187473A}" srcOrd="8" destOrd="0" presId="urn:microsoft.com/office/officeart/2018/2/layout/IconVerticalSolidList"/>
    <dgm:cxn modelId="{E53AB0A3-17EF-4B16-8A61-A84C54BD8563}" type="presParOf" srcId="{F691BBA2-3702-4AEB-A3B5-8482F187473A}" destId="{9B2A5D36-D0BA-42A4-85C2-4AFEFE92914E}" srcOrd="0" destOrd="0" presId="urn:microsoft.com/office/officeart/2018/2/layout/IconVerticalSolidList"/>
    <dgm:cxn modelId="{4C80F764-5496-448A-9301-B6D0C142F13E}" type="presParOf" srcId="{F691BBA2-3702-4AEB-A3B5-8482F187473A}" destId="{84D7C99C-FAAF-4A54-8451-52073C82503D}" srcOrd="1" destOrd="0" presId="urn:microsoft.com/office/officeart/2018/2/layout/IconVerticalSolidList"/>
    <dgm:cxn modelId="{5CB149C8-F3E1-4176-8FB4-C83DF158EEE4}" type="presParOf" srcId="{F691BBA2-3702-4AEB-A3B5-8482F187473A}" destId="{5AAFD16D-8E57-4692-9B60-C0A2CF07F111}" srcOrd="2" destOrd="0" presId="urn:microsoft.com/office/officeart/2018/2/layout/IconVerticalSolidList"/>
    <dgm:cxn modelId="{7C0EE8BB-5F92-48B0-A0AA-2F879D96628B}" type="presParOf" srcId="{F691BBA2-3702-4AEB-A3B5-8482F187473A}" destId="{FEF341B8-014E-426B-95CE-FEAF49B564E8}" srcOrd="3" destOrd="0" presId="urn:microsoft.com/office/officeart/2018/2/layout/IconVerticalSolidList"/>
    <dgm:cxn modelId="{D98F336C-8FAA-4761-A483-EBF13E820EFD}" type="presParOf" srcId="{1A7D7CF9-289E-4496-9B29-AB39D1A0B366}" destId="{07E26A1D-B260-4280-9900-C3B37532E6AA}" srcOrd="9" destOrd="0" presId="urn:microsoft.com/office/officeart/2018/2/layout/IconVerticalSolidList"/>
    <dgm:cxn modelId="{A84E9920-302B-4910-9D15-D671C0361C52}" type="presParOf" srcId="{1A7D7CF9-289E-4496-9B29-AB39D1A0B366}" destId="{F804B1B7-AFB3-4B64-AAC1-4FA9F4F37E8D}" srcOrd="10" destOrd="0" presId="urn:microsoft.com/office/officeart/2018/2/layout/IconVerticalSolidList"/>
    <dgm:cxn modelId="{EBD8ADE2-A9A9-4530-A343-3FB02715EF51}" type="presParOf" srcId="{F804B1B7-AFB3-4B64-AAC1-4FA9F4F37E8D}" destId="{F6EC46C0-BCF6-4D73-9BD6-9DBA594B153A}" srcOrd="0" destOrd="0" presId="urn:microsoft.com/office/officeart/2018/2/layout/IconVerticalSolidList"/>
    <dgm:cxn modelId="{C0E0530A-0D1B-4C4D-964C-A81A9DCD4001}" type="presParOf" srcId="{F804B1B7-AFB3-4B64-AAC1-4FA9F4F37E8D}" destId="{02BF27ED-4737-4194-A96D-6CA2208AEE75}" srcOrd="1" destOrd="0" presId="urn:microsoft.com/office/officeart/2018/2/layout/IconVerticalSolidList"/>
    <dgm:cxn modelId="{820C8DAE-5048-4641-8AFA-92B1EDCE0BD8}" type="presParOf" srcId="{F804B1B7-AFB3-4B64-AAC1-4FA9F4F37E8D}" destId="{37530FB6-C077-4F6E-80DB-4F58E5ADB3A3}" srcOrd="2" destOrd="0" presId="urn:microsoft.com/office/officeart/2018/2/layout/IconVerticalSolidList"/>
    <dgm:cxn modelId="{3C6E2269-017A-447A-B2B4-25D28E632615}" type="presParOf" srcId="{F804B1B7-AFB3-4B64-AAC1-4FA9F4F37E8D}" destId="{B2EE655D-FA5E-4B46-9D1B-12719FEE04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6B5BB-03C6-4D4B-BF71-B98FBF900E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283A9-E55B-4EE2-A39C-6D163A544E7F}">
      <dgm:prSet/>
      <dgm:spPr/>
      <dgm:t>
        <a:bodyPr/>
        <a:lstStyle/>
        <a:p>
          <a:r>
            <a:rPr lang="en-US" dirty="0">
              <a:latin typeface="cavolini" panose="03000502040302020204" pitchFamily="66" charset="0"/>
              <a:cs typeface="cavolini" panose="03000502040302020204" pitchFamily="66" charset="0"/>
            </a:rPr>
            <a:t>Introductory call within 2 weeks of child starting</a:t>
          </a:r>
        </a:p>
      </dgm:t>
    </dgm:pt>
    <dgm:pt modelId="{8B346E89-D201-4858-8434-D09EC3B800B5}" type="parTrans" cxnId="{9F3F2D22-FCED-4C54-903A-CF754897319E}">
      <dgm:prSet/>
      <dgm:spPr/>
      <dgm:t>
        <a:bodyPr/>
        <a:lstStyle/>
        <a:p>
          <a:endParaRPr lang="en-US"/>
        </a:p>
      </dgm:t>
    </dgm:pt>
    <dgm:pt modelId="{50DC331B-C405-4E4D-925A-E214D3EF6924}" type="sibTrans" cxnId="{9F3F2D22-FCED-4C54-903A-CF754897319E}">
      <dgm:prSet/>
      <dgm:spPr/>
      <dgm:t>
        <a:bodyPr/>
        <a:lstStyle/>
        <a:p>
          <a:endParaRPr lang="en-US"/>
        </a:p>
      </dgm:t>
    </dgm:pt>
    <dgm:pt modelId="{40D8F4B8-7679-4C0D-A62A-C85F22FE5C2C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600" dirty="0">
              <a:latin typeface="cavolini" panose="03000502040302020204" pitchFamily="66" charset="0"/>
              <a:cs typeface="cavolini" panose="03000502040302020204" pitchFamily="66" charset="0"/>
            </a:rPr>
            <a:t>Regular contact by face-to-face meetings, </a:t>
          </a:r>
        </a:p>
        <a:p>
          <a:pPr rtl="0">
            <a:lnSpc>
              <a:spcPct val="100000"/>
            </a:lnSpc>
          </a:pPr>
          <a:r>
            <a:rPr lang="en-US" sz="1600" dirty="0">
              <a:latin typeface="cavolini" panose="03000502040302020204" pitchFamily="66" charset="0"/>
              <a:cs typeface="cavolini" panose="03000502040302020204" pitchFamily="66" charset="0"/>
            </a:rPr>
            <a:t>communication notebook, Teams, emails or phone calls</a:t>
          </a:r>
        </a:p>
      </dgm:t>
    </dgm:pt>
    <dgm:pt modelId="{8AFADF5D-2064-46CE-BAC1-DD766814B75F}" type="parTrans" cxnId="{00A26460-ACE0-4B79-B161-6EAE1394F8E8}">
      <dgm:prSet/>
      <dgm:spPr/>
      <dgm:t>
        <a:bodyPr/>
        <a:lstStyle/>
        <a:p>
          <a:endParaRPr lang="en-US"/>
        </a:p>
      </dgm:t>
    </dgm:pt>
    <dgm:pt modelId="{EA0C1DB2-16E8-4B4E-8F81-885CDD024E02}" type="sibTrans" cxnId="{00A26460-ACE0-4B79-B161-6EAE1394F8E8}">
      <dgm:prSet/>
      <dgm:spPr/>
      <dgm:t>
        <a:bodyPr/>
        <a:lstStyle/>
        <a:p>
          <a:endParaRPr lang="en-US"/>
        </a:p>
      </dgm:t>
    </dgm:pt>
    <dgm:pt modelId="{CD8B36E9-2681-4D99-B39D-4CCF65C3A1DD}" type="pres">
      <dgm:prSet presAssocID="{AAE6B5BB-03C6-4D4B-BF71-B98FBF900E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9CA7C3-8C41-4531-88E1-7EB994E8B38A}" type="pres">
      <dgm:prSet presAssocID="{4F4283A9-E55B-4EE2-A39C-6D163A544E7F}" presName="hierRoot1" presStyleCnt="0"/>
      <dgm:spPr/>
    </dgm:pt>
    <dgm:pt modelId="{74EB6B65-D349-456E-9BB5-D38B755593FC}" type="pres">
      <dgm:prSet presAssocID="{4F4283A9-E55B-4EE2-A39C-6D163A544E7F}" presName="composite" presStyleCnt="0"/>
      <dgm:spPr/>
    </dgm:pt>
    <dgm:pt modelId="{571FC981-6C7C-425F-BCC7-BC357BF3BA0B}" type="pres">
      <dgm:prSet presAssocID="{4F4283A9-E55B-4EE2-A39C-6D163A544E7F}" presName="background" presStyleLbl="node0" presStyleIdx="0" presStyleCnt="1"/>
      <dgm:spPr/>
    </dgm:pt>
    <dgm:pt modelId="{A8E4582C-DCE9-4BA9-B015-7EC4892DFBC9}" type="pres">
      <dgm:prSet presAssocID="{4F4283A9-E55B-4EE2-A39C-6D163A544E7F}" presName="text" presStyleLbl="fgAcc0" presStyleIdx="0" presStyleCnt="1">
        <dgm:presLayoutVars>
          <dgm:chPref val="3"/>
        </dgm:presLayoutVars>
      </dgm:prSet>
      <dgm:spPr/>
    </dgm:pt>
    <dgm:pt modelId="{56AF0538-FD52-4ACA-8BF6-9840011001BC}" type="pres">
      <dgm:prSet presAssocID="{4F4283A9-E55B-4EE2-A39C-6D163A544E7F}" presName="hierChild2" presStyleCnt="0"/>
      <dgm:spPr/>
    </dgm:pt>
    <dgm:pt modelId="{605961DB-9B42-4405-A0A6-3BA5DDAA1F76}" type="pres">
      <dgm:prSet presAssocID="{8AFADF5D-2064-46CE-BAC1-DD766814B75F}" presName="Name10" presStyleLbl="parChTrans1D2" presStyleIdx="0" presStyleCnt="1"/>
      <dgm:spPr/>
    </dgm:pt>
    <dgm:pt modelId="{306864D0-C56D-4DF6-A661-2169410CA1D5}" type="pres">
      <dgm:prSet presAssocID="{40D8F4B8-7679-4C0D-A62A-C85F22FE5C2C}" presName="hierRoot2" presStyleCnt="0"/>
      <dgm:spPr/>
    </dgm:pt>
    <dgm:pt modelId="{FE316E29-7CA9-4968-A181-1DBC0F19332B}" type="pres">
      <dgm:prSet presAssocID="{40D8F4B8-7679-4C0D-A62A-C85F22FE5C2C}" presName="composite2" presStyleCnt="0"/>
      <dgm:spPr/>
    </dgm:pt>
    <dgm:pt modelId="{A15BC0B7-C817-4C39-A0F7-96B5106EB9E4}" type="pres">
      <dgm:prSet presAssocID="{40D8F4B8-7679-4C0D-A62A-C85F22FE5C2C}" presName="background2" presStyleLbl="node2" presStyleIdx="0" presStyleCnt="1"/>
      <dgm:spPr/>
    </dgm:pt>
    <dgm:pt modelId="{91DC2AD7-DC7D-45B8-AF8F-9A485A42F635}" type="pres">
      <dgm:prSet presAssocID="{40D8F4B8-7679-4C0D-A62A-C85F22FE5C2C}" presName="text2" presStyleLbl="fgAcc2" presStyleIdx="0" presStyleCnt="1">
        <dgm:presLayoutVars>
          <dgm:chPref val="3"/>
        </dgm:presLayoutVars>
      </dgm:prSet>
      <dgm:spPr/>
    </dgm:pt>
    <dgm:pt modelId="{E9EB0300-AED9-4F76-B03F-C2F3976536BB}" type="pres">
      <dgm:prSet presAssocID="{40D8F4B8-7679-4C0D-A62A-C85F22FE5C2C}" presName="hierChild3" presStyleCnt="0"/>
      <dgm:spPr/>
    </dgm:pt>
  </dgm:ptLst>
  <dgm:cxnLst>
    <dgm:cxn modelId="{9F3F2D22-FCED-4C54-903A-CF754897319E}" srcId="{AAE6B5BB-03C6-4D4B-BF71-B98FBF900E14}" destId="{4F4283A9-E55B-4EE2-A39C-6D163A544E7F}" srcOrd="0" destOrd="0" parTransId="{8B346E89-D201-4858-8434-D09EC3B800B5}" sibTransId="{50DC331B-C405-4E4D-925A-E214D3EF6924}"/>
    <dgm:cxn modelId="{D67AC623-CD41-4FE1-A5B0-902F8078BD32}" type="presOf" srcId="{AAE6B5BB-03C6-4D4B-BF71-B98FBF900E14}" destId="{CD8B36E9-2681-4D99-B39D-4CCF65C3A1DD}" srcOrd="0" destOrd="0" presId="urn:microsoft.com/office/officeart/2005/8/layout/hierarchy1"/>
    <dgm:cxn modelId="{00A26460-ACE0-4B79-B161-6EAE1394F8E8}" srcId="{4F4283A9-E55B-4EE2-A39C-6D163A544E7F}" destId="{40D8F4B8-7679-4C0D-A62A-C85F22FE5C2C}" srcOrd="0" destOrd="0" parTransId="{8AFADF5D-2064-46CE-BAC1-DD766814B75F}" sibTransId="{EA0C1DB2-16E8-4B4E-8F81-885CDD024E02}"/>
    <dgm:cxn modelId="{38CFE46D-539F-48E7-B365-6A9427AB1D1D}" type="presOf" srcId="{4F4283A9-E55B-4EE2-A39C-6D163A544E7F}" destId="{A8E4582C-DCE9-4BA9-B015-7EC4892DFBC9}" srcOrd="0" destOrd="0" presId="urn:microsoft.com/office/officeart/2005/8/layout/hierarchy1"/>
    <dgm:cxn modelId="{9507A9E0-6475-46FF-8642-0D97BC43FFDF}" type="presOf" srcId="{8AFADF5D-2064-46CE-BAC1-DD766814B75F}" destId="{605961DB-9B42-4405-A0A6-3BA5DDAA1F76}" srcOrd="0" destOrd="0" presId="urn:microsoft.com/office/officeart/2005/8/layout/hierarchy1"/>
    <dgm:cxn modelId="{CE5024F1-0F75-4BF3-BC9A-234B6D1C3F64}" type="presOf" srcId="{40D8F4B8-7679-4C0D-A62A-C85F22FE5C2C}" destId="{91DC2AD7-DC7D-45B8-AF8F-9A485A42F635}" srcOrd="0" destOrd="0" presId="urn:microsoft.com/office/officeart/2005/8/layout/hierarchy1"/>
    <dgm:cxn modelId="{01FAB08A-3C40-4A38-84EE-0CBA929AE1BA}" type="presParOf" srcId="{CD8B36E9-2681-4D99-B39D-4CCF65C3A1DD}" destId="{A29CA7C3-8C41-4531-88E1-7EB994E8B38A}" srcOrd="0" destOrd="0" presId="urn:microsoft.com/office/officeart/2005/8/layout/hierarchy1"/>
    <dgm:cxn modelId="{694E2266-D24E-4CFD-B571-CD9138440C76}" type="presParOf" srcId="{A29CA7C3-8C41-4531-88E1-7EB994E8B38A}" destId="{74EB6B65-D349-456E-9BB5-D38B755593FC}" srcOrd="0" destOrd="0" presId="urn:microsoft.com/office/officeart/2005/8/layout/hierarchy1"/>
    <dgm:cxn modelId="{58ABABDF-CECF-4C90-9B71-6FFEC82FEBBC}" type="presParOf" srcId="{74EB6B65-D349-456E-9BB5-D38B755593FC}" destId="{571FC981-6C7C-425F-BCC7-BC357BF3BA0B}" srcOrd="0" destOrd="0" presId="urn:microsoft.com/office/officeart/2005/8/layout/hierarchy1"/>
    <dgm:cxn modelId="{D52902C3-BE7A-4D8F-892D-099A653A3F19}" type="presParOf" srcId="{74EB6B65-D349-456E-9BB5-D38B755593FC}" destId="{A8E4582C-DCE9-4BA9-B015-7EC4892DFBC9}" srcOrd="1" destOrd="0" presId="urn:microsoft.com/office/officeart/2005/8/layout/hierarchy1"/>
    <dgm:cxn modelId="{2818FFF3-6FF8-4C7E-851B-ECDA91682CFA}" type="presParOf" srcId="{A29CA7C3-8C41-4531-88E1-7EB994E8B38A}" destId="{56AF0538-FD52-4ACA-8BF6-9840011001BC}" srcOrd="1" destOrd="0" presId="urn:microsoft.com/office/officeart/2005/8/layout/hierarchy1"/>
    <dgm:cxn modelId="{0702E836-B2C8-4F80-ADD3-57E3D511AAC2}" type="presParOf" srcId="{56AF0538-FD52-4ACA-8BF6-9840011001BC}" destId="{605961DB-9B42-4405-A0A6-3BA5DDAA1F76}" srcOrd="0" destOrd="0" presId="urn:microsoft.com/office/officeart/2005/8/layout/hierarchy1"/>
    <dgm:cxn modelId="{BF4D9074-244A-480E-87A5-F8627C951280}" type="presParOf" srcId="{56AF0538-FD52-4ACA-8BF6-9840011001BC}" destId="{306864D0-C56D-4DF6-A661-2169410CA1D5}" srcOrd="1" destOrd="0" presId="urn:microsoft.com/office/officeart/2005/8/layout/hierarchy1"/>
    <dgm:cxn modelId="{A706AEDB-9DAC-4933-A8B3-06C18888448D}" type="presParOf" srcId="{306864D0-C56D-4DF6-A661-2169410CA1D5}" destId="{FE316E29-7CA9-4968-A181-1DBC0F19332B}" srcOrd="0" destOrd="0" presId="urn:microsoft.com/office/officeart/2005/8/layout/hierarchy1"/>
    <dgm:cxn modelId="{2937390B-0817-4B6F-9968-482D4F2ED5CC}" type="presParOf" srcId="{FE316E29-7CA9-4968-A181-1DBC0F19332B}" destId="{A15BC0B7-C817-4C39-A0F7-96B5106EB9E4}" srcOrd="0" destOrd="0" presId="urn:microsoft.com/office/officeart/2005/8/layout/hierarchy1"/>
    <dgm:cxn modelId="{1E3C3DC0-9255-4939-8440-532A06655D85}" type="presParOf" srcId="{FE316E29-7CA9-4968-A181-1DBC0F19332B}" destId="{91DC2AD7-DC7D-45B8-AF8F-9A485A42F635}" srcOrd="1" destOrd="0" presId="urn:microsoft.com/office/officeart/2005/8/layout/hierarchy1"/>
    <dgm:cxn modelId="{DDCE7AF5-92A9-4616-8EE2-67BEF5D9FA2C}" type="presParOf" srcId="{306864D0-C56D-4DF6-A661-2169410CA1D5}" destId="{E9EB0300-AED9-4F76-B03F-C2F3976536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B6FC5-0F15-42BE-BB75-384E869F22A9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137259-0F9B-4E28-BF81-CD1FC1F08CC1}">
      <dgm:prSet phldrT="[Text]" phldr="0"/>
      <dgm:spPr/>
      <dgm:t>
        <a:bodyPr/>
        <a:lstStyle/>
        <a:p>
          <a:pPr rtl="0"/>
          <a:r>
            <a:rPr lang="en-US">
              <a:latin typeface="Comic Sans MS"/>
            </a:rPr>
            <a:t>How are we doing?</a:t>
          </a:r>
        </a:p>
      </dgm:t>
    </dgm:pt>
    <dgm:pt modelId="{CECBE5E1-05DA-49AB-92F6-C7C4FDD721F5}" type="parTrans" cxnId="{2C8E0154-C602-40B1-A72F-A55AED2047AF}">
      <dgm:prSet/>
      <dgm:spPr/>
      <dgm:t>
        <a:bodyPr/>
        <a:lstStyle/>
        <a:p>
          <a:endParaRPr lang="en-US"/>
        </a:p>
      </dgm:t>
    </dgm:pt>
    <dgm:pt modelId="{994F5EB0-9FFA-4E8C-A1E5-6E6645E6BA05}" type="sibTrans" cxnId="{2C8E0154-C602-40B1-A72F-A55AED2047AF}">
      <dgm:prSet/>
      <dgm:spPr/>
      <dgm:t>
        <a:bodyPr/>
        <a:lstStyle/>
        <a:p>
          <a:endParaRPr lang="en-US"/>
        </a:p>
      </dgm:t>
    </dgm:pt>
    <dgm:pt modelId="{59690306-0DE2-450F-90B2-0800D8E1DABE}">
      <dgm:prSet phldrT="[Text]" phldr="0"/>
      <dgm:spPr/>
      <dgm:t>
        <a:bodyPr/>
        <a:lstStyle/>
        <a:p>
          <a:pPr rtl="0"/>
          <a:r>
            <a:rPr lang="en-US">
              <a:latin typeface="Comic Sans MS"/>
            </a:rPr>
            <a:t>How do we know?</a:t>
          </a:r>
        </a:p>
      </dgm:t>
    </dgm:pt>
    <dgm:pt modelId="{30079A86-4EE1-40C1-9B42-102EDBC370DD}" type="parTrans" cxnId="{E51CA61E-FCDF-4586-8168-45E55FB7EDEC}">
      <dgm:prSet/>
      <dgm:spPr/>
      <dgm:t>
        <a:bodyPr/>
        <a:lstStyle/>
        <a:p>
          <a:endParaRPr lang="en-US"/>
        </a:p>
      </dgm:t>
    </dgm:pt>
    <dgm:pt modelId="{6041B4C6-BA97-4F1A-83F3-2DC3C73DFEE2}" type="sibTrans" cxnId="{E51CA61E-FCDF-4586-8168-45E55FB7EDEC}">
      <dgm:prSet/>
      <dgm:spPr/>
      <dgm:t>
        <a:bodyPr/>
        <a:lstStyle/>
        <a:p>
          <a:endParaRPr lang="en-US"/>
        </a:p>
      </dgm:t>
    </dgm:pt>
    <dgm:pt modelId="{50C8834A-5392-495A-8161-AA8443465A7D}">
      <dgm:prSet phldrT="[Text]" phldr="0"/>
      <dgm:spPr/>
      <dgm:t>
        <a:bodyPr/>
        <a:lstStyle/>
        <a:p>
          <a:pPr rtl="0"/>
          <a:r>
            <a:rPr lang="en-US">
              <a:latin typeface="Comic Sans MS"/>
            </a:rPr>
            <a:t>What are we going to do now?</a:t>
          </a:r>
        </a:p>
      </dgm:t>
    </dgm:pt>
    <dgm:pt modelId="{E5AEC55A-2543-4F1E-B3F0-21602FBF7DDC}" type="parTrans" cxnId="{6D3C530B-9A59-44FF-836B-12F8E9957768}">
      <dgm:prSet/>
      <dgm:spPr/>
      <dgm:t>
        <a:bodyPr/>
        <a:lstStyle/>
        <a:p>
          <a:endParaRPr lang="en-US"/>
        </a:p>
      </dgm:t>
    </dgm:pt>
    <dgm:pt modelId="{D1F9B2E3-91BD-4236-9C43-F53E85A9D235}" type="sibTrans" cxnId="{6D3C530B-9A59-44FF-836B-12F8E9957768}">
      <dgm:prSet/>
      <dgm:spPr/>
      <dgm:t>
        <a:bodyPr/>
        <a:lstStyle/>
        <a:p>
          <a:endParaRPr lang="en-US"/>
        </a:p>
      </dgm:t>
    </dgm:pt>
    <dgm:pt modelId="{0345FAFB-9CE4-47D5-81CF-779AC26402F4}">
      <dgm:prSet phldrT="[Text]" phldr="0"/>
      <dgm:spPr/>
      <dgm:t>
        <a:bodyPr/>
        <a:lstStyle/>
        <a:p>
          <a:pPr rtl="0"/>
          <a:r>
            <a:rPr lang="en-US">
              <a:latin typeface="Comic Sans MS"/>
            </a:rPr>
            <a:t>What was the impact?</a:t>
          </a:r>
        </a:p>
      </dgm:t>
    </dgm:pt>
    <dgm:pt modelId="{81091D79-E550-42F3-9917-417D7D0A34A0}" type="parTrans" cxnId="{8B773DA6-7790-4AE9-AB2B-784697F95EA8}">
      <dgm:prSet/>
      <dgm:spPr/>
      <dgm:t>
        <a:bodyPr/>
        <a:lstStyle/>
        <a:p>
          <a:endParaRPr lang="en-US"/>
        </a:p>
      </dgm:t>
    </dgm:pt>
    <dgm:pt modelId="{8BE20920-F59E-4705-A3EE-FD82F914626E}" type="sibTrans" cxnId="{8B773DA6-7790-4AE9-AB2B-784697F95EA8}">
      <dgm:prSet/>
      <dgm:spPr/>
      <dgm:t>
        <a:bodyPr/>
        <a:lstStyle/>
        <a:p>
          <a:endParaRPr lang="en-US"/>
        </a:p>
      </dgm:t>
    </dgm:pt>
    <dgm:pt modelId="{CAE1A42D-5436-498D-9CE3-70391AFF7C66}" type="pres">
      <dgm:prSet presAssocID="{3B5B6FC5-0F15-42BE-BB75-384E869F22A9}" presName="Name0" presStyleCnt="0">
        <dgm:presLayoutVars>
          <dgm:dir/>
          <dgm:resizeHandles val="exact"/>
        </dgm:presLayoutVars>
      </dgm:prSet>
      <dgm:spPr/>
    </dgm:pt>
    <dgm:pt modelId="{414FC87B-1764-4F05-86E5-B1A24816FEAF}" type="pres">
      <dgm:prSet presAssocID="{87137259-0F9B-4E28-BF81-CD1FC1F08CC1}" presName="node" presStyleLbl="node1" presStyleIdx="0" presStyleCnt="4">
        <dgm:presLayoutVars>
          <dgm:bulletEnabled val="1"/>
        </dgm:presLayoutVars>
      </dgm:prSet>
      <dgm:spPr/>
    </dgm:pt>
    <dgm:pt modelId="{CF0BC60F-9DDB-45B7-B5B4-2DEB701D8618}" type="pres">
      <dgm:prSet presAssocID="{994F5EB0-9FFA-4E8C-A1E5-6E6645E6BA05}" presName="sibTrans" presStyleLbl="sibTrans1D1" presStyleIdx="0" presStyleCnt="3"/>
      <dgm:spPr/>
    </dgm:pt>
    <dgm:pt modelId="{DBFD1A47-5E80-482C-8263-8B84E0D85D05}" type="pres">
      <dgm:prSet presAssocID="{994F5EB0-9FFA-4E8C-A1E5-6E6645E6BA05}" presName="connectorText" presStyleLbl="sibTrans1D1" presStyleIdx="0" presStyleCnt="3"/>
      <dgm:spPr/>
    </dgm:pt>
    <dgm:pt modelId="{6C79A0C4-580E-4B42-A9E6-6CBC9774B274}" type="pres">
      <dgm:prSet presAssocID="{59690306-0DE2-450F-90B2-0800D8E1DABE}" presName="node" presStyleLbl="node1" presStyleIdx="1" presStyleCnt="4">
        <dgm:presLayoutVars>
          <dgm:bulletEnabled val="1"/>
        </dgm:presLayoutVars>
      </dgm:prSet>
      <dgm:spPr/>
    </dgm:pt>
    <dgm:pt modelId="{737E483E-5CDC-4114-8D1B-813D22E8FB85}" type="pres">
      <dgm:prSet presAssocID="{6041B4C6-BA97-4F1A-83F3-2DC3C73DFEE2}" presName="sibTrans" presStyleLbl="sibTrans1D1" presStyleIdx="1" presStyleCnt="3"/>
      <dgm:spPr/>
    </dgm:pt>
    <dgm:pt modelId="{CCD9A658-AEA3-4255-8052-11653B8301C3}" type="pres">
      <dgm:prSet presAssocID="{6041B4C6-BA97-4F1A-83F3-2DC3C73DFEE2}" presName="connectorText" presStyleLbl="sibTrans1D1" presStyleIdx="1" presStyleCnt="3"/>
      <dgm:spPr/>
    </dgm:pt>
    <dgm:pt modelId="{9474EC02-C9AF-4A54-BE33-2508D5DDD92A}" type="pres">
      <dgm:prSet presAssocID="{50C8834A-5392-495A-8161-AA8443465A7D}" presName="node" presStyleLbl="node1" presStyleIdx="2" presStyleCnt="4">
        <dgm:presLayoutVars>
          <dgm:bulletEnabled val="1"/>
        </dgm:presLayoutVars>
      </dgm:prSet>
      <dgm:spPr/>
    </dgm:pt>
    <dgm:pt modelId="{FD734F26-5873-447F-BF74-097F3F59246A}" type="pres">
      <dgm:prSet presAssocID="{D1F9B2E3-91BD-4236-9C43-F53E85A9D235}" presName="sibTrans" presStyleLbl="sibTrans1D1" presStyleIdx="2" presStyleCnt="3"/>
      <dgm:spPr/>
    </dgm:pt>
    <dgm:pt modelId="{C124D10B-1746-4D3F-A28D-83C5C10761FF}" type="pres">
      <dgm:prSet presAssocID="{D1F9B2E3-91BD-4236-9C43-F53E85A9D235}" presName="connectorText" presStyleLbl="sibTrans1D1" presStyleIdx="2" presStyleCnt="3"/>
      <dgm:spPr/>
    </dgm:pt>
    <dgm:pt modelId="{F065AC25-A6A6-45C6-8B0B-D189A98C086E}" type="pres">
      <dgm:prSet presAssocID="{0345FAFB-9CE4-47D5-81CF-779AC26402F4}" presName="node" presStyleLbl="node1" presStyleIdx="3" presStyleCnt="4">
        <dgm:presLayoutVars>
          <dgm:bulletEnabled val="1"/>
        </dgm:presLayoutVars>
      </dgm:prSet>
      <dgm:spPr/>
    </dgm:pt>
  </dgm:ptLst>
  <dgm:cxnLst>
    <dgm:cxn modelId="{6D3C530B-9A59-44FF-836B-12F8E9957768}" srcId="{3B5B6FC5-0F15-42BE-BB75-384E869F22A9}" destId="{50C8834A-5392-495A-8161-AA8443465A7D}" srcOrd="2" destOrd="0" parTransId="{E5AEC55A-2543-4F1E-B3F0-21602FBF7DDC}" sibTransId="{D1F9B2E3-91BD-4236-9C43-F53E85A9D235}"/>
    <dgm:cxn modelId="{5F72F614-DC40-49A2-9083-30476E9C7118}" type="presOf" srcId="{D1F9B2E3-91BD-4236-9C43-F53E85A9D235}" destId="{C124D10B-1746-4D3F-A28D-83C5C10761FF}" srcOrd="1" destOrd="0" presId="urn:microsoft.com/office/officeart/2005/8/layout/bProcess3"/>
    <dgm:cxn modelId="{D1B0101B-9C53-4CE9-A4E8-AD7C74252E5D}" type="presOf" srcId="{3B5B6FC5-0F15-42BE-BB75-384E869F22A9}" destId="{CAE1A42D-5436-498D-9CE3-70391AFF7C66}" srcOrd="0" destOrd="0" presId="urn:microsoft.com/office/officeart/2005/8/layout/bProcess3"/>
    <dgm:cxn modelId="{E51CA61E-FCDF-4586-8168-45E55FB7EDEC}" srcId="{3B5B6FC5-0F15-42BE-BB75-384E869F22A9}" destId="{59690306-0DE2-450F-90B2-0800D8E1DABE}" srcOrd="1" destOrd="0" parTransId="{30079A86-4EE1-40C1-9B42-102EDBC370DD}" sibTransId="{6041B4C6-BA97-4F1A-83F3-2DC3C73DFEE2}"/>
    <dgm:cxn modelId="{D097A242-0AC1-40AB-B5D5-606F22FEB4DC}" type="presOf" srcId="{87137259-0F9B-4E28-BF81-CD1FC1F08CC1}" destId="{414FC87B-1764-4F05-86E5-B1A24816FEAF}" srcOrd="0" destOrd="0" presId="urn:microsoft.com/office/officeart/2005/8/layout/bProcess3"/>
    <dgm:cxn modelId="{E1622368-9592-40B7-9E2D-D908E05C4B23}" type="presOf" srcId="{6041B4C6-BA97-4F1A-83F3-2DC3C73DFEE2}" destId="{737E483E-5CDC-4114-8D1B-813D22E8FB85}" srcOrd="0" destOrd="0" presId="urn:microsoft.com/office/officeart/2005/8/layout/bProcess3"/>
    <dgm:cxn modelId="{85D5A56E-1B70-45AB-AE22-ADD8F56860A7}" type="presOf" srcId="{0345FAFB-9CE4-47D5-81CF-779AC26402F4}" destId="{F065AC25-A6A6-45C6-8B0B-D189A98C086E}" srcOrd="0" destOrd="0" presId="urn:microsoft.com/office/officeart/2005/8/layout/bProcess3"/>
    <dgm:cxn modelId="{2C8E0154-C602-40B1-A72F-A55AED2047AF}" srcId="{3B5B6FC5-0F15-42BE-BB75-384E869F22A9}" destId="{87137259-0F9B-4E28-BF81-CD1FC1F08CC1}" srcOrd="0" destOrd="0" parTransId="{CECBE5E1-05DA-49AB-92F6-C7C4FDD721F5}" sibTransId="{994F5EB0-9FFA-4E8C-A1E5-6E6645E6BA05}"/>
    <dgm:cxn modelId="{AC5FC493-8FD3-4A5B-BA67-A298F680D3C7}" type="presOf" srcId="{994F5EB0-9FFA-4E8C-A1E5-6E6645E6BA05}" destId="{CF0BC60F-9DDB-45B7-B5B4-2DEB701D8618}" srcOrd="0" destOrd="0" presId="urn:microsoft.com/office/officeart/2005/8/layout/bProcess3"/>
    <dgm:cxn modelId="{8B773DA6-7790-4AE9-AB2B-784697F95EA8}" srcId="{3B5B6FC5-0F15-42BE-BB75-384E869F22A9}" destId="{0345FAFB-9CE4-47D5-81CF-779AC26402F4}" srcOrd="3" destOrd="0" parTransId="{81091D79-E550-42F3-9917-417D7D0A34A0}" sibTransId="{8BE20920-F59E-4705-A3EE-FD82F914626E}"/>
    <dgm:cxn modelId="{A7EDFAB0-277A-4368-B433-BFBCBBF6C453}" type="presOf" srcId="{59690306-0DE2-450F-90B2-0800D8E1DABE}" destId="{6C79A0C4-580E-4B42-A9E6-6CBC9774B274}" srcOrd="0" destOrd="0" presId="urn:microsoft.com/office/officeart/2005/8/layout/bProcess3"/>
    <dgm:cxn modelId="{CE453DD0-784D-4C71-9F3E-C05DB698AB30}" type="presOf" srcId="{50C8834A-5392-495A-8161-AA8443465A7D}" destId="{9474EC02-C9AF-4A54-BE33-2508D5DDD92A}" srcOrd="0" destOrd="0" presId="urn:microsoft.com/office/officeart/2005/8/layout/bProcess3"/>
    <dgm:cxn modelId="{6A140EDC-E702-4CE1-A646-FC54635B8E06}" type="presOf" srcId="{994F5EB0-9FFA-4E8C-A1E5-6E6645E6BA05}" destId="{DBFD1A47-5E80-482C-8263-8B84E0D85D05}" srcOrd="1" destOrd="0" presId="urn:microsoft.com/office/officeart/2005/8/layout/bProcess3"/>
    <dgm:cxn modelId="{29DCB4E2-9CF7-4997-8777-D1045FF73BF3}" type="presOf" srcId="{D1F9B2E3-91BD-4236-9C43-F53E85A9D235}" destId="{FD734F26-5873-447F-BF74-097F3F59246A}" srcOrd="0" destOrd="0" presId="urn:microsoft.com/office/officeart/2005/8/layout/bProcess3"/>
    <dgm:cxn modelId="{1BE7C9FD-6AF4-4084-A0B6-2F9CEEE2B19E}" type="presOf" srcId="{6041B4C6-BA97-4F1A-83F3-2DC3C73DFEE2}" destId="{CCD9A658-AEA3-4255-8052-11653B8301C3}" srcOrd="1" destOrd="0" presId="urn:microsoft.com/office/officeart/2005/8/layout/bProcess3"/>
    <dgm:cxn modelId="{6B77203F-AF0E-4909-AF6C-BEF91CB8D978}" type="presParOf" srcId="{CAE1A42D-5436-498D-9CE3-70391AFF7C66}" destId="{414FC87B-1764-4F05-86E5-B1A24816FEAF}" srcOrd="0" destOrd="0" presId="urn:microsoft.com/office/officeart/2005/8/layout/bProcess3"/>
    <dgm:cxn modelId="{1011EF6D-3490-4AE9-BECA-A6A4949F424E}" type="presParOf" srcId="{CAE1A42D-5436-498D-9CE3-70391AFF7C66}" destId="{CF0BC60F-9DDB-45B7-B5B4-2DEB701D8618}" srcOrd="1" destOrd="0" presId="urn:microsoft.com/office/officeart/2005/8/layout/bProcess3"/>
    <dgm:cxn modelId="{9F563508-CA5A-4800-BECA-7953D200BA6E}" type="presParOf" srcId="{CF0BC60F-9DDB-45B7-B5B4-2DEB701D8618}" destId="{DBFD1A47-5E80-482C-8263-8B84E0D85D05}" srcOrd="0" destOrd="0" presId="urn:microsoft.com/office/officeart/2005/8/layout/bProcess3"/>
    <dgm:cxn modelId="{C6A43EE7-E3FC-4899-AEF9-C5A0A22CC1D6}" type="presParOf" srcId="{CAE1A42D-5436-498D-9CE3-70391AFF7C66}" destId="{6C79A0C4-580E-4B42-A9E6-6CBC9774B274}" srcOrd="2" destOrd="0" presId="urn:microsoft.com/office/officeart/2005/8/layout/bProcess3"/>
    <dgm:cxn modelId="{19F9D184-97B4-4988-B7E9-D87993F5F4F9}" type="presParOf" srcId="{CAE1A42D-5436-498D-9CE3-70391AFF7C66}" destId="{737E483E-5CDC-4114-8D1B-813D22E8FB85}" srcOrd="3" destOrd="0" presId="urn:microsoft.com/office/officeart/2005/8/layout/bProcess3"/>
    <dgm:cxn modelId="{6C804431-1296-42FC-B440-680D4DBE81F8}" type="presParOf" srcId="{737E483E-5CDC-4114-8D1B-813D22E8FB85}" destId="{CCD9A658-AEA3-4255-8052-11653B8301C3}" srcOrd="0" destOrd="0" presId="urn:microsoft.com/office/officeart/2005/8/layout/bProcess3"/>
    <dgm:cxn modelId="{C0B6F2EA-A73D-441A-96C7-18F17A3042B0}" type="presParOf" srcId="{CAE1A42D-5436-498D-9CE3-70391AFF7C66}" destId="{9474EC02-C9AF-4A54-BE33-2508D5DDD92A}" srcOrd="4" destOrd="0" presId="urn:microsoft.com/office/officeart/2005/8/layout/bProcess3"/>
    <dgm:cxn modelId="{3B37B9A5-874A-4FEB-823B-390AF5406276}" type="presParOf" srcId="{CAE1A42D-5436-498D-9CE3-70391AFF7C66}" destId="{FD734F26-5873-447F-BF74-097F3F59246A}" srcOrd="5" destOrd="0" presId="urn:microsoft.com/office/officeart/2005/8/layout/bProcess3"/>
    <dgm:cxn modelId="{F524587C-E0EB-4A4B-B42D-191A44F218B6}" type="presParOf" srcId="{FD734F26-5873-447F-BF74-097F3F59246A}" destId="{C124D10B-1746-4D3F-A28D-83C5C10761FF}" srcOrd="0" destOrd="0" presId="urn:microsoft.com/office/officeart/2005/8/layout/bProcess3"/>
    <dgm:cxn modelId="{FD38083E-0799-4F99-83C5-1B8C2FB4102D}" type="presParOf" srcId="{CAE1A42D-5436-498D-9CE3-70391AFF7C66}" destId="{F065AC25-A6A6-45C6-8B0B-D189A98C086E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0BAA-9A67-4E93-B509-5A6CC178F4E2}">
      <dsp:nvSpPr>
        <dsp:cNvPr id="0" name=""/>
        <dsp:cNvSpPr/>
      </dsp:nvSpPr>
      <dsp:spPr>
        <a:xfrm>
          <a:off x="0" y="3295221"/>
          <a:ext cx="5589270" cy="2162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How are these categories identified and what might this look like?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hlinkClick xmlns:r="http://schemas.openxmlformats.org/officeDocument/2006/relationships" r:id="rId1"/>
            </a:rPr>
            <a:t>Continuous Improvement: ‘improving how we improve’</a:t>
          </a:r>
          <a:endParaRPr lang="en-US" sz="2100" kern="1200"/>
        </a:p>
      </dsp:txBody>
      <dsp:txXfrm>
        <a:off x="0" y="3295221"/>
        <a:ext cx="5589270" cy="2162022"/>
      </dsp:txXfrm>
    </dsp:sp>
    <dsp:sp modelId="{99D8BFEA-0A56-4E09-BFAD-1628474FA86E}">
      <dsp:nvSpPr>
        <dsp:cNvPr id="0" name=""/>
        <dsp:cNvSpPr/>
      </dsp:nvSpPr>
      <dsp:spPr>
        <a:xfrm rot="10800000">
          <a:off x="0" y="2461"/>
          <a:ext cx="5589270" cy="33251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Curriculum and Collaborative Improvement Team and Early Years Education Support Officers within our Education &amp; Learning Service seek  to work in partnership with schools and ELC settings to provide </a:t>
          </a:r>
          <a:r>
            <a:rPr lang="en-GB" sz="2100" b="1" kern="1200"/>
            <a:t>universal</a:t>
          </a:r>
          <a:r>
            <a:rPr lang="en-GB" sz="2100" kern="1200"/>
            <a:t>, </a:t>
          </a:r>
          <a:r>
            <a:rPr lang="en-GB" sz="2100" b="1" kern="1200"/>
            <a:t>focused</a:t>
          </a:r>
          <a:r>
            <a:rPr lang="en-GB" sz="2100" kern="1200"/>
            <a:t> or </a:t>
          </a:r>
          <a:r>
            <a:rPr lang="en-GB" sz="2100" b="1" kern="1200"/>
            <a:t>intensive</a:t>
          </a:r>
          <a:r>
            <a:rPr lang="en-GB" sz="2100" kern="1200"/>
            <a:t> </a:t>
          </a:r>
          <a:r>
            <a:rPr lang="en-GB" sz="2100" kern="1200">
              <a:latin typeface="Calibri"/>
            </a:rPr>
            <a:t>(UFI) support</a:t>
          </a:r>
          <a:r>
            <a:rPr lang="en-GB" sz="2100" kern="1200"/>
            <a:t> categories. </a:t>
          </a:r>
          <a:endParaRPr lang="en-US" sz="2100" kern="1200"/>
        </a:p>
      </dsp:txBody>
      <dsp:txXfrm rot="10800000">
        <a:off x="0" y="2461"/>
        <a:ext cx="5589270" cy="2160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60B7-7139-4F5C-94BA-30FDA4B3F179}">
      <dsp:nvSpPr>
        <dsp:cNvPr id="0" name=""/>
        <dsp:cNvSpPr/>
      </dsp:nvSpPr>
      <dsp:spPr>
        <a:xfrm>
          <a:off x="0" y="1765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DB672-0A99-4842-ABD0-52E8FE25F60E}">
      <dsp:nvSpPr>
        <dsp:cNvPr id="0" name=""/>
        <dsp:cNvSpPr/>
      </dsp:nvSpPr>
      <dsp:spPr>
        <a:xfrm>
          <a:off x="227591" y="171048"/>
          <a:ext cx="413803" cy="413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CC2E3-E32F-4BA0-B20C-621744888EBB}">
      <dsp:nvSpPr>
        <dsp:cNvPr id="0" name=""/>
        <dsp:cNvSpPr/>
      </dsp:nvSpPr>
      <dsp:spPr>
        <a:xfrm>
          <a:off x="868986" y="1765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Essential to identify areas for improvement</a:t>
          </a:r>
        </a:p>
      </dsp:txBody>
      <dsp:txXfrm>
        <a:off x="868986" y="1765"/>
        <a:ext cx="4527203" cy="752369"/>
      </dsp:txXfrm>
    </dsp:sp>
    <dsp:sp modelId="{62D667A9-D9A1-4354-91AE-37CED5D49EAA}">
      <dsp:nvSpPr>
        <dsp:cNvPr id="0" name=""/>
        <dsp:cNvSpPr/>
      </dsp:nvSpPr>
      <dsp:spPr>
        <a:xfrm>
          <a:off x="0" y="942227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E593-CB56-4742-BC50-22F116A49566}">
      <dsp:nvSpPr>
        <dsp:cNvPr id="0" name=""/>
        <dsp:cNvSpPr/>
      </dsp:nvSpPr>
      <dsp:spPr>
        <a:xfrm>
          <a:off x="227591" y="1111510"/>
          <a:ext cx="413803" cy="4138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93FC4-EA82-4B05-BD3C-406AA1F9116F}">
      <dsp:nvSpPr>
        <dsp:cNvPr id="0" name=""/>
        <dsp:cNvSpPr/>
      </dsp:nvSpPr>
      <dsp:spPr>
        <a:xfrm>
          <a:off x="868986" y="942227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Evidence of all monitoring activity to be filed in a QA Folder</a:t>
          </a:r>
        </a:p>
      </dsp:txBody>
      <dsp:txXfrm>
        <a:off x="868986" y="942227"/>
        <a:ext cx="4527203" cy="752369"/>
      </dsp:txXfrm>
    </dsp:sp>
    <dsp:sp modelId="{5C4198CA-1B8A-49F0-A618-07C938A76FCB}">
      <dsp:nvSpPr>
        <dsp:cNvPr id="0" name=""/>
        <dsp:cNvSpPr/>
      </dsp:nvSpPr>
      <dsp:spPr>
        <a:xfrm>
          <a:off x="0" y="1882689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0B71E-8083-4376-88D1-DE629169B518}">
      <dsp:nvSpPr>
        <dsp:cNvPr id="0" name=""/>
        <dsp:cNvSpPr/>
      </dsp:nvSpPr>
      <dsp:spPr>
        <a:xfrm>
          <a:off x="227591" y="2051972"/>
          <a:ext cx="413803" cy="4138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31B98-2AB0-4F90-A782-CE138344F6F1}">
      <dsp:nvSpPr>
        <dsp:cNvPr id="0" name=""/>
        <dsp:cNvSpPr/>
      </dsp:nvSpPr>
      <dsp:spPr>
        <a:xfrm>
          <a:off x="868986" y="1882689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Undertaken as per your QA Calendar</a:t>
          </a:r>
        </a:p>
      </dsp:txBody>
      <dsp:txXfrm>
        <a:off x="868986" y="1882689"/>
        <a:ext cx="4527203" cy="752369"/>
      </dsp:txXfrm>
    </dsp:sp>
    <dsp:sp modelId="{BD267C14-E3B1-4F56-BC44-3BB7DF331CC7}">
      <dsp:nvSpPr>
        <dsp:cNvPr id="0" name=""/>
        <dsp:cNvSpPr/>
      </dsp:nvSpPr>
      <dsp:spPr>
        <a:xfrm>
          <a:off x="0" y="2823151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8EA84-0A65-4737-B4C2-56B22012FEEE}">
      <dsp:nvSpPr>
        <dsp:cNvPr id="0" name=""/>
        <dsp:cNvSpPr/>
      </dsp:nvSpPr>
      <dsp:spPr>
        <a:xfrm>
          <a:off x="227591" y="2992434"/>
          <a:ext cx="413803" cy="4138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F27F8-C259-4E3E-ADFF-9A25C450A54E}">
      <dsp:nvSpPr>
        <dsp:cNvPr id="0" name=""/>
        <dsp:cNvSpPr/>
      </dsp:nvSpPr>
      <dsp:spPr>
        <a:xfrm>
          <a:off x="868986" y="2823151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Feedback provided</a:t>
          </a:r>
        </a:p>
      </dsp:txBody>
      <dsp:txXfrm>
        <a:off x="868986" y="2823151"/>
        <a:ext cx="4527203" cy="752369"/>
      </dsp:txXfrm>
    </dsp:sp>
    <dsp:sp modelId="{9B2A5D36-D0BA-42A4-85C2-4AFEFE92914E}">
      <dsp:nvSpPr>
        <dsp:cNvPr id="0" name=""/>
        <dsp:cNvSpPr/>
      </dsp:nvSpPr>
      <dsp:spPr>
        <a:xfrm>
          <a:off x="0" y="3763613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C99C-FAAF-4A54-8451-52073C82503D}">
      <dsp:nvSpPr>
        <dsp:cNvPr id="0" name=""/>
        <dsp:cNvSpPr/>
      </dsp:nvSpPr>
      <dsp:spPr>
        <a:xfrm>
          <a:off x="227591" y="3932896"/>
          <a:ext cx="413803" cy="4138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341B8-014E-426B-95CE-FEAF49B564E8}">
      <dsp:nvSpPr>
        <dsp:cNvPr id="0" name=""/>
        <dsp:cNvSpPr/>
      </dsp:nvSpPr>
      <dsp:spPr>
        <a:xfrm>
          <a:off x="868986" y="3763613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Next steps agreed</a:t>
          </a:r>
        </a:p>
      </dsp:txBody>
      <dsp:txXfrm>
        <a:off x="868986" y="3763613"/>
        <a:ext cx="4527203" cy="752369"/>
      </dsp:txXfrm>
    </dsp:sp>
    <dsp:sp modelId="{F6EC46C0-BCF6-4D73-9BD6-9DBA594B153A}">
      <dsp:nvSpPr>
        <dsp:cNvPr id="0" name=""/>
        <dsp:cNvSpPr/>
      </dsp:nvSpPr>
      <dsp:spPr>
        <a:xfrm>
          <a:off x="0" y="4704074"/>
          <a:ext cx="5396190" cy="7523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F27ED-4737-4194-A96D-6CA2208AEE75}">
      <dsp:nvSpPr>
        <dsp:cNvPr id="0" name=""/>
        <dsp:cNvSpPr/>
      </dsp:nvSpPr>
      <dsp:spPr>
        <a:xfrm>
          <a:off x="227591" y="4873358"/>
          <a:ext cx="413803" cy="4138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655D-FA5E-4B46-9D1B-12719FEE0400}">
      <dsp:nvSpPr>
        <dsp:cNvPr id="0" name=""/>
        <dsp:cNvSpPr/>
      </dsp:nvSpPr>
      <dsp:spPr>
        <a:xfrm>
          <a:off x="868986" y="4704074"/>
          <a:ext cx="4527203" cy="75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6" tIns="79626" rIns="79626" bIns="796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volini"/>
              <a:cs typeface="Cavolini"/>
            </a:rPr>
            <a:t>So what? Impact to be documented</a:t>
          </a:r>
        </a:p>
      </dsp:txBody>
      <dsp:txXfrm>
        <a:off x="868986" y="4704074"/>
        <a:ext cx="4527203" cy="752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61DB-9B42-4405-A0A6-3BA5DDAA1F76}">
      <dsp:nvSpPr>
        <dsp:cNvPr id="0" name=""/>
        <dsp:cNvSpPr/>
      </dsp:nvSpPr>
      <dsp:spPr>
        <a:xfrm>
          <a:off x="1830834" y="1682975"/>
          <a:ext cx="91440" cy="770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0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FC981-6C7C-425F-BCC7-BC357BF3BA0B}">
      <dsp:nvSpPr>
        <dsp:cNvPr id="0" name=""/>
        <dsp:cNvSpPr/>
      </dsp:nvSpPr>
      <dsp:spPr>
        <a:xfrm>
          <a:off x="551404" y="35"/>
          <a:ext cx="2650299" cy="1682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4582C-DCE9-4BA9-B015-7EC4892DFBC9}">
      <dsp:nvSpPr>
        <dsp:cNvPr id="0" name=""/>
        <dsp:cNvSpPr/>
      </dsp:nvSpPr>
      <dsp:spPr>
        <a:xfrm>
          <a:off x="845882" y="279789"/>
          <a:ext cx="2650299" cy="1682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volini" panose="03000502040302020204" pitchFamily="66" charset="0"/>
              <a:cs typeface="cavolini" panose="03000502040302020204" pitchFamily="66" charset="0"/>
            </a:rPr>
            <a:t>Introductory call within 2 weeks of child starting</a:t>
          </a:r>
        </a:p>
      </dsp:txBody>
      <dsp:txXfrm>
        <a:off x="895174" y="329081"/>
        <a:ext cx="2551715" cy="1584356"/>
      </dsp:txXfrm>
    </dsp:sp>
    <dsp:sp modelId="{A15BC0B7-C817-4C39-A0F7-96B5106EB9E4}">
      <dsp:nvSpPr>
        <dsp:cNvPr id="0" name=""/>
        <dsp:cNvSpPr/>
      </dsp:nvSpPr>
      <dsp:spPr>
        <a:xfrm>
          <a:off x="551404" y="2453771"/>
          <a:ext cx="2650299" cy="1682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C2AD7-DC7D-45B8-AF8F-9A485A42F635}">
      <dsp:nvSpPr>
        <dsp:cNvPr id="0" name=""/>
        <dsp:cNvSpPr/>
      </dsp:nvSpPr>
      <dsp:spPr>
        <a:xfrm>
          <a:off x="845882" y="2733525"/>
          <a:ext cx="2650299" cy="1682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volini" panose="03000502040302020204" pitchFamily="66" charset="0"/>
              <a:cs typeface="cavolini" panose="03000502040302020204" pitchFamily="66" charset="0"/>
            </a:rPr>
            <a:t>Regular contact by face-to-face meetings, 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volini" panose="03000502040302020204" pitchFamily="66" charset="0"/>
              <a:cs typeface="cavolini" panose="03000502040302020204" pitchFamily="66" charset="0"/>
            </a:rPr>
            <a:t>communication notebook, Teams, emails or phone calls</a:t>
          </a:r>
        </a:p>
      </dsp:txBody>
      <dsp:txXfrm>
        <a:off x="895174" y="2782817"/>
        <a:ext cx="2551715" cy="1584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C60F-9DDB-45B7-B5B4-2DEB701D8618}">
      <dsp:nvSpPr>
        <dsp:cNvPr id="0" name=""/>
        <dsp:cNvSpPr/>
      </dsp:nvSpPr>
      <dsp:spPr>
        <a:xfrm>
          <a:off x="3487068" y="864923"/>
          <a:ext cx="665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76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541" y="907161"/>
        <a:ext cx="34818" cy="6963"/>
      </dsp:txXfrm>
    </dsp:sp>
    <dsp:sp modelId="{414FC87B-1764-4F05-86E5-B1A24816FEAF}">
      <dsp:nvSpPr>
        <dsp:cNvPr id="0" name=""/>
        <dsp:cNvSpPr/>
      </dsp:nvSpPr>
      <dsp:spPr>
        <a:xfrm>
          <a:off x="461195" y="2341"/>
          <a:ext cx="3027673" cy="1816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omic Sans MS"/>
            </a:rPr>
            <a:t>How are we doing?</a:t>
          </a:r>
        </a:p>
      </dsp:txBody>
      <dsp:txXfrm>
        <a:off x="461195" y="2341"/>
        <a:ext cx="3027673" cy="1816603"/>
      </dsp:txXfrm>
    </dsp:sp>
    <dsp:sp modelId="{737E483E-5CDC-4114-8D1B-813D22E8FB85}">
      <dsp:nvSpPr>
        <dsp:cNvPr id="0" name=""/>
        <dsp:cNvSpPr/>
      </dsp:nvSpPr>
      <dsp:spPr>
        <a:xfrm>
          <a:off x="1975032" y="1817145"/>
          <a:ext cx="3724037" cy="665764"/>
        </a:xfrm>
        <a:custGeom>
          <a:avLst/>
          <a:gdLst/>
          <a:ahLst/>
          <a:cxnLst/>
          <a:rect l="0" t="0" r="0" b="0"/>
          <a:pathLst>
            <a:path>
              <a:moveTo>
                <a:pt x="3724037" y="0"/>
              </a:moveTo>
              <a:lnTo>
                <a:pt x="3724037" y="349982"/>
              </a:lnTo>
              <a:lnTo>
                <a:pt x="0" y="349982"/>
              </a:lnTo>
              <a:lnTo>
                <a:pt x="0" y="6657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2336" y="2146546"/>
        <a:ext cx="189429" cy="6963"/>
      </dsp:txXfrm>
    </dsp:sp>
    <dsp:sp modelId="{6C79A0C4-580E-4B42-A9E6-6CBC9774B274}">
      <dsp:nvSpPr>
        <dsp:cNvPr id="0" name=""/>
        <dsp:cNvSpPr/>
      </dsp:nvSpPr>
      <dsp:spPr>
        <a:xfrm>
          <a:off x="4185233" y="2341"/>
          <a:ext cx="3027673" cy="1816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omic Sans MS"/>
            </a:rPr>
            <a:t>How do we know?</a:t>
          </a:r>
        </a:p>
      </dsp:txBody>
      <dsp:txXfrm>
        <a:off x="4185233" y="2341"/>
        <a:ext cx="3027673" cy="1816603"/>
      </dsp:txXfrm>
    </dsp:sp>
    <dsp:sp modelId="{FD734F26-5873-447F-BF74-097F3F59246A}">
      <dsp:nvSpPr>
        <dsp:cNvPr id="0" name=""/>
        <dsp:cNvSpPr/>
      </dsp:nvSpPr>
      <dsp:spPr>
        <a:xfrm>
          <a:off x="3487068" y="3377892"/>
          <a:ext cx="665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76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541" y="3420130"/>
        <a:ext cx="34818" cy="6963"/>
      </dsp:txXfrm>
    </dsp:sp>
    <dsp:sp modelId="{9474EC02-C9AF-4A54-BE33-2508D5DDD92A}">
      <dsp:nvSpPr>
        <dsp:cNvPr id="0" name=""/>
        <dsp:cNvSpPr/>
      </dsp:nvSpPr>
      <dsp:spPr>
        <a:xfrm>
          <a:off x="461195" y="2515310"/>
          <a:ext cx="3027673" cy="1816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omic Sans MS"/>
            </a:rPr>
            <a:t>What are we going to do now?</a:t>
          </a:r>
        </a:p>
      </dsp:txBody>
      <dsp:txXfrm>
        <a:off x="461195" y="2515310"/>
        <a:ext cx="3027673" cy="1816603"/>
      </dsp:txXfrm>
    </dsp:sp>
    <dsp:sp modelId="{F065AC25-A6A6-45C6-8B0B-D189A98C086E}">
      <dsp:nvSpPr>
        <dsp:cNvPr id="0" name=""/>
        <dsp:cNvSpPr/>
      </dsp:nvSpPr>
      <dsp:spPr>
        <a:xfrm>
          <a:off x="4185233" y="2515310"/>
          <a:ext cx="3027673" cy="181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omic Sans MS"/>
            </a:rPr>
            <a:t>What was the impact?</a:t>
          </a:r>
        </a:p>
      </dsp:txBody>
      <dsp:txXfrm>
        <a:off x="4185233" y="2515310"/>
        <a:ext cx="3027673" cy="1816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AECC8-8967-44B2-82F2-2634A0CD3C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93510-00F6-4EA9-813E-1FEEC32A2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land.gov.uk/peopleandperformance/downloads/file/323/erd_review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DF77F-B6DE-4EC0-A799-8327C99D1E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92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3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1800" i="1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4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4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28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3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4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ea typeface="Calibri"/>
              <a:cs typeface="Calibri"/>
            </a:endParaRPr>
          </a:p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0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95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6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DF77F-B6DE-4EC0-A799-8327C99D1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49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79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05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5000000000000000000" pitchFamily="2" charset="2"/>
              <a:buChar char="•"/>
            </a:pPr>
            <a:endParaRPr lang="en-GB" baseline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00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74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7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32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GB" baseline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DF77F-B6DE-4EC0-A799-8327C99D1E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88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D0B18-1B3F-473F-8479-BD8B4C73645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43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63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8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15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1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3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32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00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15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14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60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57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8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4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365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74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87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6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55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70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8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0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endParaRPr lang="en-GB" sz="2800" dirty="0">
              <a:solidFill>
                <a:srgbClr val="737373"/>
              </a:solidFill>
              <a:latin typeface="Roboto"/>
              <a:ea typeface="Roboto"/>
              <a:cs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rgbClr val="4285F4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</a:pPr>
            <a:endParaRPr lang="en-GB" dirty="0">
              <a:solidFill>
                <a:srgbClr val="4285F4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4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2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3510-00F6-4EA9-813E-1FEEC32A2F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4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D44D-DD10-1C64-2C27-85086BA1E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EB638-C90F-F966-6610-A3759FBE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E1F3C-5C4D-212A-6DB3-E958D6A1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1FD7-05BE-8A24-8873-CA255F5E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1E380-7BC7-8B8D-9A57-7956167C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B357-0E1B-83B9-8116-0359A9E3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008E-E4BB-1F2E-EF53-7DE03DD54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7BFD-2573-9807-1BA1-401418FA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826D-4CC1-7E9C-37D5-85A75CD3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9A91-13F9-0331-D5AC-AE86C826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9296-EC87-1342-4A11-AD6DEB88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1E97-34E9-6948-7DD1-3A873B76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0B18-5C42-1222-5A45-546A35D6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55B-05D6-2A27-9607-D9EB094A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20AE2-EA2E-EE22-ED5B-331E6B9E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C6BA-9714-DD4A-AA0D-AFB3D8B9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1203-F14A-12E9-084F-2AD2159B7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0AA10-2B4A-5B23-6A30-DF19E9DA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128F6-81F5-3393-123B-23D2618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A3A3-FF55-5455-16F3-70D20FB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22F3D-C759-9B76-FF42-8AEB458C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670B-2BB8-8723-57CD-0663704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0C2B-CD4C-02B1-07FE-CCAF2869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316CA-F4D0-97C5-804E-A46CD6691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3DCB2-7BA4-EE19-157B-F6473E213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1DA76-0486-B0AF-2C8E-C0A894DF7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71036-6864-89D3-4D14-BA62C568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854B4-B8D1-D956-96D4-D799BE2D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688F0-9D7C-C343-62B0-7DDBAB2F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2975-9A8D-BBD8-F8A8-1DDF8181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10549-BBE4-2C0A-0051-31E73E0E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BB38E-4FD2-1397-AC18-CB583089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B3143-66B4-C340-58F1-5E16F710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B5706-0900-9E16-FC1A-4A93CD42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C4653-0B22-7D47-5CBF-25925537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3110F-E2E3-E52D-E827-C804D547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3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3BE8-38A2-3CBF-04F8-D282C019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9123-C6A1-2E06-DCE9-CAEBAE5A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E4849-F7A3-8911-EC98-A80A21B25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9FCEB-906E-31ED-911D-3880466C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D79C4-7C90-AA17-EE0A-F8E9A409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6CE6-41EF-0340-6651-79D5052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5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0644-281F-C3D9-A71F-45830987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ABFEF-854E-085D-99AA-F6B103949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58046-656F-4252-35AE-275D4D55C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EF291-B916-66BB-45C2-9645FBAA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3B386-11B3-C173-16A8-08B43B02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A3D68-912F-B989-A61C-41C0CA05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66A4-8521-49FC-296F-0B1F572D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E46B5-ABD6-ABFC-DA73-6E8299BA0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33FE-5287-9B50-4D7B-F61666AB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DD23-7F4C-54AA-3CFB-F7961D9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AAC9-BBBA-F592-A736-063F3210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F0287-D0B3-AE64-CC43-95F4EDC5C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44F27-26D5-2DDA-2937-DADA0872D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9C01-782F-EEB2-E6A1-5081AE8B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20F7-E820-20D8-641D-EC727908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B51EF-D7BB-1FD8-30FC-9DB04466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8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2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8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1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573E-457D-4AB0-A562-C1C0AF71BD1B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3FEC-06A9-4E91-A26C-D657117E4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3F02E-4D63-4ED6-ADC4-2875C960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22B99-BA11-796C-8BEE-D8FFC9727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01B8-6D8D-027F-A243-6E750BECC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109C8-7179-D448-1053-F55BE0D3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7BF3-2784-33E5-D237-109450BCE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quality-assurance-and-improveme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HAQhwMEiWzQ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elchighland.com/profiling-and-reportin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chighland.com/operational-aspects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elchighland.com/2023/01/24/new-elc-guidance-to-support-lunchtime-and-snack-experiences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highlandliteracy.com/wp-content/uploads/2019/05/words-up-one-early-monitoring-tool-march-2019.pdf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es.nhs.sco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elchighland.com/operational-aspect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early-learning-childcare-national-induction-resource-3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ALQ8uZhicRRy0kiNOUQ0ZYQM1rOTQvv/edit?usp=sharing&amp;ouid=110712689153696730998&amp;rtpof=true&amp;sd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hyperlink" Target="https://www.highland.gov.uk/peopleandperformance/downloads/file/323/erd_revie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continuous-professional-learn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ighlandcouncil1.sharepoint.com/:x:/r/sites/ELC/ELC%20Data%20and%20Statistics/DRAFT%20ELC%20staffing%20model%20V6%20May%202024%20use%20v5.xlsx?d=w763c186dfb344a249bd60b36d7c75f21&amp;csf=1&amp;web=1&amp;e=1nipz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staff-rol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lchighland.com/observations-in-early-years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iisDAgGzI0Y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resources/early-level-play-pedagogy-toolki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elchighland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2024/09/17/tracking-and-monitoring-in-elc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laura_carson/play-pedagogy-wcs5uhgp0zttsyp0/wish/lkROZPoD1GBOQjM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education.gov.scot/media/haoejcof/advice-on-gaelic-education-march-2022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being-m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AT3Bee6AfZ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lchighland.com/wp-content/uploads/2017/03/pre-school-form-1.docx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elchighland.com/wp-content/uploads/2022/06/being-me-all-about-me-1.doc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chighland.com/wp-content/uploads/2023/08/being-me-meeting-my-ongoing-needs-1-June-23.docx" TargetMode="External"/><Relationship Id="rId5" Type="http://schemas.openxmlformats.org/officeDocument/2006/relationships/hyperlink" Target="https://www.forhighlandschildren.org/5-practiceguidance/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43.svg"/><Relationship Id="rId9" Type="http://schemas.openxmlformats.org/officeDocument/2006/relationships/hyperlink" Target="https://www.youtube.com/watch?v=TCn68axG8tQ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HealthVisitors.InvCentral@highland.gov.uk" TargetMode="External"/><Relationship Id="rId13" Type="http://schemas.openxmlformats.org/officeDocument/2006/relationships/hyperlink" Target="mailto:HealthVisitors.MidRoss@highland.gov.uk" TargetMode="External"/><Relationship Id="rId18" Type="http://schemas.openxmlformats.org/officeDocument/2006/relationships/image" Target="../media/image1.png"/><Relationship Id="rId3" Type="http://schemas.openxmlformats.org/officeDocument/2006/relationships/hyperlink" Target="mailto:Childrens.ptservice@Highland.gov.uk" TargetMode="External"/><Relationship Id="rId7" Type="http://schemas.openxmlformats.org/officeDocument/2006/relationships/hyperlink" Target="mailto:SLTServiceHighland@Highland.gov.uk" TargetMode="External"/><Relationship Id="rId12" Type="http://schemas.openxmlformats.org/officeDocument/2006/relationships/hyperlink" Target="mailto:HealthVisitors.Lochaber@highland.gov.uk" TargetMode="External"/><Relationship Id="rId17" Type="http://schemas.openxmlformats.org/officeDocument/2006/relationships/hyperlink" Target="mailto:HealthVisitors.BS@highland.gov.uk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HealthVisitorsInvWest@Highland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althVisitors.EastRoss@highland.gov.uk" TargetMode="External"/><Relationship Id="rId11" Type="http://schemas.openxmlformats.org/officeDocument/2006/relationships/hyperlink" Target="mailto:EducationPsychologists@highland.gov.uk" TargetMode="External"/><Relationship Id="rId5" Type="http://schemas.openxmlformats.org/officeDocument/2006/relationships/hyperlink" Target="mailto:childrens.otservice@highland.gov.uk" TargetMode="External"/><Relationship Id="rId15" Type="http://schemas.openxmlformats.org/officeDocument/2006/relationships/hyperlink" Target="mailto:HealthVisitors.Sutherland@highland.gov.uk" TargetMode="External"/><Relationship Id="rId10" Type="http://schemas.openxmlformats.org/officeDocument/2006/relationships/hyperlink" Target="mailto:HealthVisitors.InvEastNairn@highland.gov.uk" TargetMode="External"/><Relationship Id="rId4" Type="http://schemas.openxmlformats.org/officeDocument/2006/relationships/hyperlink" Target="mailto:HealthVisitors.Caithness@highland.gov.uk" TargetMode="External"/><Relationship Id="rId9" Type="http://schemas.openxmlformats.org/officeDocument/2006/relationships/hyperlink" Target="mailto:paediatricdietitians@highland.gov.uk" TargetMode="External"/><Relationship Id="rId14" Type="http://schemas.openxmlformats.org/officeDocument/2006/relationships/hyperlink" Target="mailto:HealthVisitors.SkyeLWR@highland.gov.uk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b.careinspectorate.com/media/5821/connecting-with-your-childcare-setting.pdf" TargetMode="External"/><Relationship Id="rId5" Type="http://schemas.openxmlformats.org/officeDocument/2006/relationships/hyperlink" Target="https://education.gov.scot/resources/engaging-parents-and-families-a-toolkit-for-practitioners/" TargetMode="External"/><Relationship Id="rId4" Type="http://schemas.openxmlformats.org/officeDocument/2006/relationships/hyperlink" Target="https://elchighland.com/leading-learning-together-with-familie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2022/01/07/funding-follows-the-child-the-national-standard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lare.blair@highland.gov.uk" TargetMode="External"/><Relationship Id="rId13" Type="http://schemas.openxmlformats.org/officeDocument/2006/relationships/hyperlink" Target="mailto:Liz.Scott2@highland.gov.uk" TargetMode="External"/><Relationship Id="rId18" Type="http://schemas.openxmlformats.org/officeDocument/2006/relationships/hyperlink" Target="mailto:marea.burnett@highland.gov.uk" TargetMode="External"/><Relationship Id="rId26" Type="http://schemas.openxmlformats.org/officeDocument/2006/relationships/image" Target="../media/image1.png"/><Relationship Id="rId3" Type="http://schemas.openxmlformats.org/officeDocument/2006/relationships/hyperlink" Target="https://highlandcouncil1.sharepoint.com/:x:/r/sites/ELC/_layouts/15/Doc.aspx?sourcedoc=%7B763C186D-FB34-4A24-9BD6-0B36D7C75F21%7D&amp;file=DRAFT%20ELC%20staffing%20model%20V6%20May%202024%20use%20v5.xlsx&amp;action=default&amp;mobileredirect=true" TargetMode="External"/><Relationship Id="rId21" Type="http://schemas.openxmlformats.org/officeDocument/2006/relationships/hyperlink" Target="mailto:gillian.semple@highland.gov.uk" TargetMode="External"/><Relationship Id="rId7" Type="http://schemas.openxmlformats.org/officeDocument/2006/relationships/hyperlink" Target="mailto:ashley.bartlett@highland.gov.uk" TargetMode="External"/><Relationship Id="rId12" Type="http://schemas.openxmlformats.org/officeDocument/2006/relationships/hyperlink" Target="mailto:jenny.stark@highland.gov.uk" TargetMode="External"/><Relationship Id="rId17" Type="http://schemas.openxmlformats.org/officeDocument/2006/relationships/hyperlink" Target="mailto:loraine.knight@highland.gov.uk" TargetMode="External"/><Relationship Id="rId25" Type="http://schemas.openxmlformats.org/officeDocument/2006/relationships/hyperlink" Target="mailto:Morven.MacDiarmid@highland.gov.uk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karen.urquhart@highland.gov.uk" TargetMode="External"/><Relationship Id="rId20" Type="http://schemas.openxmlformats.org/officeDocument/2006/relationships/hyperlink" Target="mailto:carole.graham@highland.gov.u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iri.mackay2@highland.gov.uk" TargetMode="External"/><Relationship Id="rId11" Type="http://schemas.openxmlformats.org/officeDocument/2006/relationships/hyperlink" Target="mailto:tracy.mcilvar@highland.gov.uk" TargetMode="External"/><Relationship Id="rId24" Type="http://schemas.openxmlformats.org/officeDocument/2006/relationships/hyperlink" Target="mailto:ailsa.sugden@highland.gov.uk" TargetMode="External"/><Relationship Id="rId5" Type="http://schemas.openxmlformats.org/officeDocument/2006/relationships/hyperlink" Target="mailto:jennie.drummond@highland.gov.uk" TargetMode="External"/><Relationship Id="rId15" Type="http://schemas.openxmlformats.org/officeDocument/2006/relationships/hyperlink" Target="mailto:marion.macsween@highland.gov.uk" TargetMode="External"/><Relationship Id="rId23" Type="http://schemas.openxmlformats.org/officeDocument/2006/relationships/hyperlink" Target="mailto:kolette.fraser@highland.gov.uk" TargetMode="External"/><Relationship Id="rId10" Type="http://schemas.openxmlformats.org/officeDocument/2006/relationships/hyperlink" Target="mailto:caroline.green@highland.gov.uk" TargetMode="External"/><Relationship Id="rId19" Type="http://schemas.openxmlformats.org/officeDocument/2006/relationships/hyperlink" Target="mailto:carla.gallon@highland.gov.uk" TargetMode="External"/><Relationship Id="rId4" Type="http://schemas.openxmlformats.org/officeDocument/2006/relationships/hyperlink" Target="mailto:maria.aitken@highland.gov.uk" TargetMode="External"/><Relationship Id="rId9" Type="http://schemas.openxmlformats.org/officeDocument/2006/relationships/hyperlink" Target="mailto:Ruth.MacLean2@highland.gov.uk" TargetMode="External"/><Relationship Id="rId14" Type="http://schemas.openxmlformats.org/officeDocument/2006/relationships/hyperlink" Target="mailto:laura.miller3@highland.gov.uk" TargetMode="External"/><Relationship Id="rId22" Type="http://schemas.openxmlformats.org/officeDocument/2006/relationships/hyperlink" Target="mailto:lisa.stuart1@highland.gov.u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landcouncil1.sharepoint.com/sites/SchoolHub/School%20Enrolment/Forms/AllItems.aspx?id=%2Fsites%2FSchoolHub%2FSchool%20Enrolment%2FGuidance%20on%20being%20educated%20outwith%20the%20peer%20group%20including%20deferred%20and%20early%20entry%20to%20school%202020%2Epdf&amp;parent=%2Fsites%2FSchoolHub%2FSchool%20Enrolmen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KhutID7o-o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wp-content/uploads/2022/05/making-links-document-final-draft-may-22.doc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elchighland.com/2021/11/25/self-evaluation-making-links-between-the-national-standard-for-early-learning-and-childcare-providers-and-other-national-frameworks/" TargetMode="Externa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elchighland.com/" TargetMode="External"/><Relationship Id="rId13" Type="http://schemas.openxmlformats.org/officeDocument/2006/relationships/image" Target="../media/image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hyperlink" Target="https://highlandcouncil1.sharepoint.com/sites/staffconnection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hyperlink" Target="https://hub.careinspectorate.com/" TargetMode="External"/><Relationship Id="rId5" Type="http://schemas.openxmlformats.org/officeDocument/2006/relationships/image" Target="../media/image50.png"/><Relationship Id="rId10" Type="http://schemas.openxmlformats.org/officeDocument/2006/relationships/hyperlink" Target="https://education.gov.scot/resources/resources-search/?orderAlias=relevance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bumps2bairns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chighland.com/the-national-standar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inspectorate.com/index.php/news/7818-quality-improvement-framework-for-the-early-learning-and-childcare-sector-webinars" TargetMode="External"/><Relationship Id="rId3" Type="http://schemas.openxmlformats.org/officeDocument/2006/relationships/hyperlink" Target="https://www.careinspectorate.com/images/documents/7130/How%20we%20inspect%20regulated%20services_June%2024.pdf?utm_medium=email&amp;utm_source=govdelivery" TargetMode="External"/><Relationship Id="rId7" Type="http://schemas.openxmlformats.org/officeDocument/2006/relationships/hyperlink" Target="https://education.gov.scot/inspection-and-review/hm-chief-inspector-reports-and-guidance/inspection-and-review-guidance/school-and-elc/early-learning-and-childcare-inspectio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careinspectorate.com/images/documents/Our_approach_to_scrutiny_and_improvement_June_2024.pdf?utm_medium=email&amp;utm_source=govdelivery" TargetMode="Externa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9424" y="2161401"/>
            <a:ext cx="8994196" cy="168781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5700"/>
              <a:t>  </a:t>
            </a:r>
            <a:r>
              <a:rPr lang="en-GB" sz="4800">
                <a:latin typeface="Cavolini"/>
                <a:cs typeface="Cavolini"/>
              </a:rPr>
              <a:t>Managing an ELC Setting</a:t>
            </a:r>
            <a:br>
              <a:rPr lang="en-GB" sz="4800">
                <a:latin typeface="Cavolini"/>
                <a:cs typeface="Cavolini"/>
              </a:rPr>
            </a:br>
            <a:br>
              <a:rPr lang="en-GB" sz="4800">
                <a:latin typeface="Cavolini"/>
                <a:cs typeface="Cavolini"/>
              </a:rPr>
            </a:br>
            <a:r>
              <a:rPr lang="en-GB" sz="4800">
                <a:latin typeface="Cavolini"/>
                <a:cs typeface="Cavolini"/>
              </a:rPr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60" y="4208027"/>
            <a:ext cx="8182233" cy="11862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latin typeface="Cavolini"/>
                <a:ea typeface="Calibri"/>
                <a:cs typeface="Cavolini"/>
              </a:rPr>
              <a:t>Early Years Education Support Officers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33" y="310462"/>
            <a:ext cx="2009463" cy="976532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550905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05189-9372-57CE-1043-F2773245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11" y="935858"/>
            <a:ext cx="3118251" cy="4461163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FFFFF"/>
                </a:solidFill>
                <a:latin typeface="Cavolini"/>
                <a:cs typeface="Cavolini"/>
              </a:rPr>
              <a:t>Care Inspectorate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5300B-1051-8EC2-2AD2-F220838E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703" y="944122"/>
            <a:ext cx="5179868" cy="558561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b="1">
                <a:latin typeface="Cavolini"/>
                <a:cs typeface="Cavolini"/>
              </a:rPr>
              <a:t>A quality framework for daycare of children, childminding and school-aged childcare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b="1">
                <a:latin typeface="Cavolini"/>
                <a:cs typeface="Cavolini"/>
              </a:rPr>
              <a:t>Key questions 1: How good is our care, play and learning?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>
                <a:latin typeface="Cavolini"/>
                <a:cs typeface="Cavolini"/>
              </a:rPr>
              <a:t>QI 1.1 Nurturing care and support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>
                <a:latin typeface="Cavolini"/>
                <a:cs typeface="Cavolini"/>
              </a:rPr>
              <a:t>QI 1.3 Play and learning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>
                <a:latin typeface="Cavolini"/>
                <a:cs typeface="Cavolini"/>
              </a:rPr>
              <a:t>Key question 2: How good is our setting?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>
                <a:latin typeface="Cavolini"/>
                <a:cs typeface="Cavolini"/>
              </a:rPr>
              <a:t>QI 2.2 Children experience high quality facilities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>
                <a:latin typeface="Cavolini"/>
                <a:cs typeface="Cavolini"/>
              </a:rPr>
              <a:t>Key question 3: How good is our leadership?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>
                <a:latin typeface="Cavolini"/>
                <a:cs typeface="Cavolini"/>
              </a:rPr>
              <a:t>QI 3.1 Quality assurance and improvement are led well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>
                <a:latin typeface="Cavolini"/>
                <a:cs typeface="Cavolini"/>
              </a:rPr>
              <a:t>Key question 4: How good is our staff team?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>
                <a:latin typeface="Cavolini"/>
                <a:cs typeface="Cavolini"/>
              </a:rPr>
              <a:t>QI 4.3 Staff deployment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18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18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2879A-C0BF-1380-285B-9DE508B9C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17" y="627713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227A5-DC00-CCBD-3264-F5AC3869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190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en-GB" sz="190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Collaborative Framework to Support Self-improving Schools and ELC Settings</a:t>
            </a:r>
            <a:br>
              <a:rPr lang="en-GB" sz="1900">
                <a:effectLst/>
                <a:latin typeface="Cavolini" panose="03000502040302020204" pitchFamily="66" charset="0"/>
                <a:ea typeface="Arial" panose="020B0604020202020204" pitchFamily="34" charset="0"/>
                <a:cs typeface="Cavolini" panose="03000502040302020204" pitchFamily="66" charset="0"/>
              </a:rPr>
            </a:br>
            <a:endParaRPr lang="en-GB" sz="19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139155-941D-09C7-940B-B4B40A6C8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3362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5DED391-08BF-6637-D3DD-6074CC8394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15" y="6235195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1C8D-CA96-C62C-3DF4-CE1279D5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60" y="591391"/>
            <a:ext cx="3513499" cy="49835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Cavolini"/>
                <a:cs typeface="Cavolini"/>
              </a:rPr>
              <a:t>ELC </a:t>
            </a:r>
            <a:br>
              <a:rPr lang="en-US" sz="3600">
                <a:latin typeface="Cavolini"/>
              </a:rPr>
            </a:br>
            <a:r>
              <a:rPr lang="en-US" sz="3600">
                <a:solidFill>
                  <a:srgbClr val="FFFFFF"/>
                </a:solidFill>
                <a:latin typeface="Cavolini"/>
                <a:cs typeface="Cavolini"/>
              </a:rPr>
              <a:t>Management</a:t>
            </a:r>
            <a:br>
              <a:rPr lang="en-US" sz="3600">
                <a:latin typeface="Cavolini"/>
              </a:rPr>
            </a:br>
            <a:r>
              <a:rPr lang="en-US" sz="3600">
                <a:solidFill>
                  <a:srgbClr val="FFFFFF"/>
                </a:solidFill>
                <a:latin typeface="Cavolini"/>
                <a:cs typeface="Cavolini"/>
              </a:rPr>
              <a:t>Time</a:t>
            </a:r>
            <a:endParaRPr lang="en-US" sz="3600" kern="1200">
              <a:solidFill>
                <a:srgbClr val="FFFFFF"/>
              </a:solidFill>
              <a:latin typeface="Cavolini"/>
              <a:cs typeface="Cavolini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2696-B8D1-AB22-790A-8C6DE3C1C6FF}"/>
              </a:ext>
            </a:extLst>
          </p:cNvPr>
          <p:cNvSpPr txBox="1"/>
          <p:nvPr/>
        </p:nvSpPr>
        <p:spPr>
          <a:xfrm>
            <a:off x="3825443" y="1246495"/>
            <a:ext cx="4970582" cy="43509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volini"/>
              </a:rPr>
              <a:t>Proportionate to the number of children in the setting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Cavolin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volini"/>
              </a:rPr>
              <a:t>Can be delegated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Cavolin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libri"/>
              </a:rPr>
              <a:t>Ringfence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Cavolin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libri"/>
              </a:rPr>
              <a:t>Be visible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Cavolin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volini"/>
              </a:rPr>
              <a:t>Use in the ELC setting where possible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Cavolin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9E62A-F556-73C8-FA71-4DF0F81FA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20" y="6252516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55" y="-103"/>
            <a:ext cx="4927799" cy="1343007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latin typeface="Cavolini"/>
                <a:cs typeface="Cavolini"/>
              </a:rPr>
              <a:t>Using your  </a:t>
            </a:r>
            <a:br>
              <a:rPr lang="en-GB" sz="2800" b="1" dirty="0">
                <a:latin typeface="Cavolini"/>
              </a:rPr>
            </a:br>
            <a:r>
              <a:rPr lang="en-GB" sz="2800" b="1" dirty="0">
                <a:latin typeface="Cavolini"/>
                <a:cs typeface="Cavolini"/>
              </a:rPr>
              <a:t>ELC management time</a:t>
            </a:r>
          </a:p>
        </p:txBody>
      </p:sp>
      <p:pic>
        <p:nvPicPr>
          <p:cNvPr id="3" name="Picture 2" descr="Shocked alarm clock face">
            <a:extLst>
              <a:ext uri="{FF2B5EF4-FFF2-40B4-BE49-F238E27FC236}">
                <a16:creationId xmlns:a16="http://schemas.microsoft.com/office/drawing/2014/main" id="{FA3EA56D-C65B-99BA-97AB-F1E3DE925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1" r="21575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D5AE9F-CEB4-D8CA-CE4D-809F63A8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792" y="1341695"/>
            <a:ext cx="4935925" cy="52415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err="1">
                <a:latin typeface="Cavolini"/>
                <a:ea typeface="Calibri"/>
                <a:cs typeface="Calibri"/>
              </a:rPr>
              <a:t>Prioritise</a:t>
            </a:r>
            <a:r>
              <a:rPr lang="en-US" sz="2000">
                <a:latin typeface="Cavolini"/>
                <a:ea typeface="Calibri"/>
                <a:cs typeface="Calibri"/>
              </a:rPr>
              <a:t> responsibilities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Cavolini"/>
                <a:ea typeface="Calibri"/>
                <a:cs typeface="Calibri"/>
              </a:rPr>
              <a:t>on your QA Calendar, such as: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Curriculum support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Monitoring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Taking a lead in self-evaluation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Supporting staff/staff meetings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Conducting ERDs and Support &amp; Supervision     meetings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Induction for new staff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Tracking a child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Policy review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2000">
                <a:latin typeface="Cavolini"/>
                <a:ea typeface="Calibri"/>
                <a:cs typeface="Calibri"/>
              </a:rPr>
              <a:t>Managing staff </a:t>
            </a:r>
            <a:r>
              <a:rPr lang="en-US" sz="2000" err="1">
                <a:latin typeface="Cavolini"/>
                <a:ea typeface="Calibri"/>
                <a:cs typeface="Calibri"/>
              </a:rPr>
              <a:t>rotas</a:t>
            </a:r>
            <a:r>
              <a:rPr lang="en-US" sz="2000">
                <a:latin typeface="Cavolini"/>
                <a:ea typeface="Calibri"/>
                <a:cs typeface="Calibri"/>
              </a:rPr>
              <a:t>/hours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endParaRPr lang="en-US" sz="16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endParaRPr lang="en-US" sz="1600"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" y="224562"/>
            <a:ext cx="1040507" cy="523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45837-E8FE-A241-D48D-FE9128B42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47" y="6321445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A05A-467D-9950-2960-0936EC14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20" y="1153572"/>
            <a:ext cx="2919845" cy="4461163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  <a:latin typeface="cavolini"/>
                <a:cs typeface="cavolini"/>
              </a:rPr>
              <a:t>Quality Assurance Calendar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BA883-0560-172C-DCCD-AAA32B73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198" y="30627"/>
            <a:ext cx="5595504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cavolini"/>
                <a:cs typeface="cavolini"/>
              </a:rPr>
              <a:t>All settings </a:t>
            </a:r>
            <a:r>
              <a:rPr lang="en-GB" sz="2400" b="1" dirty="0">
                <a:latin typeface="cavolini"/>
                <a:cs typeface="cavolini"/>
              </a:rPr>
              <a:t>must</a:t>
            </a:r>
            <a:r>
              <a:rPr lang="en-GB" sz="2400" dirty="0">
                <a:latin typeface="cavolini"/>
                <a:cs typeface="cavolini"/>
              </a:rPr>
              <a:t> have a Quality Assurance Calendar in place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avolini"/>
              <a:cs typeface="cavolin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volini"/>
                <a:cs typeface="cavolini"/>
              </a:rPr>
              <a:t>It should be a working document and can be dated/highlighted/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cavolini"/>
                <a:cs typeface="cavolini"/>
              </a:rPr>
              <a:t>    annotated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avolin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volini"/>
                <a:cs typeface="cavolini"/>
              </a:rPr>
              <a:t>It should be visible, e.g. displayed in the setting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avolini"/>
              <a:cs typeface="cavolin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volini"/>
                <a:cs typeface="cavolini"/>
              </a:rPr>
              <a:t>It can be colour coded to identify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AFC9-6A2C-696A-6F30-5EA2CFF4D826}"/>
              </a:ext>
            </a:extLst>
          </p:cNvPr>
          <p:cNvSpPr txBox="1"/>
          <p:nvPr/>
        </p:nvSpPr>
        <p:spPr>
          <a:xfrm>
            <a:off x="2913845" y="5626508"/>
            <a:ext cx="53125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volini"/>
                <a:cs typeface="cavolini"/>
                <a:hlinkClick r:id="rId3"/>
              </a:rPr>
              <a:t>Sample QA Calendar</a:t>
            </a:r>
            <a:endParaRPr lang="en-US" sz="2000">
              <a:latin typeface="cavolini"/>
              <a:cs typeface="cavolin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EB66E-7E79-42E8-FAD7-54AD913A23B9}"/>
              </a:ext>
            </a:extLst>
          </p:cNvPr>
          <p:cNvSpPr txBox="1"/>
          <p:nvPr/>
        </p:nvSpPr>
        <p:spPr>
          <a:xfrm>
            <a:off x="2912853" y="6147758"/>
            <a:ext cx="6308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volini"/>
                <a:cs typeface="Cavolini"/>
                <a:hlinkClick r:id="rId4"/>
              </a:rPr>
              <a:t>CI Bitesize - QA Calendars</a:t>
            </a:r>
            <a:endParaRPr lang="en-US" sz="2000">
              <a:latin typeface="Cavolini"/>
              <a:cs typeface="Cavolin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6D9BC-6A4A-CD60-3A61-8483C363E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47" y="6317166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1C789-3F62-95FB-0398-F5C121BB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4" y="707154"/>
            <a:ext cx="3076023" cy="5476463"/>
          </a:xfrm>
        </p:spPr>
        <p:txBody>
          <a:bodyPr anchor="ctr">
            <a:normAutofit/>
          </a:bodyPr>
          <a:lstStyle/>
          <a:p>
            <a:r>
              <a:rPr lang="en-US" sz="3600" b="1">
                <a:latin typeface="Cavolini"/>
                <a:cs typeface="Calibri"/>
              </a:rPr>
              <a:t>Quality Assurance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FEFC3DF-B2FA-A833-225F-876911770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886189"/>
              </p:ext>
            </p:extLst>
          </p:nvPr>
        </p:nvGraphicFramePr>
        <p:xfrm>
          <a:off x="3421070" y="718753"/>
          <a:ext cx="5396190" cy="545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77BB71-34EA-51DC-8A4A-B2C7EBB088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72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404C9-C6E9-BFA7-D304-F9A2799F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" y="29511"/>
            <a:ext cx="3731415" cy="18466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Cavolini"/>
                <a:cs typeface="Calibri"/>
              </a:rPr>
              <a:t>Monitoring </a:t>
            </a:r>
            <a:br>
              <a:rPr lang="en-US" sz="3600">
                <a:latin typeface="Cavolini"/>
                <a:cs typeface="Calibri"/>
              </a:rPr>
            </a:br>
            <a:r>
              <a:rPr lang="en-US" sz="3600">
                <a:latin typeface="Cavolini"/>
                <a:cs typeface="Calibri"/>
              </a:rPr>
              <a:t>&amp; </a:t>
            </a:r>
            <a:br>
              <a:rPr lang="en-US" sz="3600">
                <a:latin typeface="Cavolini"/>
                <a:cs typeface="Calibri"/>
              </a:rPr>
            </a:br>
            <a:r>
              <a:rPr lang="en-US" sz="3600">
                <a:latin typeface="Cavolini"/>
                <a:cs typeface="Calibri"/>
              </a:rPr>
              <a:t>Audit Tools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659144"/>
            <a:ext cx="2674620" cy="18288"/>
          </a:xfrm>
          <a:custGeom>
            <a:avLst/>
            <a:gdLst>
              <a:gd name="connsiteX0" fmla="*/ 0 w 2674620"/>
              <a:gd name="connsiteY0" fmla="*/ 0 h 18288"/>
              <a:gd name="connsiteX1" fmla="*/ 641909 w 2674620"/>
              <a:gd name="connsiteY1" fmla="*/ 0 h 18288"/>
              <a:gd name="connsiteX2" fmla="*/ 1337310 w 2674620"/>
              <a:gd name="connsiteY2" fmla="*/ 0 h 18288"/>
              <a:gd name="connsiteX3" fmla="*/ 1979219 w 2674620"/>
              <a:gd name="connsiteY3" fmla="*/ 0 h 18288"/>
              <a:gd name="connsiteX4" fmla="*/ 2674620 w 2674620"/>
              <a:gd name="connsiteY4" fmla="*/ 0 h 18288"/>
              <a:gd name="connsiteX5" fmla="*/ 2674620 w 2674620"/>
              <a:gd name="connsiteY5" fmla="*/ 18288 h 18288"/>
              <a:gd name="connsiteX6" fmla="*/ 1952473 w 2674620"/>
              <a:gd name="connsiteY6" fmla="*/ 18288 h 18288"/>
              <a:gd name="connsiteX7" fmla="*/ 1257071 w 2674620"/>
              <a:gd name="connsiteY7" fmla="*/ 18288 h 18288"/>
              <a:gd name="connsiteX8" fmla="*/ 615163 w 2674620"/>
              <a:gd name="connsiteY8" fmla="*/ 18288 h 18288"/>
              <a:gd name="connsiteX9" fmla="*/ 0 w 2674620"/>
              <a:gd name="connsiteY9" fmla="*/ 18288 h 18288"/>
              <a:gd name="connsiteX10" fmla="*/ 0 w 267462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4620" h="18288" fill="none" extrusionOk="0">
                <a:moveTo>
                  <a:pt x="0" y="0"/>
                </a:moveTo>
                <a:cubicBezTo>
                  <a:pt x="223686" y="-27283"/>
                  <a:pt x="416037" y="8041"/>
                  <a:pt x="641909" y="0"/>
                </a:cubicBezTo>
                <a:cubicBezTo>
                  <a:pt x="867781" y="-8041"/>
                  <a:pt x="1125885" y="15252"/>
                  <a:pt x="1337310" y="0"/>
                </a:cubicBezTo>
                <a:cubicBezTo>
                  <a:pt x="1548735" y="-15252"/>
                  <a:pt x="1809020" y="-2338"/>
                  <a:pt x="1979219" y="0"/>
                </a:cubicBezTo>
                <a:cubicBezTo>
                  <a:pt x="2149418" y="2338"/>
                  <a:pt x="2403746" y="-23101"/>
                  <a:pt x="2674620" y="0"/>
                </a:cubicBezTo>
                <a:cubicBezTo>
                  <a:pt x="2674874" y="6173"/>
                  <a:pt x="2674321" y="9417"/>
                  <a:pt x="2674620" y="18288"/>
                </a:cubicBezTo>
                <a:cubicBezTo>
                  <a:pt x="2384204" y="39407"/>
                  <a:pt x="2124794" y="9377"/>
                  <a:pt x="1952473" y="18288"/>
                </a:cubicBezTo>
                <a:cubicBezTo>
                  <a:pt x="1780152" y="27199"/>
                  <a:pt x="1469502" y="9163"/>
                  <a:pt x="1257071" y="18288"/>
                </a:cubicBezTo>
                <a:cubicBezTo>
                  <a:pt x="1044640" y="27413"/>
                  <a:pt x="886842" y="49997"/>
                  <a:pt x="615163" y="18288"/>
                </a:cubicBezTo>
                <a:cubicBezTo>
                  <a:pt x="343484" y="-13421"/>
                  <a:pt x="280198" y="10146"/>
                  <a:pt x="0" y="18288"/>
                </a:cubicBezTo>
                <a:cubicBezTo>
                  <a:pt x="569" y="10806"/>
                  <a:pt x="-314" y="7671"/>
                  <a:pt x="0" y="0"/>
                </a:cubicBezTo>
                <a:close/>
              </a:path>
              <a:path w="2674620" h="18288" stroke="0" extrusionOk="0">
                <a:moveTo>
                  <a:pt x="0" y="0"/>
                </a:moveTo>
                <a:cubicBezTo>
                  <a:pt x="231855" y="-1293"/>
                  <a:pt x="402066" y="-28662"/>
                  <a:pt x="668655" y="0"/>
                </a:cubicBezTo>
                <a:cubicBezTo>
                  <a:pt x="935244" y="28662"/>
                  <a:pt x="1178759" y="24409"/>
                  <a:pt x="1364056" y="0"/>
                </a:cubicBezTo>
                <a:cubicBezTo>
                  <a:pt x="1549353" y="-24409"/>
                  <a:pt x="1706883" y="-9273"/>
                  <a:pt x="2005965" y="0"/>
                </a:cubicBezTo>
                <a:cubicBezTo>
                  <a:pt x="2305047" y="9273"/>
                  <a:pt x="2446507" y="-22114"/>
                  <a:pt x="2674620" y="0"/>
                </a:cubicBezTo>
                <a:cubicBezTo>
                  <a:pt x="2674290" y="6753"/>
                  <a:pt x="2674363" y="10653"/>
                  <a:pt x="2674620" y="18288"/>
                </a:cubicBezTo>
                <a:cubicBezTo>
                  <a:pt x="2376619" y="8269"/>
                  <a:pt x="2249009" y="47455"/>
                  <a:pt x="1979219" y="18288"/>
                </a:cubicBezTo>
                <a:cubicBezTo>
                  <a:pt x="1709429" y="-10879"/>
                  <a:pt x="1513733" y="36040"/>
                  <a:pt x="1364056" y="18288"/>
                </a:cubicBezTo>
                <a:cubicBezTo>
                  <a:pt x="1214379" y="536"/>
                  <a:pt x="982991" y="18989"/>
                  <a:pt x="748894" y="18288"/>
                </a:cubicBezTo>
                <a:cubicBezTo>
                  <a:pt x="514797" y="17587"/>
                  <a:pt x="177151" y="-5811"/>
                  <a:pt x="0" y="18288"/>
                </a:cubicBezTo>
                <a:cubicBezTo>
                  <a:pt x="-751" y="13461"/>
                  <a:pt x="911" y="74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A7CF749-F2F9-DA5A-9C36-CBA997CC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" y="3145834"/>
            <a:ext cx="3261275" cy="338639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900">
                <a:latin typeface="Cavolini"/>
                <a:ea typeface="Calibri"/>
                <a:cs typeface="Calibri"/>
              </a:rPr>
              <a:t> Monitoring the Profile</a:t>
            </a:r>
            <a:endParaRPr lang="en-US" sz="2000">
              <a:latin typeface="Cavolin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latin typeface="Cavolini"/>
                <a:ea typeface="Calibri"/>
                <a:cs typeface="Calibri"/>
                <a:hlinkClick r:id="rId3"/>
              </a:rPr>
              <a:t>https</a:t>
            </a:r>
            <a:r>
              <a:rPr lang="en-US" sz="2000">
                <a:latin typeface="Cavolini"/>
                <a:ea typeface="+mn-lt"/>
                <a:cs typeface="+mn-lt"/>
                <a:hlinkClick r:id="rId3"/>
              </a:rPr>
              <a:t>://elchighland.com/profiling-and-reporting/</a:t>
            </a:r>
            <a:r>
              <a:rPr lang="en-US" sz="2000">
                <a:latin typeface="Cavolini"/>
                <a:ea typeface="+mn-lt"/>
                <a:cs typeface="+mn-lt"/>
              </a:rPr>
              <a:t> </a:t>
            </a:r>
            <a:endParaRPr lang="en-US" sz="2000" i="1">
              <a:latin typeface="Cavolini"/>
              <a:ea typeface="Calibri"/>
              <a:cs typeface="Calibri"/>
            </a:endParaRPr>
          </a:p>
          <a:p>
            <a:pPr algn="ctr"/>
            <a:endParaRPr lang="en-US" sz="1900">
              <a:latin typeface="Cavolin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900">
                <a:latin typeface="Cavolini"/>
                <a:ea typeface="Calibri"/>
                <a:cs typeface="Calibri"/>
              </a:rPr>
              <a:t>Words Up</a:t>
            </a:r>
            <a:endParaRPr lang="en-US" sz="2000">
              <a:latin typeface="Cavolin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latin typeface="Cavolini"/>
                <a:ea typeface="Calibri"/>
                <a:cs typeface="Calibri"/>
                <a:hlinkClick r:id="rId4"/>
              </a:rPr>
              <a:t>https</a:t>
            </a:r>
            <a:r>
              <a:rPr lang="en-US" sz="2000">
                <a:latin typeface="Cavolini"/>
                <a:ea typeface="+mn-lt"/>
                <a:cs typeface="+mn-lt"/>
                <a:hlinkClick r:id="rId4"/>
              </a:rPr>
              <a:t>://highlandliteracy.com/wp-content/uploads/2019/05/words-up-one-early-monitoring-tool-march-2019.pdf</a:t>
            </a:r>
            <a:endParaRPr lang="en-US" sz="2000">
              <a:latin typeface="Cavolini"/>
              <a:ea typeface="Calibri"/>
              <a:cs typeface="Calibri"/>
            </a:endParaRPr>
          </a:p>
          <a:p>
            <a:pPr algn="ctr"/>
            <a:endParaRPr lang="en-US">
              <a:latin typeface="Cavolin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900">
                <a:latin typeface="Cavolini"/>
                <a:ea typeface="Calibri"/>
                <a:cs typeface="Calibri"/>
              </a:rPr>
              <a:t>ELC Lunchtime Experiences </a:t>
            </a:r>
          </a:p>
          <a:p>
            <a:pPr marL="0" indent="0" algn="ctr">
              <a:buNone/>
            </a:pPr>
            <a:r>
              <a:rPr lang="en-US" sz="2000">
                <a:latin typeface="Cavolini"/>
                <a:ea typeface="+mn-lt"/>
                <a:cs typeface="+mn-lt"/>
                <a:hlinkClick r:id="rId5"/>
              </a:rPr>
              <a:t>https://elchighland.com/2023/01/24/new-elc-guidance-to-support-lunchtime-and-snack-experiences/</a:t>
            </a:r>
            <a:endParaRPr lang="en-US" sz="2000">
              <a:latin typeface="Cavolini"/>
              <a:ea typeface="Calibri"/>
              <a:cs typeface="Calibri"/>
            </a:endParaRPr>
          </a:p>
          <a:p>
            <a:pPr algn="ctr"/>
            <a:endParaRPr lang="en-US" sz="1900">
              <a:latin typeface="Cavolin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900">
                <a:latin typeface="Cavolini"/>
                <a:ea typeface="Calibri"/>
                <a:cs typeface="Calibri"/>
              </a:rPr>
              <a:t>Accident and Incident</a:t>
            </a:r>
            <a:endParaRPr lang="en-US" sz="1900">
              <a:latin typeface="Cavolini"/>
              <a:ea typeface="Calibri"/>
              <a:cs typeface="Cavolini"/>
            </a:endParaRPr>
          </a:p>
          <a:p>
            <a:pPr marL="0" indent="0" algn="ctr">
              <a:buNone/>
            </a:pPr>
            <a:r>
              <a:rPr lang="en-US" sz="1900" i="1">
                <a:latin typeface="Cavolini"/>
                <a:cs typeface="Cavolini"/>
              </a:rPr>
              <a:t> </a:t>
            </a:r>
            <a:r>
              <a:rPr lang="en-US" sz="1900">
                <a:latin typeface="Cavolini"/>
                <a:ea typeface="+mn-lt"/>
                <a:cs typeface="+mn-lt"/>
                <a:hlinkClick r:id="rId6"/>
              </a:rPr>
              <a:t>https://elchighland.com/operational-aspects/</a:t>
            </a:r>
            <a:endParaRPr lang="en-US" sz="1900">
              <a:latin typeface="Cavolini"/>
              <a:ea typeface="+mn-lt"/>
              <a:cs typeface="+mn-lt"/>
            </a:endParaRPr>
          </a:p>
          <a:p>
            <a:endParaRPr lang="en-US" sz="1900">
              <a:ea typeface="Calibri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FDA09-4CCE-2CF8-128B-59501DBA3F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8414" b="-5"/>
          <a:stretch/>
        </p:blipFill>
        <p:spPr>
          <a:xfrm>
            <a:off x="6185916" y="337414"/>
            <a:ext cx="2839212" cy="2296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19977393-DD0D-3517-CAD3-CF506FBAA2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806" r="30419" b="1"/>
          <a:stretch/>
        </p:blipFill>
        <p:spPr>
          <a:xfrm>
            <a:off x="6308366" y="2971759"/>
            <a:ext cx="2594311" cy="3221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close-up of a report&#10;&#10;Description automatically generated">
            <a:extLst>
              <a:ext uri="{FF2B5EF4-FFF2-40B4-BE49-F238E27FC236}">
                <a16:creationId xmlns:a16="http://schemas.microsoft.com/office/drawing/2014/main" id="{F8110CEE-B009-9C33-08B7-18007D29F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5261" y="3984715"/>
            <a:ext cx="2716803" cy="1723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133AF-EB3D-84D4-C06E-6E79EFAAD5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3587" y="456395"/>
            <a:ext cx="2359786" cy="3176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BA42A-6FA8-EFD8-BEC1-062FDAD6CE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70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D02BC-DBCF-FE20-D7E7-E4A93502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74" y="1196704"/>
            <a:ext cx="2400300" cy="4461163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  <a:latin typeface="Cavolini"/>
                <a:cs typeface="Cavolini"/>
              </a:rPr>
              <a:t>Duty</a:t>
            </a:r>
            <a:br>
              <a:rPr lang="en-GB" sz="3700">
                <a:solidFill>
                  <a:srgbClr val="FFFFFF"/>
                </a:solidFill>
                <a:latin typeface="Cavolini"/>
                <a:cs typeface="Cavolini"/>
              </a:rPr>
            </a:br>
            <a:r>
              <a:rPr lang="en-GB" sz="3700">
                <a:solidFill>
                  <a:srgbClr val="FFFFFF"/>
                </a:solidFill>
                <a:latin typeface="Cavolini"/>
                <a:cs typeface="Cavolini"/>
              </a:rPr>
              <a:t> of Candour</a:t>
            </a:r>
            <a:br>
              <a:rPr lang="en-GB" sz="370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3700">
                <a:solidFill>
                  <a:srgbClr val="FFFFFF"/>
                </a:solidFill>
                <a:latin typeface="Cavolini"/>
                <a:cs typeface="Cavolini"/>
              </a:rPr>
              <a:t>Report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4C00-C009-2167-1032-08EC4A4BE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i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What do you need to do?</a:t>
            </a:r>
          </a:p>
          <a:p>
            <a:pPr>
              <a:lnSpc>
                <a:spcPct val="90000"/>
              </a:lnSpc>
            </a:pPr>
            <a:r>
              <a:rPr lang="en-GB" sz="2500" i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More information on Duty of Candour can be found on the Care Inspectorate hub. </a:t>
            </a:r>
          </a:p>
          <a:p>
            <a:pPr>
              <a:lnSpc>
                <a:spcPct val="90000"/>
              </a:lnSpc>
            </a:pPr>
            <a:r>
              <a:rPr lang="en-GB" sz="2500" i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Training is available on </a:t>
            </a:r>
            <a:r>
              <a:rPr lang="en-GB" sz="2500" i="1" err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Turas</a:t>
            </a:r>
            <a:endParaRPr lang="en-GB" sz="2500" i="1">
              <a:highlight>
                <a:srgbClr val="FFFFFF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500" b="0" i="1">
                <a:effectLst/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GB" sz="2500" i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xemplars of Duty of Candour reports can be found on the ELC Blog on the </a:t>
            </a:r>
            <a:r>
              <a:rPr lang="en-GB" sz="2500" i="1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  <a:hlinkClick r:id="rId4"/>
              </a:rPr>
              <a:t>operational page.</a:t>
            </a:r>
            <a:endParaRPr lang="en-GB" sz="2500" b="0" i="1">
              <a:effectLst/>
              <a:highlight>
                <a:srgbClr val="FFFFFF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68562-0DB0-E270-0067-2920EBA9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5" y="627713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90627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Cavolini"/>
                <a:cs typeface="Cavolini"/>
              </a:rPr>
              <a:t>Building </a:t>
            </a:r>
            <a:br>
              <a:rPr lang="en-GB" b="1">
                <a:latin typeface="Cavolini"/>
                <a:cs typeface="Cavolini"/>
              </a:rPr>
            </a:br>
            <a:r>
              <a:rPr lang="en-GB" b="1">
                <a:latin typeface="Cavolini"/>
                <a:cs typeface="Cavolini"/>
              </a:rPr>
              <a:t>an </a:t>
            </a:r>
            <a:br>
              <a:rPr lang="en-GB" b="1">
                <a:latin typeface="Cavolini"/>
                <a:cs typeface="Cavolini"/>
              </a:rPr>
            </a:br>
            <a:r>
              <a:rPr lang="en-GB" b="1">
                <a:latin typeface="Cavolini"/>
                <a:cs typeface="Cavolini"/>
              </a:rPr>
              <a:t>Effective Team</a:t>
            </a:r>
            <a:endParaRPr lang="en-GB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2" y="3429000"/>
            <a:ext cx="4827181" cy="24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491" y="320041"/>
            <a:ext cx="5030313" cy="3892668"/>
          </a:xfrm>
        </p:spPr>
        <p:txBody>
          <a:bodyPr>
            <a:normAutofit/>
          </a:bodyPr>
          <a:lstStyle/>
          <a:p>
            <a:pPr algn="l"/>
            <a:r>
              <a:rPr lang="en-GB">
                <a:latin typeface="Cavolini"/>
                <a:cs typeface="Cavolini"/>
              </a:rPr>
              <a:t>Induction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274" y="4330654"/>
            <a:ext cx="5030524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GB" sz="2500"/>
          </a:p>
          <a:p>
            <a:pPr algn="l">
              <a:lnSpc>
                <a:spcPct val="90000"/>
              </a:lnSpc>
            </a:pPr>
            <a:r>
              <a:rPr lang="en-GB" sz="2500">
                <a:solidFill>
                  <a:schemeClr val="tx1"/>
                </a:solidFill>
                <a:latin typeface="Cavolini"/>
                <a:cs typeface="Cavolin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Induction </a:t>
            </a:r>
            <a:r>
              <a:rPr lang="en-GB" sz="2500">
                <a:solidFill>
                  <a:schemeClr val="tx1"/>
                </a:solidFill>
                <a:latin typeface="Cavolini"/>
                <a:cs typeface="Cavolini"/>
              </a:rPr>
              <a:t>for all new early years staff is mandatory </a:t>
            </a:r>
            <a:endParaRPr lang="en-GB" sz="2500">
              <a:solidFill>
                <a:schemeClr val="tx1"/>
              </a:solidFill>
              <a:latin typeface="Cavolini"/>
              <a:ea typeface="Calibri"/>
              <a:cs typeface="Cavolini"/>
            </a:endParaRPr>
          </a:p>
        </p:txBody>
      </p:sp>
      <p:pic>
        <p:nvPicPr>
          <p:cNvPr id="8" name="Picture 7" descr="A white cover with black text&#10;&#10;Description automatically generated">
            <a:extLst>
              <a:ext uri="{FF2B5EF4-FFF2-40B4-BE49-F238E27FC236}">
                <a16:creationId xmlns:a16="http://schemas.microsoft.com/office/drawing/2014/main" id="{D04AAEAE-C324-13EF-B00A-84E817EDC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144751"/>
            <a:ext cx="3065526" cy="425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0490" y="4409267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GB" sz="3700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Aim of the sessions: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avolini" panose="03000502040302020204" pitchFamily="66" charset="0"/>
                <a:cs typeface="Cavolini" panose="03000502040302020204" pitchFamily="66" charset="0"/>
              </a:rPr>
              <a:t>To develop your understanding of your role and responsibilities as a manager of an ELC setting.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11" y="6143908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ECB0-6E6C-23E5-AB71-3A808923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 fontScale="90000"/>
          </a:bodyPr>
          <a:lstStyle/>
          <a:p>
            <a:br>
              <a:rPr lang="en-US" sz="2800">
                <a:ea typeface="Calibri"/>
                <a:cs typeface="Calibri"/>
              </a:rPr>
            </a:br>
            <a:r>
              <a:rPr lang="en-US" sz="2800">
                <a:latin typeface="Cavolini"/>
                <a:ea typeface="Calibri"/>
                <a:cs typeface="Calibri"/>
              </a:rPr>
              <a:t>Supporting effective teamwork</a:t>
            </a:r>
            <a:br>
              <a:rPr lang="en-US" sz="2800">
                <a:latin typeface="Cavolini"/>
                <a:ea typeface="Calibri"/>
                <a:cs typeface="Calibri"/>
              </a:rPr>
            </a:br>
            <a:endParaRPr lang="en-US" sz="2800">
              <a:latin typeface="Cavolin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FB30-A858-56A5-E068-AE9D3D8D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91" y="2683730"/>
            <a:ext cx="4126597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1700">
                <a:latin typeface="Cavolini"/>
                <a:ea typeface="Calibri"/>
                <a:cs typeface="Calibri"/>
              </a:rPr>
              <a:t>Good communication</a:t>
            </a:r>
            <a:endParaRPr lang="en-US"/>
          </a:p>
          <a:p>
            <a:pPr>
              <a:buFont typeface="Wingdings" panose="020B0604020202020204" pitchFamily="34" charset="0"/>
              <a:buChar char="ü"/>
            </a:pPr>
            <a:r>
              <a:rPr lang="en-US" sz="1700">
                <a:latin typeface="Cavolini"/>
                <a:ea typeface="Calibri"/>
                <a:cs typeface="Calibri"/>
              </a:rPr>
              <a:t>Team meetings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1700">
                <a:latin typeface="Cavolini"/>
                <a:ea typeface="Calibri"/>
                <a:cs typeface="Calibri"/>
              </a:rPr>
              <a:t>Support and Supervision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1700">
                <a:latin typeface="Cavolini"/>
                <a:ea typeface="Calibri"/>
                <a:cs typeface="Calibri"/>
              </a:rPr>
              <a:t>Employee Review and Development(ERDs)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sz="170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>
                <a:latin typeface="Cavolini"/>
                <a:ea typeface="Calibri"/>
                <a:cs typeface="Calibri"/>
                <a:hlinkClick r:id="rId3"/>
              </a:rPr>
              <a:t>Support and Supervision template</a:t>
            </a:r>
            <a:endParaRPr lang="en-US" sz="160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>
                <a:latin typeface="Cavolini"/>
                <a:ea typeface="Calibri"/>
                <a:cs typeface="Calibri"/>
              </a:rPr>
              <a:t> </a:t>
            </a:r>
            <a:r>
              <a:rPr lang="en-US" sz="1600">
                <a:latin typeface="Cavolini"/>
                <a:ea typeface="Calibri"/>
                <a:cs typeface="Calibri"/>
                <a:hlinkClick r:id="rId4"/>
              </a:rPr>
              <a:t>ERD Form</a:t>
            </a:r>
            <a:endParaRPr lang="en-US" sz="1600">
              <a:latin typeface="Cavolin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1700">
              <a:latin typeface="Cavolini"/>
              <a:ea typeface="Calibri"/>
              <a:cs typeface="Calibri"/>
            </a:endParaRPr>
          </a:p>
        </p:txBody>
      </p:sp>
      <p:pic>
        <p:nvPicPr>
          <p:cNvPr id="4" name="Picture 3" descr="A collage of hands with words&#10;&#10;Description automatically generated">
            <a:extLst>
              <a:ext uri="{FF2B5EF4-FFF2-40B4-BE49-F238E27FC236}">
                <a16:creationId xmlns:a16="http://schemas.microsoft.com/office/drawing/2014/main" id="{DD024BD9-0378-DDF0-C748-59A1CC9AC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754" y="1936152"/>
            <a:ext cx="4792009" cy="29950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2B5A7-9451-F35D-7156-A67D0504E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02" y="6131562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E5B22AC8-CD35-79B7-04EF-8B472913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92" y="2144109"/>
            <a:ext cx="2004648" cy="29878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ED06F-7CAC-A49B-3028-8CB14420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40" y="239747"/>
            <a:ext cx="423210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latin typeface="Cavolini" panose="03000502040302020204" pitchFamily="66" charset="0"/>
                <a:cs typeface="Cavolini" panose="03000502040302020204" pitchFamily="66" charset="0"/>
              </a:rPr>
              <a:t>Continuous </a:t>
            </a:r>
            <a:br>
              <a:rPr lang="en-GB" sz="280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2800">
                <a:latin typeface="Cavolini" panose="03000502040302020204" pitchFamily="66" charset="0"/>
                <a:cs typeface="Cavolini" panose="03000502040302020204" pitchFamily="66" charset="0"/>
              </a:rPr>
              <a:t>Professional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6D320-5B98-6889-45AC-6008381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55" y="1565310"/>
            <a:ext cx="6229443" cy="4681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>
              <a:solidFill>
                <a:srgbClr val="3B3B3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24772-FD52-39F8-637A-D6DEDDA19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50" y="6262033"/>
            <a:ext cx="1042506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38CDD-24C8-254C-E38F-B52DFBF012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34"/>
          <a:stretch/>
        </p:blipFill>
        <p:spPr>
          <a:xfrm>
            <a:off x="243640" y="1868617"/>
            <a:ext cx="8619100" cy="42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https://elchighland.com/continuous-professional-learning/</a:t>
            </a: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28" y="1396686"/>
            <a:ext cx="2687957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rgbClr val="FFFFFF"/>
                </a:solidFill>
                <a:latin typeface="Cavolini"/>
                <a:cs typeface="Cavolini"/>
              </a:rPr>
              <a:t>Highland Council Continuous Professional Learning (CPL)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14" y="1095727"/>
            <a:ext cx="4542262" cy="4365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sz="3000"/>
          </a:p>
          <a:p>
            <a:pPr marL="0" indent="0">
              <a:lnSpc>
                <a:spcPct val="90000"/>
              </a:lnSpc>
              <a:buNone/>
            </a:pPr>
            <a:r>
              <a:rPr lang="en-GB" sz="2800">
                <a:latin typeface="Cavolini"/>
                <a:cs typeface="Cavolini"/>
              </a:rPr>
              <a:t>A robust process for CPL can be found on the Highland ELC Blog: Highland ELC Learning Framework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>
              <a:latin typeface="Cavolini"/>
              <a:ea typeface="+mn-lt"/>
              <a:cs typeface="Cavolin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>
                <a:latin typeface="Cavolini"/>
                <a:ea typeface="+mn-lt"/>
                <a:cs typeface="+mn-lt"/>
                <a:hlinkClick r:id="rId3"/>
              </a:rPr>
              <a:t>https://elchighland.com/continuous-professional-learning/</a:t>
            </a:r>
            <a:endParaRPr lang="en-GB" sz="2400">
              <a:latin typeface="Cavolini"/>
              <a:cs typeface="Cavolini"/>
            </a:endParaRPr>
          </a:p>
          <a:p>
            <a:pPr lvl="0">
              <a:lnSpc>
                <a:spcPct val="90000"/>
              </a:lnSpc>
            </a:pPr>
            <a:endParaRPr lang="en-GB" sz="3000"/>
          </a:p>
          <a:p>
            <a:pPr>
              <a:lnSpc>
                <a:spcPct val="90000"/>
              </a:lnSpc>
            </a:pPr>
            <a:endParaRPr lang="en-GB" sz="3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3653" y="0"/>
            <a:ext cx="8229600" cy="785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69814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" y="3077113"/>
            <a:ext cx="2712581" cy="2423933"/>
          </a:xfrm>
        </p:spPr>
        <p:txBody>
          <a:bodyPr anchor="ctr">
            <a:normAutofit/>
          </a:bodyPr>
          <a:lstStyle/>
          <a:p>
            <a:r>
              <a:rPr lang="en-GB" sz="2800">
                <a:latin typeface="Cavolini"/>
                <a:cs typeface="Cavolini"/>
              </a:rPr>
              <a:t>Encouraging Leadership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29295"/>
          <a:stretch/>
        </p:blipFill>
        <p:spPr>
          <a:xfrm>
            <a:off x="1587106" y="11"/>
            <a:ext cx="6322454" cy="244890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07" y="2820811"/>
            <a:ext cx="6115046" cy="3599497"/>
          </a:xfrm>
        </p:spPr>
        <p:txBody>
          <a:bodyPr anchor="ctr"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400">
                <a:latin typeface="Cavolini"/>
                <a:cs typeface="Cavolini"/>
              </a:rPr>
              <a:t>Encouraging staff to take on leadership roles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>
                <a:latin typeface="Cavolini"/>
                <a:cs typeface="Cavolini"/>
              </a:rPr>
              <a:t>Supporting this with relevant CPL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>
                <a:latin typeface="Cavolini"/>
                <a:cs typeface="Cavolini"/>
              </a:rPr>
              <a:t>Ensuring time for staff to cascade information from training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>
                <a:latin typeface="Cavolini"/>
                <a:cs typeface="Cavolini"/>
              </a:rPr>
              <a:t>Enabling time for training to be implemented, monitored and reflected 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>
                <a:latin typeface="Cavolini"/>
                <a:cs typeface="Cavolini"/>
              </a:rPr>
              <a:t>Ensuring all staff know that they are responsible for moving settings forward and self-evaluation</a:t>
            </a:r>
          </a:p>
          <a:p>
            <a:pPr marL="0" lvl="0" indent="0">
              <a:buNone/>
            </a:pPr>
            <a:endParaRPr lang="en-GB" sz="2400" b="1">
              <a:latin typeface="Cavolini"/>
              <a:cs typeface="Cavolin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88" y="1153572"/>
            <a:ext cx="329108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Cavolini"/>
                <a:cs typeface="Cavolini"/>
              </a:rPr>
              <a:t>Roles </a:t>
            </a:r>
            <a:br>
              <a:rPr lang="en-US" sz="2800">
                <a:solidFill>
                  <a:srgbClr val="FFFFFF"/>
                </a:solidFill>
                <a:latin typeface="Cavolini"/>
                <a:cs typeface="Cavolini"/>
              </a:rPr>
            </a:br>
            <a:r>
              <a:rPr lang="en-US" sz="2800" kern="1200">
                <a:solidFill>
                  <a:srgbClr val="FFFFFF"/>
                </a:solidFill>
                <a:latin typeface="Cavolini"/>
                <a:cs typeface="Cavolini"/>
              </a:rPr>
              <a:t>and Responsibilities of </a:t>
            </a:r>
            <a:br>
              <a:rPr lang="en-US" sz="2800">
                <a:solidFill>
                  <a:srgbClr val="FFFFFF"/>
                </a:solidFill>
                <a:latin typeface="Cavolini"/>
                <a:cs typeface="Cavolini"/>
              </a:rPr>
            </a:br>
            <a:r>
              <a:rPr lang="en-US" sz="2800" kern="1200">
                <a:solidFill>
                  <a:srgbClr val="FFFFFF"/>
                </a:solidFill>
                <a:latin typeface="Cavolini"/>
                <a:cs typeface="Cavolini"/>
              </a:rPr>
              <a:t>ELC staff</a:t>
            </a:r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7904" y="1696781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EYP Job description</a:t>
            </a:r>
            <a:endParaRPr lang="en-US">
              <a:solidFill>
                <a:schemeClr val="tx1"/>
              </a:solidFill>
            </a:endParaRPr>
          </a:p>
          <a:p>
            <a:pPr marL="228600" algn="l"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	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SEYP job description</a:t>
            </a:r>
          </a:p>
          <a:p>
            <a:pPr marL="228600" algn="l">
              <a:lnSpc>
                <a:spcPct val="90000"/>
              </a:lnSpc>
            </a:pPr>
            <a:endParaRPr lang="en-US" sz="2400">
              <a:solidFill>
                <a:schemeClr val="tx1"/>
              </a:solidFill>
              <a:latin typeface="Cavolini"/>
              <a:cs typeface="Cavolin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SW job description</a:t>
            </a:r>
          </a:p>
          <a:p>
            <a:pPr marL="228600" algn="l">
              <a:lnSpc>
                <a:spcPct val="90000"/>
              </a:lnSpc>
            </a:pPr>
            <a:endParaRPr lang="en-US" sz="2400">
              <a:solidFill>
                <a:schemeClr val="tx1"/>
              </a:solidFill>
              <a:latin typeface="Cavolini"/>
              <a:cs typeface="Cavolin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Sharing Responsibility</a:t>
            </a: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volini"/>
              <a:cs typeface="Cavolin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volini"/>
                <a:cs typeface="Cavolini"/>
              </a:rPr>
              <a:t>Leadership opportunities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00" y="6336790"/>
            <a:ext cx="1040507" cy="523546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7806A4A4-4344-DD02-C467-C1D1D931FDB0}"/>
              </a:ext>
            </a:extLst>
          </p:cNvPr>
          <p:cNvSpPr/>
          <p:nvPr/>
        </p:nvSpPr>
        <p:spPr>
          <a:xfrm>
            <a:off x="7035084" y="1561563"/>
            <a:ext cx="531253" cy="12234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9B76F-EAE8-ED9A-4363-1AA69F5A895B}"/>
              </a:ext>
            </a:extLst>
          </p:cNvPr>
          <p:cNvSpPr txBox="1"/>
          <p:nvPr/>
        </p:nvSpPr>
        <p:spPr>
          <a:xfrm>
            <a:off x="7630732" y="1711816"/>
            <a:ext cx="13361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volini"/>
                <a:ea typeface="Calibri"/>
                <a:cs typeface="Calibri"/>
              </a:rPr>
              <a:t>Key Worker Role</a:t>
            </a:r>
            <a:endParaRPr lang="en-US" sz="2000">
              <a:latin typeface="Cavolini"/>
              <a:cs typeface="Cavolin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E6046-C0A6-7493-438A-D163677C79FC}"/>
              </a:ext>
            </a:extLst>
          </p:cNvPr>
          <p:cNvSpPr txBox="1"/>
          <p:nvPr/>
        </p:nvSpPr>
        <p:spPr>
          <a:xfrm>
            <a:off x="3200735" y="5631009"/>
            <a:ext cx="55874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volini"/>
                <a:ea typeface="Calibri"/>
                <a:cs typeface="Calibri"/>
                <a:hlinkClick r:id="rId4"/>
              </a:rPr>
              <a:t>ELC Staff Job Specifications</a:t>
            </a:r>
            <a:endParaRPr lang="en-US" sz="2400">
              <a:latin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389593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DC1F-B6FF-1D40-1F0A-197D73E3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Cavolini" panose="03000502040302020204" pitchFamily="66" charset="0"/>
                <a:cs typeface="Cavolini" panose="03000502040302020204" pitchFamily="66" charset="0"/>
              </a:rPr>
              <a:t>Role of the key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F9C6-D8E1-F4BB-EA53-88555F32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114"/>
            <a:ext cx="8229600" cy="499404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This guidance document, </a:t>
            </a:r>
            <a:r>
              <a:rPr lang="en-GB" sz="180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  <a:hlinkClick r:id="rId3"/>
              </a:rPr>
              <a:t>that can be found on the ELC Highland blog,</a:t>
            </a:r>
            <a:r>
              <a:rPr lang="en-GB" sz="180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is to enable Early Years Practitioners to gain an understanding of their role as a key worker within an ELC setting.  This is part of the duties and responsibilities of an EYP.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B6540-0A8E-1329-A8C9-0549EFAF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52" y="2550732"/>
            <a:ext cx="6699405" cy="3848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C25FA9-A609-23FB-9444-5E0CD05D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90" y="6126163"/>
            <a:ext cx="1042506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9161" y="2111434"/>
            <a:ext cx="8182230" cy="168781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5700"/>
              <a:t>  </a:t>
            </a:r>
            <a:r>
              <a:rPr lang="en-GB" sz="5700">
                <a:latin typeface="Comic Sans MS"/>
                <a:cs typeface="Cavolini"/>
              </a:rPr>
              <a:t>Managing an ELC Setting</a:t>
            </a:r>
            <a:br>
              <a:rPr lang="en-GB" sz="5700">
                <a:latin typeface="Comic Sans MS"/>
                <a:cs typeface="Cavolini"/>
              </a:rPr>
            </a:br>
            <a:r>
              <a:rPr lang="en-GB" sz="5700">
                <a:latin typeface="Comic Sans MS"/>
                <a:cs typeface="Cavolini"/>
              </a:rPr>
              <a:t>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60" y="4020650"/>
            <a:ext cx="8182233" cy="11862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latin typeface="Comic Sans MS"/>
                <a:cs typeface="Cavolini"/>
              </a:rPr>
              <a:t>Early Years Education Support Officers</a:t>
            </a:r>
          </a:p>
          <a:p>
            <a:pPr>
              <a:lnSpc>
                <a:spcPct val="90000"/>
              </a:lnSpc>
            </a:pPr>
            <a:endParaRPr lang="en-GB" sz="2400">
              <a:latin typeface="Comic Sans MS"/>
              <a:cs typeface="Cavolini" panose="0300050204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33" y="735183"/>
            <a:ext cx="2009463" cy="976532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550905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6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D51289-E63D-327F-FD21-50E00E43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35" y="3062177"/>
            <a:ext cx="2018283" cy="27080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1900" i="1">
                <a:solidFill>
                  <a:srgbClr val="FFFFFF"/>
                </a:solidFill>
              </a:rPr>
              <a:t>Quality Framework QI 1.3</a:t>
            </a:r>
            <a:br>
              <a:rPr lang="en-US" sz="1900" i="1">
                <a:solidFill>
                  <a:srgbClr val="FFFFFF"/>
                </a:solidFill>
              </a:rPr>
            </a:br>
            <a:br>
              <a:rPr lang="en-US" sz="1900" i="1">
                <a:solidFill>
                  <a:srgbClr val="FFFFFF"/>
                </a:solidFill>
              </a:rPr>
            </a:br>
            <a:r>
              <a:rPr lang="en-US" sz="1900" i="1">
                <a:solidFill>
                  <a:srgbClr val="FFFFFF"/>
                </a:solidFill>
              </a:rPr>
              <a:t>“Children are empowered to be fully involved in their play and learning through the skilled interactions and actions of staff.”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A71E48-3D54-071D-54E3-4DAFE68E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635" y="627968"/>
            <a:ext cx="2281352" cy="168591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ts val="1000"/>
              </a:spcBef>
            </a:pPr>
            <a:r>
              <a:rPr lang="en-US" sz="1600" i="1">
                <a:solidFill>
                  <a:srgbClr val="FFFFFF"/>
                </a:solidFill>
              </a:rPr>
              <a:t>HGIOELC QI 2.3  Learning teaching and assessment:</a:t>
            </a:r>
          </a:p>
          <a:p>
            <a:pPr defTabSz="914400">
              <a:spcBef>
                <a:spcPts val="1000"/>
              </a:spcBef>
            </a:pPr>
            <a:r>
              <a:rPr lang="en-US" sz="1600" i="1">
                <a:solidFill>
                  <a:srgbClr val="FFFFFF"/>
                </a:solidFill>
              </a:rPr>
              <a:t>“Observations are used to inform appropriate well-timed interventions and future learning.”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D3ECA-DCC0-735A-BF58-CC06C69D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64" y="2501978"/>
            <a:ext cx="4464538" cy="3144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6B181-68A9-877A-7FEB-40650ED9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981" y="1042300"/>
            <a:ext cx="2258904" cy="1270883"/>
          </a:xfrm>
          <a:prstGeom prst="rect">
            <a:avLst/>
          </a:prstGeom>
        </p:spPr>
      </p:pic>
      <p:pic>
        <p:nvPicPr>
          <p:cNvPr id="2" name="Picture 1" descr="C:\Users\ruthmacl\Desktop\HC2015_colour_450px.jpg">
            <a:extLst>
              <a:ext uri="{FF2B5EF4-FFF2-40B4-BE49-F238E27FC236}">
                <a16:creationId xmlns:a16="http://schemas.microsoft.com/office/drawing/2014/main" id="{9225E592-8B9F-BFA5-FAE1-E20939B3C1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45" y="6353800"/>
            <a:ext cx="712531" cy="368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4A4B2-28BF-EBC8-C0BA-A34992E72B89}"/>
              </a:ext>
            </a:extLst>
          </p:cNvPr>
          <p:cNvSpPr txBox="1"/>
          <p:nvPr/>
        </p:nvSpPr>
        <p:spPr>
          <a:xfrm>
            <a:off x="3671965" y="5905315"/>
            <a:ext cx="4633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>
                <a:hlinkClick r:id="rId6"/>
              </a:rPr>
              <a:t>Approaches to Planning in ELC - Recording</a:t>
            </a:r>
            <a:r>
              <a:rPr lang="en-GB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4D890-5CF5-25F9-330A-85FAF4E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790" y="1024797"/>
            <a:ext cx="1099208" cy="1381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82B8A-FDED-6BD4-6838-F86F3DDB51A5}"/>
              </a:ext>
            </a:extLst>
          </p:cNvPr>
          <p:cNvSpPr txBox="1"/>
          <p:nvPr/>
        </p:nvSpPr>
        <p:spPr>
          <a:xfrm>
            <a:off x="3574697" y="254741"/>
            <a:ext cx="412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volini" panose="03000502040302020204" pitchFamily="66" charset="0"/>
                <a:cs typeface="Cavolini" panose="03000502040302020204" pitchFamily="66" charset="0"/>
              </a:rPr>
              <a:t>Planning in ELC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3D4F4-8549-2E91-AF75-4C0D39FD49AB}"/>
              </a:ext>
            </a:extLst>
          </p:cNvPr>
          <p:cNvSpPr txBox="1"/>
          <p:nvPr/>
        </p:nvSpPr>
        <p:spPr>
          <a:xfrm>
            <a:off x="3989025" y="6348638"/>
            <a:ext cx="44611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8"/>
              </a:rPr>
              <a:t>Quality Observation in ELC Settings - Slides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905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F363A-7726-861D-4F4E-EA70277FDE01}"/>
              </a:ext>
            </a:extLst>
          </p:cNvPr>
          <p:cNvSpPr txBox="1"/>
          <p:nvPr/>
        </p:nvSpPr>
        <p:spPr>
          <a:xfrm>
            <a:off x="753762" y="5908589"/>
            <a:ext cx="71360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https://education.gov.scot/resources/early-level-play-pedagogy-toolkit/</a:t>
            </a:r>
            <a:endParaRPr lang="en-US"/>
          </a:p>
        </p:txBody>
      </p:sp>
      <p:pic>
        <p:nvPicPr>
          <p:cNvPr id="5" name="Picture 4" descr="A close up of a button&#10;&#10;Description automatically generated">
            <a:extLst>
              <a:ext uri="{FF2B5EF4-FFF2-40B4-BE49-F238E27FC236}">
                <a16:creationId xmlns:a16="http://schemas.microsoft.com/office/drawing/2014/main" id="{250DCF6C-30BD-B64B-E436-78B243984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2" t="226" r="21058" b="1129"/>
          <a:stretch/>
        </p:blipFill>
        <p:spPr>
          <a:xfrm>
            <a:off x="566351" y="662402"/>
            <a:ext cx="8007712" cy="4498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6824E-8458-B9DF-F602-8A60472CF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88" y="6195598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0EA5205-B8EE-1E23-C61A-D6EA1ABC62EE}"/>
              </a:ext>
            </a:extLst>
          </p:cNvPr>
          <p:cNvGrpSpPr/>
          <p:nvPr/>
        </p:nvGrpSpPr>
        <p:grpSpPr>
          <a:xfrm>
            <a:off x="4334380" y="3880914"/>
            <a:ext cx="2636585" cy="2422440"/>
            <a:chOff x="609363" y="2301806"/>
            <a:chExt cx="3254265" cy="325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3B136F-EEC0-D731-F7F2-66DE848C3E33}"/>
                </a:ext>
              </a:extLst>
            </p:cNvPr>
            <p:cNvSpPr/>
            <p:nvPr/>
          </p:nvSpPr>
          <p:spPr>
            <a:xfrm>
              <a:off x="609363" y="2301806"/>
              <a:ext cx="3251201" cy="32512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0D5AB0A9-CB4F-F059-B2F4-83AD32CC27DA}"/>
                </a:ext>
              </a:extLst>
            </p:cNvPr>
            <p:cNvSpPr/>
            <p:nvPr/>
          </p:nvSpPr>
          <p:spPr>
            <a:xfrm>
              <a:off x="665026" y="3118592"/>
              <a:ext cx="3198602" cy="1329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volini"/>
                  <a:ea typeface="Calibri"/>
                  <a:cs typeface="Calibri"/>
                </a:rPr>
                <a:t>Spaces</a:t>
              </a:r>
              <a:endParaRPr lang="en-GB" sz="2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Calibri"/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73D513-DB8D-E1A7-2A15-6464C8FE44DF}"/>
              </a:ext>
            </a:extLst>
          </p:cNvPr>
          <p:cNvGrpSpPr/>
          <p:nvPr/>
        </p:nvGrpSpPr>
        <p:grpSpPr>
          <a:xfrm>
            <a:off x="5457524" y="2272671"/>
            <a:ext cx="2361300" cy="2461694"/>
            <a:chOff x="2384302" y="67733"/>
            <a:chExt cx="3305297" cy="325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55CDB3-6CDC-3284-0CE6-6411413B0D6F}"/>
                </a:ext>
              </a:extLst>
            </p:cNvPr>
            <p:cNvSpPr/>
            <p:nvPr/>
          </p:nvSpPr>
          <p:spPr>
            <a:xfrm>
              <a:off x="2438399" y="67733"/>
              <a:ext cx="3251200" cy="32512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9C58D788-3034-807B-6825-DC76AE47773E}"/>
                </a:ext>
              </a:extLst>
            </p:cNvPr>
            <p:cNvSpPr/>
            <p:nvPr/>
          </p:nvSpPr>
          <p:spPr>
            <a:xfrm>
              <a:off x="2384302" y="992331"/>
              <a:ext cx="3287161" cy="1463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volini"/>
                  <a:cs typeface="Cavolini"/>
                </a:rPr>
                <a:t>Experiences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A1FB4BC-9DCE-030C-23C3-03558322AC20}"/>
              </a:ext>
            </a:extLst>
          </p:cNvPr>
          <p:cNvSpPr txBox="1"/>
          <p:nvPr/>
        </p:nvSpPr>
        <p:spPr>
          <a:xfrm>
            <a:off x="686613" y="391790"/>
            <a:ext cx="5140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Cavolini"/>
                <a:cs typeface="Cavolini"/>
              </a:rPr>
              <a:t>High-quality Provision</a:t>
            </a:r>
            <a:endParaRPr lang="en-GB" sz="3200">
              <a:latin typeface="Cavolini"/>
              <a:cs typeface="Cavolin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02972-8818-73D2-21F5-2B2A15280CB1}"/>
              </a:ext>
            </a:extLst>
          </p:cNvPr>
          <p:cNvSpPr txBox="1"/>
          <p:nvPr/>
        </p:nvSpPr>
        <p:spPr>
          <a:xfrm>
            <a:off x="675794" y="1146523"/>
            <a:ext cx="875583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latin typeface="Cavolini"/>
                <a:ea typeface="+mn-lt"/>
                <a:cs typeface="Cavolini"/>
              </a:rPr>
              <a:t>Realising the Ambition states:</a:t>
            </a:r>
            <a:endParaRPr lang="en-US" sz="1600">
              <a:latin typeface="Cavolini"/>
              <a:ea typeface="+mn-lt"/>
              <a:cs typeface="Cavolini"/>
            </a:endParaRPr>
          </a:p>
          <a:p>
            <a:r>
              <a:rPr lang="en-GB" sz="1600">
                <a:latin typeface="Cavolini"/>
                <a:ea typeface="+mn-lt"/>
                <a:cs typeface="Cavolini"/>
              </a:rPr>
              <a:t>'We know it is important for settings to offer children interactions, experiences and spaces that are developmentally appropriate.'</a:t>
            </a:r>
            <a:endParaRPr lang="en-US" sz="1600">
              <a:latin typeface="Cavolini"/>
              <a:ea typeface="Calibri"/>
              <a:cs typeface="Cavolini"/>
            </a:endParaRPr>
          </a:p>
          <a:p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F56DA-CB4B-02FD-0E2C-1664F27913AE}"/>
              </a:ext>
            </a:extLst>
          </p:cNvPr>
          <p:cNvSpPr txBox="1"/>
          <p:nvPr/>
        </p:nvSpPr>
        <p:spPr>
          <a:xfrm>
            <a:off x="482585" y="2252893"/>
            <a:ext cx="3606635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Start with the child</a:t>
            </a:r>
          </a:p>
          <a:p>
            <a:pPr marL="285750" indent="-285750">
              <a:buFont typeface="Arial"/>
              <a:buChar char="•"/>
            </a:pPr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Cavoli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Remember that your interactions with the child are a key aspect of the learning environment. </a:t>
            </a:r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Cavolini"/>
              <a:ea typeface="Calibri" panose="020F0502020204030204"/>
              <a:cs typeface="Calibri" panose="020F0502020204030204"/>
            </a:endParaRPr>
          </a:p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Cavoli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Open-ended experiences and materials allow more exploration.</a:t>
            </a:r>
          </a:p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Cavolin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Cavolini"/>
                <a:ea typeface="Calibri" panose="020F0502020204030204"/>
                <a:cs typeface="Calibri" panose="020F0502020204030204"/>
              </a:rPr>
              <a:t>Outdoor environments often contain more opportunity to stimulate children's curiosity and wonder for learning than indoors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A64DB1-2AE3-C59A-DFCC-CE5537CD699D}"/>
              </a:ext>
            </a:extLst>
          </p:cNvPr>
          <p:cNvSpPr/>
          <p:nvPr/>
        </p:nvSpPr>
        <p:spPr>
          <a:xfrm>
            <a:off x="6532157" y="3881184"/>
            <a:ext cx="2628153" cy="2422439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369C8-2C4E-5D2F-A1DC-0E35487BD090}"/>
              </a:ext>
            </a:extLst>
          </p:cNvPr>
          <p:cNvSpPr txBox="1"/>
          <p:nvPr/>
        </p:nvSpPr>
        <p:spPr>
          <a:xfrm>
            <a:off x="6703655" y="4705344"/>
            <a:ext cx="248268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cs typeface="Cavolini"/>
              </a:rPr>
              <a:t>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5AE60-6FC9-D487-0E9C-62778E5F6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99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221FC-9CD6-F96A-E052-45B24B94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776" y="213630"/>
            <a:ext cx="4243490" cy="4085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BE767-6C79-C596-7447-6B98F147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8098" y="1454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>
                <a:latin typeface="Cavolini"/>
                <a:cs typeface="Cavolini"/>
              </a:rPr>
              <a:t>ELC Highland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EA28-1A17-CD71-2571-30D558F9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0992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Cavolini"/>
                <a:cs typeface="Cavolini"/>
              </a:rPr>
              <a:t>Most</a:t>
            </a:r>
            <a:r>
              <a:rPr lang="en-GB" sz="2400" b="1">
                <a:latin typeface="Cavolini"/>
                <a:cs typeface="Cavolini"/>
              </a:rPr>
              <a:t> </a:t>
            </a:r>
            <a:r>
              <a:rPr lang="en-GB" sz="2400">
                <a:latin typeface="Cavolini"/>
                <a:cs typeface="Cavolini"/>
              </a:rPr>
              <a:t>information in the presentation can be found on the blog.</a:t>
            </a:r>
          </a:p>
          <a:p>
            <a:r>
              <a:rPr lang="en-GB" sz="2400">
                <a:latin typeface="Cavolini"/>
                <a:cs typeface="Cavolini"/>
              </a:rPr>
              <a:t>Sign up for blog alerts using the ‘follow’ tab at the top of the home page.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38094-479B-4D78-E429-ADA1E77B7D3E}"/>
              </a:ext>
            </a:extLst>
          </p:cNvPr>
          <p:cNvSpPr txBox="1"/>
          <p:nvPr/>
        </p:nvSpPr>
        <p:spPr>
          <a:xfrm>
            <a:off x="543697" y="1840524"/>
            <a:ext cx="374312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latin typeface="Cavolini"/>
                <a:cs typeface="Cavolini"/>
              </a:rPr>
              <a:t>A one stop shop for all ELC related local and national information.</a:t>
            </a:r>
          </a:p>
          <a:p>
            <a:endParaRPr lang="en-GB">
              <a:latin typeface="Cavolini"/>
              <a:cs typeface="Cavolini"/>
            </a:endParaRPr>
          </a:p>
          <a:p>
            <a:pPr algn="ctr"/>
            <a:r>
              <a:rPr lang="en-GB">
                <a:latin typeface="Cavolini"/>
                <a:cs typeface="Cavolini"/>
                <a:hlinkClick r:id="rId4"/>
              </a:rPr>
              <a:t>www.elchighland.com</a:t>
            </a:r>
            <a:r>
              <a:rPr lang="en-GB">
                <a:latin typeface="Cavolini"/>
                <a:cs typeface="Cavolini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B66AC0-0E54-A656-1D33-6EC9F351F096}"/>
              </a:ext>
            </a:extLst>
          </p:cNvPr>
          <p:cNvSpPr/>
          <p:nvPr/>
        </p:nvSpPr>
        <p:spPr>
          <a:xfrm>
            <a:off x="7278128" y="1873178"/>
            <a:ext cx="469557" cy="3881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84577-9710-854A-A51A-3E4BCF80D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3" y="6228066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9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53" y="1196752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How do you track children’s progress?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Profiles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Observations</a:t>
            </a:r>
            <a:endParaRPr lang="en-GB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/>
                <a:cs typeface="Cavolini"/>
              </a:rPr>
              <a:t>Next steps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Developmental Overviews </a:t>
            </a:r>
            <a:endParaRPr lang="en-GB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Calibri"/>
                <a:cs typeface="Cavolini"/>
              </a:rPr>
              <a:t>Key worker attainment conversations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Literacy and Numeracy Progressions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Partnerships</a:t>
            </a:r>
            <a:endParaRPr lang="en-GB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Parental Engagement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7B406-5F6E-F350-C785-90C70AFB6A10}"/>
              </a:ext>
            </a:extLst>
          </p:cNvPr>
          <p:cNvSpPr txBox="1"/>
          <p:nvPr/>
        </p:nvSpPr>
        <p:spPr>
          <a:xfrm>
            <a:off x="154379" y="5866410"/>
            <a:ext cx="888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https://elchighland.com/2024/09/17/tracking-and-monitoring-in-elc/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1CB4C-C15F-8677-D79A-3CE4C2D0F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15" y="632158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C4C1343-BBE9-E523-A1B1-EACA3BCEEA78}"/>
              </a:ext>
            </a:extLst>
          </p:cNvPr>
          <p:cNvSpPr/>
          <p:nvPr/>
        </p:nvSpPr>
        <p:spPr>
          <a:xfrm rot="10800000">
            <a:off x="292956" y="2003878"/>
            <a:ext cx="4273974" cy="3428390"/>
          </a:xfrm>
          <a:prstGeom prst="wedgeRoundRectCallout">
            <a:avLst>
              <a:gd name="adj1" fmla="val 20660"/>
              <a:gd name="adj2" fmla="val 60614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53056-829B-26B8-B39D-591A6470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19" y="2022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>
                <a:ea typeface="Calibri"/>
                <a:cs typeface="Calibri"/>
              </a:rPr>
              <a:t>Gaelic Medium Settings</a:t>
            </a:r>
          </a:p>
        </p:txBody>
      </p:sp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7927FBFD-C03C-B1A2-DDB9-AAE2E5D5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62" y="1623252"/>
            <a:ext cx="2944359" cy="4014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96AAA-C4A3-9B88-773F-4890DAC0DEB7}"/>
              </a:ext>
            </a:extLst>
          </p:cNvPr>
          <p:cNvSpPr txBox="1"/>
          <p:nvPr/>
        </p:nvSpPr>
        <p:spPr>
          <a:xfrm>
            <a:off x="5384875" y="57456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ea typeface="Calibri"/>
                <a:cs typeface="Cavolini" panose="03000502040302020204" pitchFamily="66" charset="0"/>
                <a:hlinkClick r:id="rId4"/>
              </a:rPr>
              <a:t>Advice on Gaelic Education Updated March 2022</a:t>
            </a:r>
            <a:endParaRPr lang="en-US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5353-4BBE-226B-CF75-732D3A36C6C9}"/>
              </a:ext>
            </a:extLst>
          </p:cNvPr>
          <p:cNvSpPr txBox="1"/>
          <p:nvPr/>
        </p:nvSpPr>
        <p:spPr>
          <a:xfrm>
            <a:off x="725734" y="2281867"/>
            <a:ext cx="357883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This guidance should be used with Education Scotland’s advice on Gaelic Medium Education (GME) to ensure that the principles of total immersion are followed. Interactions in Gaelic are a key driver in planning progression in the curriculum for GME.</a:t>
            </a:r>
          </a:p>
          <a:p>
            <a:endParaRPr lang="en-US" sz="1600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  <a:p>
            <a:r>
              <a:rPr lang="en-US" sz="1600" dirty="0" err="1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Realising</a:t>
            </a:r>
            <a:r>
              <a:rPr lang="en-US" sz="1600" dirty="0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 the Ambition, pg. 12</a:t>
            </a:r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Picture 8" descr="A blue and white plaid pattern&#10;&#10;Description automatically generated">
            <a:extLst>
              <a:ext uri="{FF2B5EF4-FFF2-40B4-BE49-F238E27FC236}">
                <a16:creationId xmlns:a16="http://schemas.microsoft.com/office/drawing/2014/main" id="{7A32D4A2-158C-998B-A5F4-8051AF2B4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26" y="582889"/>
            <a:ext cx="1922728" cy="1040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CC3F4-77E1-0D3D-BDF7-B02EAE2FE1CA}"/>
              </a:ext>
            </a:extLst>
          </p:cNvPr>
          <p:cNvSpPr txBox="1"/>
          <p:nvPr/>
        </p:nvSpPr>
        <p:spPr>
          <a:xfrm>
            <a:off x="1143553" y="574565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Cavolini" panose="03000502040302020204" pitchFamily="66" charset="0"/>
                <a:ea typeface="Calibri"/>
                <a:cs typeface="Cavolini" panose="03000502040302020204" pitchFamily="66" charset="0"/>
                <a:hlinkClick r:id="rId6"/>
              </a:rPr>
              <a:t>Highland Play Pedagogy in GME Rationale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8880F-2CDD-C5ED-0129-8BF7BFEA782C}"/>
              </a:ext>
            </a:extLst>
          </p:cNvPr>
          <p:cNvSpPr txBox="1"/>
          <p:nvPr/>
        </p:nvSpPr>
        <p:spPr>
          <a:xfrm>
            <a:off x="4674041" y="2967335"/>
            <a:ext cx="46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CCBE5-646A-0FA6-B248-2859F751C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" y="6275111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6BF80-A0C0-7255-77BE-A641D64F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Cavolini"/>
                <a:ea typeface="Calibri"/>
                <a:cs typeface="Calibri"/>
              </a:rPr>
              <a:t>Being Me - My Personal Plan</a:t>
            </a:r>
            <a:endParaRPr lang="en-US" sz="3600">
              <a:latin typeface="Cavolini"/>
              <a:cs typeface="Cavolin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A322-E1CD-8957-34F6-BC1386C86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83" y="1929384"/>
            <a:ext cx="7973667" cy="346925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omic Sans MS"/>
              <a:ea typeface="Calibri"/>
              <a:cs typeface="Calibri"/>
            </a:endParaRPr>
          </a:p>
          <a:p>
            <a:endParaRPr lang="en-US" sz="2400" dirty="0">
              <a:latin typeface="Comic Sans MS"/>
              <a:ea typeface="Calibri"/>
              <a:cs typeface="Calibri"/>
            </a:endParaRPr>
          </a:p>
          <a:p>
            <a:endParaRPr lang="en-US" sz="2400" dirty="0">
              <a:latin typeface="Comic Sans MS"/>
              <a:ea typeface="Calibri"/>
              <a:cs typeface="Calibri"/>
            </a:endParaRPr>
          </a:p>
          <a:p>
            <a:endParaRPr lang="en-US" sz="2400" dirty="0">
              <a:latin typeface="Comic Sans MS"/>
              <a:ea typeface="Calibri"/>
              <a:cs typeface="Calibri"/>
            </a:endParaRPr>
          </a:p>
        </p:txBody>
      </p:sp>
      <p:pic>
        <p:nvPicPr>
          <p:cNvPr id="50" name="Picture 49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20C42FE4-41CB-E017-0B5D-EB5E79A4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79" y="1933264"/>
            <a:ext cx="1899848" cy="2854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23DE31-99AB-C869-BBA2-B537FF5C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479" y="2585804"/>
            <a:ext cx="1971206" cy="30979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88340EE-F979-5E36-D1CF-845C744A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587" y="3672590"/>
            <a:ext cx="1854696" cy="3010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CC71B-E633-A80A-DA22-34A2EAFBBF42}"/>
              </a:ext>
            </a:extLst>
          </p:cNvPr>
          <p:cNvSpPr txBox="1"/>
          <p:nvPr/>
        </p:nvSpPr>
        <p:spPr>
          <a:xfrm>
            <a:off x="459850" y="2990963"/>
            <a:ext cx="147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Me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5DA77B8-B40D-C31B-D77D-F0EC46C0EB88}"/>
              </a:ext>
            </a:extLst>
          </p:cNvPr>
          <p:cNvSpPr/>
          <p:nvPr/>
        </p:nvSpPr>
        <p:spPr>
          <a:xfrm>
            <a:off x="63180" y="3479976"/>
            <a:ext cx="1899848" cy="179898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0311AB-F2FD-A9A3-2550-A1E5904B83A8}"/>
              </a:ext>
            </a:extLst>
          </p:cNvPr>
          <p:cNvSpPr/>
          <p:nvPr/>
        </p:nvSpPr>
        <p:spPr>
          <a:xfrm>
            <a:off x="2489466" y="2204494"/>
            <a:ext cx="1388811" cy="122450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0D11858-5169-3EFE-DCE8-915C648543E4}"/>
              </a:ext>
            </a:extLst>
          </p:cNvPr>
          <p:cNvSpPr/>
          <p:nvPr/>
        </p:nvSpPr>
        <p:spPr>
          <a:xfrm>
            <a:off x="2905916" y="3829460"/>
            <a:ext cx="1388811" cy="122450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73B99A3-068F-DEBB-83DF-21C9B48A2ED8}"/>
              </a:ext>
            </a:extLst>
          </p:cNvPr>
          <p:cNvSpPr/>
          <p:nvPr/>
        </p:nvSpPr>
        <p:spPr>
          <a:xfrm>
            <a:off x="2542977" y="5428623"/>
            <a:ext cx="1388811" cy="122450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325C8CC-95AD-D0B0-9E08-DFA81FEB39D7}"/>
              </a:ext>
            </a:extLst>
          </p:cNvPr>
          <p:cNvSpPr/>
          <p:nvPr/>
        </p:nvSpPr>
        <p:spPr>
          <a:xfrm rot="19983815">
            <a:off x="1683140" y="3263995"/>
            <a:ext cx="788490" cy="18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CF03599-5244-64BD-6726-212440CB9664}"/>
              </a:ext>
            </a:extLst>
          </p:cNvPr>
          <p:cNvSpPr/>
          <p:nvPr/>
        </p:nvSpPr>
        <p:spPr>
          <a:xfrm rot="1991430">
            <a:off x="1665634" y="5371067"/>
            <a:ext cx="788490" cy="18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CFABDC7-BD74-5B2B-54E0-88188C3488EF}"/>
              </a:ext>
            </a:extLst>
          </p:cNvPr>
          <p:cNvSpPr/>
          <p:nvPr/>
        </p:nvSpPr>
        <p:spPr>
          <a:xfrm>
            <a:off x="2047286" y="4320997"/>
            <a:ext cx="788490" cy="18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C567CF-A85A-F8A3-0BD6-B00F00087105}"/>
              </a:ext>
            </a:extLst>
          </p:cNvPr>
          <p:cNvSpPr txBox="1"/>
          <p:nvPr/>
        </p:nvSpPr>
        <p:spPr>
          <a:xfrm>
            <a:off x="354861" y="3886213"/>
            <a:ext cx="1333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E8A08-EEA1-47DD-36BB-10997A3CC755}"/>
              </a:ext>
            </a:extLst>
          </p:cNvPr>
          <p:cNvSpPr txBox="1"/>
          <p:nvPr/>
        </p:nvSpPr>
        <p:spPr>
          <a:xfrm>
            <a:off x="2685279" y="2327604"/>
            <a:ext cx="99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About 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47724-0C17-96E2-4166-0F4939C26C65}"/>
              </a:ext>
            </a:extLst>
          </p:cNvPr>
          <p:cNvSpPr txBox="1"/>
          <p:nvPr/>
        </p:nvSpPr>
        <p:spPr>
          <a:xfrm>
            <a:off x="3122652" y="4056300"/>
            <a:ext cx="100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Profile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A89336-25BF-B51B-C1A7-F4AC46929DC3}"/>
              </a:ext>
            </a:extLst>
          </p:cNvPr>
          <p:cNvSpPr txBox="1"/>
          <p:nvPr/>
        </p:nvSpPr>
        <p:spPr>
          <a:xfrm>
            <a:off x="2569732" y="5482785"/>
            <a:ext cx="13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Meeting My Ongoing Needs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FCEB4-6B27-BA7D-B5B5-E569D0DAC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8" y="6231102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3FF6-0AC5-AA2A-95A9-35CADE6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Cavolini"/>
                <a:ea typeface="Calibri"/>
                <a:cs typeface="Calibri"/>
              </a:rPr>
              <a:t>Being Me – Don't forget...!</a:t>
            </a:r>
            <a:endParaRPr lang="en-US" sz="360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4529-539D-52ED-D90F-B50D6575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1" y="5980767"/>
            <a:ext cx="9795933" cy="3799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Comic Sans MS"/>
              </a:rPr>
              <a:t> </a:t>
            </a:r>
            <a:r>
              <a:rPr lang="en-US" sz="1600" dirty="0">
                <a:latin typeface="Cavolini"/>
                <a:cs typeface="Cavolini"/>
              </a:rPr>
              <a:t>Being Me; My Personal Care Plan Guidance - </a:t>
            </a:r>
            <a:r>
              <a:rPr lang="en-US" sz="1600" dirty="0">
                <a:latin typeface="Cavolini"/>
                <a:cs typeface="Cavolini"/>
                <a:hlinkClick r:id="rId3"/>
              </a:rPr>
              <a:t>https://elchighland.com/being-me/</a:t>
            </a:r>
            <a:endParaRPr lang="en-US" sz="16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F3567-629D-1298-98DE-F7410B76C507}"/>
              </a:ext>
            </a:extLst>
          </p:cNvPr>
          <p:cNvSpPr txBox="1"/>
          <p:nvPr/>
        </p:nvSpPr>
        <p:spPr>
          <a:xfrm>
            <a:off x="248197" y="6355875"/>
            <a:ext cx="1035782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volini"/>
                <a:cs typeface="Cavolini"/>
              </a:rPr>
              <a:t>Being Me Bitesize </a:t>
            </a:r>
            <a:r>
              <a:rPr lang="en-US" sz="1600">
                <a:latin typeface="Cavolini"/>
                <a:cs typeface="Cavolini"/>
                <a:hlinkClick r:id="rId4"/>
              </a:rPr>
              <a:t>https://www.youtube.com/watch?v=AT3Bee6AfZE</a:t>
            </a:r>
            <a:endParaRPr lang="en-US" sz="1600">
              <a:latin typeface="Cavolini"/>
              <a:cs typeface="Cavolini"/>
            </a:endParaRPr>
          </a:p>
          <a:p>
            <a:pPr algn="l"/>
            <a:endParaRPr lang="en-US">
              <a:latin typeface="Cavolin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57AB8-5BD4-00A8-541B-CA5B53ABC638}"/>
              </a:ext>
            </a:extLst>
          </p:cNvPr>
          <p:cNvSpPr txBox="1"/>
          <p:nvPr/>
        </p:nvSpPr>
        <p:spPr>
          <a:xfrm>
            <a:off x="450865" y="974689"/>
            <a:ext cx="794726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</a:t>
            </a:r>
            <a:r>
              <a:rPr lang="en-US">
                <a:latin typeface="Cavolini"/>
                <a:ea typeface="Calibri"/>
                <a:cs typeface="Calibri"/>
              </a:rPr>
              <a:t> All 3 forms must be completed within 28 days of a child starting in the setting</a:t>
            </a:r>
            <a:endParaRPr lang="en-US">
              <a:latin typeface="Cavolini"/>
              <a:cs typeface="Cavolini"/>
            </a:endParaRPr>
          </a:p>
          <a:p>
            <a:endParaRPr lang="en-US">
              <a:latin typeface="Cavolini"/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</a:t>
            </a:r>
            <a:r>
              <a:rPr lang="en-US">
                <a:latin typeface="Cavolini"/>
                <a:ea typeface="Calibri"/>
                <a:cs typeface="Calibri"/>
              </a:rPr>
              <a:t> All About me and My Profile must be reviewed, signed and dated at least every 6 months</a:t>
            </a:r>
          </a:p>
          <a:p>
            <a:endParaRPr lang="en-US">
              <a:latin typeface="Cavolini"/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 </a:t>
            </a:r>
            <a:r>
              <a:rPr lang="en-US">
                <a:latin typeface="Cavolini"/>
                <a:ea typeface="Calibri"/>
                <a:cs typeface="Calibri"/>
              </a:rPr>
              <a:t>Meeting My Ongoing Needs to be updated as required and reviewed at least every 6 months</a:t>
            </a:r>
          </a:p>
          <a:p>
            <a:endParaRPr lang="en-US">
              <a:latin typeface="Cavolini"/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</a:t>
            </a:r>
            <a:r>
              <a:rPr lang="en-US">
                <a:latin typeface="Cavolini"/>
                <a:ea typeface="Calibri"/>
                <a:cs typeface="Calibri"/>
              </a:rPr>
              <a:t> Meeting My Ongoing Needs must include strategies to support a child's health, welfare and safety needs and should be worded sensitively.</a:t>
            </a:r>
          </a:p>
          <a:p>
            <a:endParaRPr lang="en-US">
              <a:latin typeface="Cavolini"/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</a:t>
            </a:r>
            <a:r>
              <a:rPr lang="en-US">
                <a:latin typeface="Cavolini"/>
                <a:ea typeface="Calibri"/>
                <a:cs typeface="Calibri"/>
              </a:rPr>
              <a:t> All About Me kept in children's profiles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volini"/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latin typeface="Cavolini"/>
                <a:ea typeface="Calibri"/>
                <a:cs typeface="Calibri"/>
              </a:rPr>
              <a:t>!</a:t>
            </a:r>
            <a:r>
              <a:rPr lang="en-US">
                <a:latin typeface="Cavolini"/>
                <a:ea typeface="Calibri"/>
                <a:cs typeface="Calibri"/>
              </a:rPr>
              <a:t> My Profile and meeting My Ongoing Needs kept with other confidential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27C01-3631-37CB-3535-36852D51D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29" y="630371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ild with balloon with solid fill">
            <a:extLst>
              <a:ext uri="{FF2B5EF4-FFF2-40B4-BE49-F238E27FC236}">
                <a16:creationId xmlns:a16="http://schemas.microsoft.com/office/drawing/2014/main" id="{7341CD65-DA5E-2E4C-94F9-1CD06C6CB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100" y="3071723"/>
            <a:ext cx="1433423" cy="1390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F2940-F5E7-709B-E09A-C7B79E555FA0}"/>
              </a:ext>
            </a:extLst>
          </p:cNvPr>
          <p:cNvSpPr txBox="1"/>
          <p:nvPr/>
        </p:nvSpPr>
        <p:spPr>
          <a:xfrm>
            <a:off x="5036820" y="2716531"/>
            <a:ext cx="108966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I have a </a:t>
            </a:r>
            <a:r>
              <a:rPr lang="en-GB" sz="1350">
                <a:hlinkClick r:id="rId5"/>
              </a:rPr>
              <a:t>child’s plan</a:t>
            </a:r>
            <a:endParaRPr lang="en-GB" sz="135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590A6-50D8-FD79-C56D-72B635AFA96D}"/>
              </a:ext>
            </a:extLst>
          </p:cNvPr>
          <p:cNvCxnSpPr>
            <a:cxnSpLocks/>
          </p:cNvCxnSpPr>
          <p:nvPr/>
        </p:nvCxnSpPr>
        <p:spPr>
          <a:xfrm flipV="1">
            <a:off x="4107181" y="2450454"/>
            <a:ext cx="19647" cy="113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BADA8-0D95-2A81-36CF-C0FAA3C4106D}"/>
              </a:ext>
            </a:extLst>
          </p:cNvPr>
          <p:cNvCxnSpPr>
            <a:cxnSpLocks/>
          </p:cNvCxnSpPr>
          <p:nvPr/>
        </p:nvCxnSpPr>
        <p:spPr>
          <a:xfrm flipH="1">
            <a:off x="3290299" y="1978145"/>
            <a:ext cx="541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7C48F-9B68-4EE6-7035-884213324EFA}"/>
              </a:ext>
            </a:extLst>
          </p:cNvPr>
          <p:cNvCxnSpPr>
            <a:cxnSpLocks/>
          </p:cNvCxnSpPr>
          <p:nvPr/>
        </p:nvCxnSpPr>
        <p:spPr>
          <a:xfrm flipV="1">
            <a:off x="4400674" y="2916874"/>
            <a:ext cx="614114" cy="86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5D7A22-1BD2-478A-D9DF-7F3E226423B6}"/>
              </a:ext>
            </a:extLst>
          </p:cNvPr>
          <p:cNvCxnSpPr>
            <a:cxnSpLocks/>
          </p:cNvCxnSpPr>
          <p:nvPr/>
        </p:nvCxnSpPr>
        <p:spPr>
          <a:xfrm flipH="1" flipV="1">
            <a:off x="1644153" y="1665151"/>
            <a:ext cx="465811" cy="2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5B756B-3303-45BC-A574-D5CDE9D3BEBD}"/>
              </a:ext>
            </a:extLst>
          </p:cNvPr>
          <p:cNvCxnSpPr>
            <a:cxnSpLocks/>
          </p:cNvCxnSpPr>
          <p:nvPr/>
        </p:nvCxnSpPr>
        <p:spPr>
          <a:xfrm flipH="1" flipV="1">
            <a:off x="5557802" y="3332018"/>
            <a:ext cx="422436" cy="54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0589B4-C1FE-668F-15DD-A6F6337385DB}"/>
              </a:ext>
            </a:extLst>
          </p:cNvPr>
          <p:cNvCxnSpPr>
            <a:cxnSpLocks/>
          </p:cNvCxnSpPr>
          <p:nvPr/>
        </p:nvCxnSpPr>
        <p:spPr>
          <a:xfrm>
            <a:off x="8082414" y="2881895"/>
            <a:ext cx="0" cy="54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F54380-286F-B442-F181-15DF566040E4}"/>
              </a:ext>
            </a:extLst>
          </p:cNvPr>
          <p:cNvCxnSpPr>
            <a:cxnSpLocks/>
          </p:cNvCxnSpPr>
          <p:nvPr/>
        </p:nvCxnSpPr>
        <p:spPr>
          <a:xfrm flipV="1">
            <a:off x="6028064" y="2349152"/>
            <a:ext cx="294598" cy="367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CFD43D-4E93-B537-2BF1-0AF2BB34CE63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220077" y="2110670"/>
            <a:ext cx="299473" cy="26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F45A32-E0BF-B8FB-14B1-CE968A238851}"/>
              </a:ext>
            </a:extLst>
          </p:cNvPr>
          <p:cNvSpPr txBox="1"/>
          <p:nvPr/>
        </p:nvSpPr>
        <p:spPr>
          <a:xfrm>
            <a:off x="6425953" y="1396705"/>
            <a:ext cx="794124" cy="1962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Include actions from child’s plan in </a:t>
            </a:r>
            <a:r>
              <a:rPr lang="en-GB" sz="1350" dirty="0">
                <a:hlinkClick r:id="rId6"/>
              </a:rPr>
              <a:t>Meeting My Ongoing Needs</a:t>
            </a:r>
            <a:endParaRPr lang="en-GB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099C6-DA19-8433-EACA-4E6E4ADD4FB0}"/>
              </a:ext>
            </a:extLst>
          </p:cNvPr>
          <p:cNvSpPr txBox="1"/>
          <p:nvPr/>
        </p:nvSpPr>
        <p:spPr>
          <a:xfrm>
            <a:off x="7642359" y="1707015"/>
            <a:ext cx="1089660" cy="133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Note strategies &amp; outcomes in </a:t>
            </a:r>
            <a:r>
              <a:rPr lang="en-GB" sz="1350" dirty="0">
                <a:hlinkClick r:id="rId6"/>
              </a:rPr>
              <a:t>Meeting My Ongoing Needs </a:t>
            </a:r>
            <a:endParaRPr lang="en-GB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81570-F468-8555-473F-158340BC0F74}"/>
              </a:ext>
            </a:extLst>
          </p:cNvPr>
          <p:cNvSpPr txBox="1"/>
          <p:nvPr/>
        </p:nvSpPr>
        <p:spPr>
          <a:xfrm>
            <a:off x="6028179" y="3584709"/>
            <a:ext cx="1089660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Information feeds back into next child’s plan review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75A6F7-3E02-80EC-A7E1-384DB9A836AE}"/>
              </a:ext>
            </a:extLst>
          </p:cNvPr>
          <p:cNvSpPr txBox="1"/>
          <p:nvPr/>
        </p:nvSpPr>
        <p:spPr>
          <a:xfrm>
            <a:off x="3917012" y="1118572"/>
            <a:ext cx="1089660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My </a:t>
            </a:r>
            <a:r>
              <a:rPr lang="en-GB" sz="1350">
                <a:hlinkClick r:id="rId7"/>
              </a:rPr>
              <a:t>all about me</a:t>
            </a:r>
            <a:r>
              <a:rPr lang="en-GB" sz="1350"/>
              <a:t> contains information about my personal needs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4C7A7-4E50-4A55-DB13-42F374059837}"/>
              </a:ext>
            </a:extLst>
          </p:cNvPr>
          <p:cNvSpPr txBox="1"/>
          <p:nvPr/>
        </p:nvSpPr>
        <p:spPr>
          <a:xfrm>
            <a:off x="2204943" y="1396705"/>
            <a:ext cx="1089660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My needs are noted in </a:t>
            </a:r>
            <a:r>
              <a:rPr lang="en-GB" sz="1350" dirty="0">
                <a:hlinkClick r:id="rId6"/>
              </a:rPr>
              <a:t>Meeting My Ongoing Needs</a:t>
            </a:r>
            <a:endParaRPr lang="en-GB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58A7F9-A99F-0FA0-9FC8-5B42F0F9C9BA}"/>
              </a:ext>
            </a:extLst>
          </p:cNvPr>
          <p:cNvSpPr txBox="1"/>
          <p:nvPr/>
        </p:nvSpPr>
        <p:spPr>
          <a:xfrm>
            <a:off x="543871" y="999446"/>
            <a:ext cx="1089660" cy="154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Additional information is gathered and noted in </a:t>
            </a:r>
            <a:r>
              <a:rPr lang="en-GB" sz="1350" dirty="0">
                <a:hlinkClick r:id="rId6"/>
              </a:rPr>
              <a:t>Meeting My Ongoing Needs</a:t>
            </a:r>
            <a:endParaRPr lang="en-GB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38C7E3-7640-0A32-165E-E95E9EFFFFEC}"/>
              </a:ext>
            </a:extLst>
          </p:cNvPr>
          <p:cNvSpPr txBox="1"/>
          <p:nvPr/>
        </p:nvSpPr>
        <p:spPr>
          <a:xfrm>
            <a:off x="554493" y="2881895"/>
            <a:ext cx="1089660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My needs are reviewed by staff and parents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38E9DD-18AE-4313-665C-5AFCABDFE645}"/>
              </a:ext>
            </a:extLst>
          </p:cNvPr>
          <p:cNvCxnSpPr>
            <a:cxnSpLocks/>
          </p:cNvCxnSpPr>
          <p:nvPr/>
        </p:nvCxnSpPr>
        <p:spPr>
          <a:xfrm flipV="1">
            <a:off x="1708830" y="3705658"/>
            <a:ext cx="799066" cy="10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E29F48-BD5E-7462-11C6-80CCC8BF6F4B}"/>
              </a:ext>
            </a:extLst>
          </p:cNvPr>
          <p:cNvCxnSpPr>
            <a:cxnSpLocks/>
          </p:cNvCxnSpPr>
          <p:nvPr/>
        </p:nvCxnSpPr>
        <p:spPr>
          <a:xfrm>
            <a:off x="1679227" y="3272924"/>
            <a:ext cx="362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5D4AF3-4D5F-3029-ED56-75506659AA95}"/>
              </a:ext>
            </a:extLst>
          </p:cNvPr>
          <p:cNvCxnSpPr>
            <a:cxnSpLocks/>
          </p:cNvCxnSpPr>
          <p:nvPr/>
        </p:nvCxnSpPr>
        <p:spPr>
          <a:xfrm>
            <a:off x="1093691" y="2487930"/>
            <a:ext cx="0" cy="34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18BB116-F89D-6475-6188-7CEF24E0AA59}"/>
              </a:ext>
            </a:extLst>
          </p:cNvPr>
          <p:cNvSpPr txBox="1"/>
          <p:nvPr/>
        </p:nvSpPr>
        <p:spPr>
          <a:xfrm>
            <a:off x="522048" y="4348846"/>
            <a:ext cx="1089660" cy="15465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Additional needs are identified and </a:t>
            </a:r>
            <a:r>
              <a:rPr lang="en-GB" sz="1350" dirty="0">
                <a:hlinkClick r:id="rId8"/>
              </a:rPr>
              <a:t>Pre-school form 1</a:t>
            </a:r>
            <a:endParaRPr lang="en-GB" sz="1350" dirty="0"/>
          </a:p>
          <a:p>
            <a:r>
              <a:rPr lang="en-GB" sz="1350" dirty="0"/>
              <a:t>initiated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42520A-C8F1-04CC-3A06-712D0CCA9F41}"/>
              </a:ext>
            </a:extLst>
          </p:cNvPr>
          <p:cNvSpPr txBox="1"/>
          <p:nvPr/>
        </p:nvSpPr>
        <p:spPr>
          <a:xfrm>
            <a:off x="2134056" y="2795520"/>
            <a:ext cx="10896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Strategies used are meeting my needs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2D5503-56DB-B9C4-0594-536FC2EAAB43}"/>
              </a:ext>
            </a:extLst>
          </p:cNvPr>
          <p:cNvCxnSpPr>
            <a:cxnSpLocks/>
          </p:cNvCxnSpPr>
          <p:nvPr/>
        </p:nvCxnSpPr>
        <p:spPr>
          <a:xfrm flipH="1" flipV="1">
            <a:off x="1744042" y="2285736"/>
            <a:ext cx="480548" cy="49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D8715EE-F93F-1BF7-08A7-F49D7FD00EC6}"/>
              </a:ext>
            </a:extLst>
          </p:cNvPr>
          <p:cNvSpPr txBox="1"/>
          <p:nvPr/>
        </p:nvSpPr>
        <p:spPr>
          <a:xfrm>
            <a:off x="2165659" y="4882058"/>
            <a:ext cx="108966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Strategies used are not meeting my needs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EEA5FC-582A-2855-ACE6-40E210DD0FAA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611708" y="5122135"/>
            <a:ext cx="430463" cy="36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B99681-5810-FA44-F481-D9C23752463B}"/>
              </a:ext>
            </a:extLst>
          </p:cNvPr>
          <p:cNvCxnSpPr>
            <a:cxnSpLocks/>
          </p:cNvCxnSpPr>
          <p:nvPr/>
        </p:nvCxnSpPr>
        <p:spPr>
          <a:xfrm>
            <a:off x="1093691" y="4012974"/>
            <a:ext cx="0" cy="26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C9A48A5-6450-FA30-9182-7C3BB218AA81}"/>
              </a:ext>
            </a:extLst>
          </p:cNvPr>
          <p:cNvSpPr txBox="1"/>
          <p:nvPr/>
        </p:nvSpPr>
        <p:spPr>
          <a:xfrm>
            <a:off x="3648812" y="5027600"/>
            <a:ext cx="108966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>
                <a:hlinkClick r:id="rId5"/>
              </a:rPr>
              <a:t>Child’s plan </a:t>
            </a:r>
            <a:r>
              <a:rPr lang="en-GB" sz="1350"/>
              <a:t>established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A7C0F0-F731-133B-BD5A-FAEB23AB29F2}"/>
              </a:ext>
            </a:extLst>
          </p:cNvPr>
          <p:cNvCxnSpPr>
            <a:cxnSpLocks/>
          </p:cNvCxnSpPr>
          <p:nvPr/>
        </p:nvCxnSpPr>
        <p:spPr>
          <a:xfrm>
            <a:off x="3290299" y="5332181"/>
            <a:ext cx="316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89C16EE-B2D3-E462-F448-3D7E148788D7}"/>
              </a:ext>
            </a:extLst>
          </p:cNvPr>
          <p:cNvCxnSpPr>
            <a:cxnSpLocks/>
          </p:cNvCxnSpPr>
          <p:nvPr/>
        </p:nvCxnSpPr>
        <p:spPr>
          <a:xfrm flipV="1">
            <a:off x="4400674" y="3284150"/>
            <a:ext cx="985553" cy="170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5CE9A21-7B67-67BF-60A2-70C219C84E0B}"/>
              </a:ext>
            </a:extLst>
          </p:cNvPr>
          <p:cNvSpPr txBox="1"/>
          <p:nvPr/>
        </p:nvSpPr>
        <p:spPr>
          <a:xfrm>
            <a:off x="7446285" y="3480834"/>
            <a:ext cx="1141915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My needs are reviewed by staff, other professionals and parents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313009A-E878-D618-406F-073FC6A26959}"/>
              </a:ext>
            </a:extLst>
          </p:cNvPr>
          <p:cNvCxnSpPr>
            <a:cxnSpLocks/>
          </p:cNvCxnSpPr>
          <p:nvPr/>
        </p:nvCxnSpPr>
        <p:spPr>
          <a:xfrm flipH="1" flipV="1">
            <a:off x="7113270" y="4019448"/>
            <a:ext cx="268339" cy="3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1DF1A8-C958-5090-B8ED-AD997E34B515}"/>
              </a:ext>
            </a:extLst>
          </p:cNvPr>
          <p:cNvSpPr txBox="1"/>
          <p:nvPr/>
        </p:nvSpPr>
        <p:spPr>
          <a:xfrm>
            <a:off x="5396994" y="5183769"/>
            <a:ext cx="34369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My ongoing needs sheet could also include advice and strategies from other sources e.g. AHPs, PSHVT/EP, Ways you can help me sheet, training, consultations, reports, Just Ask, etc.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57E8B-C5E7-D692-5091-2C741445195E}"/>
              </a:ext>
            </a:extLst>
          </p:cNvPr>
          <p:cNvSpPr txBox="1"/>
          <p:nvPr/>
        </p:nvSpPr>
        <p:spPr>
          <a:xfrm>
            <a:off x="3153037" y="326571"/>
            <a:ext cx="28828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Individual support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EC09D-826D-F3E2-BD06-99642CE53E75}"/>
              </a:ext>
            </a:extLst>
          </p:cNvPr>
          <p:cNvSpPr txBox="1"/>
          <p:nvPr/>
        </p:nvSpPr>
        <p:spPr>
          <a:xfrm>
            <a:off x="554493" y="6234545"/>
            <a:ext cx="689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https://www.youtube.com/watch?v=TCn68axG8tQ</a:t>
            </a: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2BDB8-A10D-204B-4FF7-A44990AC35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42" y="6246003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3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55DFE-A281-DE92-26E5-92C753D6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85" r="4445"/>
          <a:stretch/>
        </p:blipFill>
        <p:spPr>
          <a:xfrm>
            <a:off x="314974" y="1209380"/>
            <a:ext cx="2896536" cy="5186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BEA59-DAEA-834F-1AD6-315B4DE305E5}"/>
              </a:ext>
            </a:extLst>
          </p:cNvPr>
          <p:cNvSpPr txBox="1"/>
          <p:nvPr/>
        </p:nvSpPr>
        <p:spPr>
          <a:xfrm>
            <a:off x="4809507" y="234023"/>
            <a:ext cx="254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volini" panose="03000502040302020204" pitchFamily="66" charset="0"/>
                <a:cs typeface="Cavolini" panose="03000502040302020204" pitchFamily="66" charset="0"/>
              </a:rPr>
              <a:t>Just Ask!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17778-7710-B5A7-7CFA-DC9AC9063E98}"/>
              </a:ext>
            </a:extLst>
          </p:cNvPr>
          <p:cNvSpPr txBox="1"/>
          <p:nvPr/>
        </p:nvSpPr>
        <p:spPr>
          <a:xfrm>
            <a:off x="3516992" y="1114377"/>
            <a:ext cx="512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Child development helpline available on Tuesdays and Thursdays 1-4pm</a:t>
            </a:r>
          </a:p>
          <a:p>
            <a:pPr algn="ctr"/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0300 303 1364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332EF-575D-B0BD-1F2A-AEF6DABFA674}"/>
              </a:ext>
            </a:extLst>
          </p:cNvPr>
          <p:cNvSpPr txBox="1"/>
          <p:nvPr/>
        </p:nvSpPr>
        <p:spPr>
          <a:xfrm>
            <a:off x="3516992" y="2575042"/>
            <a:ext cx="55163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The Highland enquiry line is for parents, carers and professionals. If you have any questions or concerns you can talk to 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Occupational Therapist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Educational Psychologist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Physiotherapist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Primary Mental Health Worker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Speech and Language Therapist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Psychological Services Home Visiting Teacher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Autism Practitioner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Community Learning Disability Nurses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Dietician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F6E04-E1AE-CABB-8B30-82472FE1D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19" y="6134035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2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7F90EF-FDE9-3D20-EC44-FEBA8B42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31604"/>
              </p:ext>
            </p:extLst>
          </p:nvPr>
        </p:nvGraphicFramePr>
        <p:xfrm>
          <a:off x="526473" y="908740"/>
          <a:ext cx="8105658" cy="56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829">
                  <a:extLst>
                    <a:ext uri="{9D8B030D-6E8A-4147-A177-3AD203B41FA5}">
                      <a16:colId xmlns:a16="http://schemas.microsoft.com/office/drawing/2014/main" val="3845786087"/>
                    </a:ext>
                  </a:extLst>
                </a:gridCol>
                <a:gridCol w="4052829">
                  <a:extLst>
                    <a:ext uri="{9D8B030D-6E8A-4147-A177-3AD203B41FA5}">
                      <a16:colId xmlns:a16="http://schemas.microsoft.com/office/drawing/2014/main" val="3176052685"/>
                    </a:ext>
                  </a:extLst>
                </a:gridCol>
              </a:tblGrid>
              <a:tr h="491640">
                <a:tc>
                  <a:txBody>
                    <a:bodyPr/>
                    <a:lstStyle/>
                    <a:p>
                      <a:r>
                        <a:rPr lang="en-GB"/>
                        <a:t>Allied Health Professionals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Health Visitors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40801"/>
                  </a:ext>
                </a:extLst>
              </a:tr>
              <a:tr h="483491">
                <a:tc>
                  <a:txBody>
                    <a:bodyPr/>
                    <a:lstStyle/>
                    <a:p>
                      <a:r>
                        <a:rPr lang="en-GB" sz="1400"/>
                        <a:t>Physiotherapy Service</a:t>
                      </a:r>
                    </a:p>
                    <a:p>
                      <a:r>
                        <a:rPr lang="en-GB" sz="1400">
                          <a:hlinkClick r:id="rId3"/>
                        </a:rPr>
                        <a:t>Childrens.ptservice@Highland.gov.uk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Caithness</a:t>
                      </a:r>
                      <a:endParaRPr lang="en-GB" sz="1400">
                        <a:hlinkClick r:id="rId4"/>
                      </a:endParaRPr>
                    </a:p>
                    <a:p>
                      <a:r>
                        <a:rPr lang="en-GB" sz="1400">
                          <a:hlinkClick r:id="rId4"/>
                        </a:rPr>
                        <a:t>HealthVisitors.Caithness@highland.gov.uk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4661"/>
                  </a:ext>
                </a:extLst>
              </a:tr>
              <a:tr h="483491">
                <a:tc>
                  <a:txBody>
                    <a:bodyPr/>
                    <a:lstStyle/>
                    <a:p>
                      <a:r>
                        <a:rPr lang="en-GB" sz="1400"/>
                        <a:t>Occupational Therapy Service</a:t>
                      </a:r>
                    </a:p>
                    <a:p>
                      <a:r>
                        <a:rPr lang="en-GB" sz="1400">
                          <a:hlinkClick r:id="rId5"/>
                        </a:rPr>
                        <a:t>childrens.otservice@highland.gov.uk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Easter Ross</a:t>
                      </a:r>
                      <a:endParaRPr lang="en-GB" sz="1400">
                        <a:hlinkClick r:id="rId6"/>
                      </a:endParaRPr>
                    </a:p>
                    <a:p>
                      <a:r>
                        <a:rPr lang="en-GB" sz="1400">
                          <a:hlinkClick r:id="rId6"/>
                        </a:rPr>
                        <a:t>HealthVisitors.EastRoss@highland.gov.uk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13856"/>
                  </a:ext>
                </a:extLst>
              </a:tr>
              <a:tr h="483491">
                <a:tc>
                  <a:txBody>
                    <a:bodyPr/>
                    <a:lstStyle/>
                    <a:p>
                      <a:r>
                        <a:rPr lang="en-GB" sz="1400" dirty="0"/>
                        <a:t>Speech and Language Therapy Service   </a:t>
                      </a:r>
                    </a:p>
                    <a:p>
                      <a:r>
                        <a:rPr lang="en-GB" sz="1400" dirty="0">
                          <a:hlinkClick r:id="rId7"/>
                        </a:rPr>
                        <a:t>SLTServiceHighland@Highland.gov.uk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Inverness West</a:t>
                      </a:r>
                      <a:endParaRPr lang="en-GB" sz="1400">
                        <a:hlinkClick r:id="rId8"/>
                      </a:endParaRPr>
                    </a:p>
                    <a:p>
                      <a:r>
                        <a:rPr lang="en-GB" sz="1400">
                          <a:hlinkClick r:id="rId8"/>
                        </a:rPr>
                        <a:t>HealthVisitors.InvCentral@highland.gov.uk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8116"/>
                  </a:ext>
                </a:extLst>
              </a:tr>
              <a:tr h="483491">
                <a:tc>
                  <a:txBody>
                    <a:bodyPr/>
                    <a:lstStyle/>
                    <a:p>
                      <a:r>
                        <a:rPr lang="en-GB" sz="1400"/>
                        <a:t>Paediatric Dietitians </a:t>
                      </a:r>
                    </a:p>
                    <a:p>
                      <a:r>
                        <a:rPr lang="en-GB" sz="1400">
                          <a:hlinkClick r:id="rId9"/>
                        </a:rPr>
                        <a:t>paediatricdietitians@highland.gov.uk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Inverness East and Nairn</a:t>
                      </a:r>
                      <a:endParaRPr lang="en-GB" sz="1400">
                        <a:hlinkClick r:id="rId10"/>
                      </a:endParaRPr>
                    </a:p>
                    <a:p>
                      <a:r>
                        <a:rPr lang="en-GB" sz="1400">
                          <a:hlinkClick r:id="rId10"/>
                        </a:rPr>
                        <a:t>HealthVisitors.InvEastNairn@highland.gov.uk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05374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r>
                        <a:rPr lang="en-GB" sz="1400"/>
                        <a:t>Educational Psychology Service</a:t>
                      </a:r>
                    </a:p>
                    <a:p>
                      <a:r>
                        <a:rPr lang="en-GB" sz="1400">
                          <a:hlinkClick r:id="rId11"/>
                        </a:rPr>
                        <a:t>EducationPsychologists@highland.gov.uk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Lochaber</a:t>
                      </a:r>
                      <a:endParaRPr lang="en-GB" sz="1400">
                        <a:hlinkClick r:id="rId12"/>
                      </a:endParaRPr>
                    </a:p>
                    <a:p>
                      <a:r>
                        <a:rPr lang="en-GB" sz="1400">
                          <a:hlinkClick r:id="rId12"/>
                        </a:rPr>
                        <a:t>HealthVisitors.Lochaber@highland.gov.uk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115654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Mid Ross</a:t>
                      </a:r>
                      <a:endParaRPr lang="en-GB" sz="1400">
                        <a:hlinkClick r:id="rId13"/>
                      </a:endParaRPr>
                    </a:p>
                    <a:p>
                      <a:r>
                        <a:rPr lang="en-GB" sz="1400">
                          <a:hlinkClick r:id="rId13"/>
                        </a:rPr>
                        <a:t>HealthVisitors.MidRoss@highland.gov.uk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4302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Skye, Lochalsh and Wester Ross</a:t>
                      </a:r>
                      <a:endParaRPr lang="en-GB" sz="1400">
                        <a:hlinkClick r:id="rId14"/>
                      </a:endParaRPr>
                    </a:p>
                    <a:p>
                      <a:r>
                        <a:rPr lang="en-GB" sz="1400">
                          <a:hlinkClick r:id="rId14"/>
                        </a:rPr>
                        <a:t>HealthVisitors.SkyeLWR@highland.gov.uk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33735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Sutherland</a:t>
                      </a:r>
                      <a:endParaRPr lang="en-GB" sz="1400">
                        <a:hlinkClick r:id="rId15"/>
                      </a:endParaRPr>
                    </a:p>
                    <a:p>
                      <a:r>
                        <a:rPr lang="en-GB" sz="1400">
                          <a:hlinkClick r:id="rId15"/>
                        </a:rPr>
                        <a:t>HealthVisitors.Sutherland@highland.gov.uk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25482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Inverness West</a:t>
                      </a:r>
                      <a:endParaRPr lang="en-GB" sz="1400">
                        <a:hlinkClick r:id="rId16"/>
                      </a:endParaRPr>
                    </a:p>
                    <a:p>
                      <a:r>
                        <a:rPr lang="en-GB" sz="1400">
                          <a:hlinkClick r:id="rId16"/>
                        </a:rPr>
                        <a:t>HealthVisitorsInvWest@Highland.gov.uk</a:t>
                      </a:r>
                      <a:r>
                        <a:rPr lang="en-GB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52955"/>
                  </a:ext>
                </a:extLst>
              </a:tr>
              <a:tr h="4916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Badenoch and Strathspey</a:t>
                      </a:r>
                      <a:endParaRPr lang="en-GB" sz="1400" dirty="0">
                        <a:hlinkClick r:id="rId17"/>
                      </a:endParaRPr>
                    </a:p>
                    <a:p>
                      <a:r>
                        <a:rPr lang="en-GB" sz="1400" dirty="0">
                          <a:hlinkClick r:id="rId17"/>
                        </a:rPr>
                        <a:t>HealthVisitors.BS@highland.gov.uk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6089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14E048-914C-CC01-FA05-124C36265AD0}"/>
              </a:ext>
            </a:extLst>
          </p:cNvPr>
          <p:cNvSpPr txBox="1"/>
          <p:nvPr/>
        </p:nvSpPr>
        <p:spPr>
          <a:xfrm>
            <a:off x="803565" y="110434"/>
            <a:ext cx="781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Working with other Professionals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DD4D7-041E-F912-3E35-64394C53F11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1" y="6271965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D261-5146-75E0-1908-2E91FE98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065991"/>
          </a:xfrm>
        </p:spPr>
        <p:txBody>
          <a:bodyPr anchor="b">
            <a:normAutofit fontScale="90000"/>
          </a:bodyPr>
          <a:lstStyle/>
          <a:p>
            <a:r>
              <a:rPr lang="en-US" sz="3500" dirty="0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Family Engagement</a:t>
            </a:r>
            <a:endParaRPr lang="en-US" sz="3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 descr="A person and a child outside&#10;&#10;Description automatically generated">
            <a:extLst>
              <a:ext uri="{FF2B5EF4-FFF2-40B4-BE49-F238E27FC236}">
                <a16:creationId xmlns:a16="http://schemas.microsoft.com/office/drawing/2014/main" id="{DB11A897-7EC9-ADEA-8195-25CEE953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97" y="1126700"/>
            <a:ext cx="2907124" cy="4172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7460-D6C4-F29D-286A-157E1380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482" y="2046461"/>
            <a:ext cx="4657066" cy="35568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ourier New" panose="020B0604020202020204" pitchFamily="34" charset="0"/>
              <a:buChar char="o"/>
            </a:pPr>
            <a:endParaRPr lang="en-US" sz="1600" dirty="0">
              <a:ea typeface="Calibri"/>
              <a:cs typeface="Calibri"/>
            </a:endParaRPr>
          </a:p>
          <a:p>
            <a:pPr>
              <a:spcBef>
                <a:spcPts val="1400"/>
              </a:spcBef>
              <a:buFont typeface="Courier New" panose="020B0604020202020204" pitchFamily="34" charset="0"/>
              <a:buChar char="o"/>
            </a:pPr>
            <a:r>
              <a:rPr lang="en-GB" sz="16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  <a:hlinkClick r:id="rId4"/>
              </a:rPr>
              <a:t>Family Engagement – Early Learning and Childcare in Highland (elchighland.com)</a:t>
            </a:r>
            <a:endParaRPr lang="en-US" sz="1600" dirty="0"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  <a:p>
            <a:pPr>
              <a:spcBef>
                <a:spcPts val="1400"/>
              </a:spcBef>
              <a:buFont typeface="Courier New" panose="020B0604020202020204" pitchFamily="34" charset="0"/>
              <a:buChar char="o"/>
            </a:pPr>
            <a:r>
              <a:rPr lang="en-US" sz="1600" dirty="0">
                <a:latin typeface="Cavolini" panose="03000502040302020204" pitchFamily="66" charset="0"/>
                <a:ea typeface="Calibri"/>
                <a:cs typeface="Cavolini" panose="03000502040302020204" pitchFamily="66" charset="0"/>
                <a:hlinkClick r:id="rId5"/>
              </a:rPr>
              <a:t>Education</a:t>
            </a:r>
            <a:r>
              <a:rPr lang="en-US" sz="16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  <a:hlinkClick r:id="rId5"/>
              </a:rPr>
              <a:t> Scotland Engaging Families</a:t>
            </a:r>
          </a:p>
          <a:p>
            <a:pPr>
              <a:spcBef>
                <a:spcPts val="1400"/>
              </a:spcBef>
              <a:buFont typeface="Courier New" panose="020B0604020202020204" pitchFamily="34" charset="0"/>
              <a:buChar char="o"/>
            </a:pPr>
            <a:r>
              <a:rPr lang="en-GB" sz="16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  <a:hlinkClick r:id="rId5"/>
              </a:rPr>
              <a:t>Care Inspectorate Practice Note: Me, My Family and Childcare</a:t>
            </a:r>
            <a:endParaRPr lang="en-US" sz="1600" dirty="0"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  <a:p>
            <a:pPr>
              <a:spcBef>
                <a:spcPts val="1400"/>
              </a:spcBef>
              <a:buFont typeface="Courier New" panose="020B0604020202020204" pitchFamily="34" charset="0"/>
              <a:buChar char="o"/>
            </a:pPr>
            <a:r>
              <a:rPr lang="en-US" sz="16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  <a:hlinkClick r:id="rId6"/>
              </a:rPr>
              <a:t>Connecting with Families</a:t>
            </a:r>
            <a:endParaRPr lang="en-US" sz="1600" dirty="0">
              <a:latin typeface="Cavolini" panose="03000502040302020204" pitchFamily="66" charset="0"/>
              <a:ea typeface="Calibri"/>
              <a:cs typeface="Cavolini" panose="03000502040302020204" pitchFamily="66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E9160-18F7-08AB-D433-DE0D546C3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93" y="6094320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7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0CC4A-2021-DCD8-E39C-6D65A928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086"/>
            <a:ext cx="3211073" cy="171907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Blended Placements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345E-9572-F4B3-7612-8E480F72F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2" y="2807208"/>
            <a:ext cx="3106120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Highland Council Guidance on Blended Placements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000" dirty="0"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  </a:t>
            </a:r>
            <a:r>
              <a:rPr lang="en-US" sz="20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  <a:hlinkClick r:id="rId3"/>
              </a:rPr>
              <a:t>https://elchighland.com/2022/01/07/funding-follows-the-child-the-national-standard/</a:t>
            </a:r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B31B07-DE9C-01DC-DAB8-B404E39CA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36306"/>
              </p:ext>
            </p:extLst>
          </p:nvPr>
        </p:nvGraphicFramePr>
        <p:xfrm>
          <a:off x="3406237" y="1139622"/>
          <a:ext cx="5166513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6513">
                  <a:extLst>
                    <a:ext uri="{9D8B030D-6E8A-4147-A177-3AD203B41FA5}">
                      <a16:colId xmlns:a16="http://schemas.microsoft.com/office/drawing/2014/main" val="3974353413"/>
                    </a:ext>
                  </a:extLst>
                </a:gridCol>
              </a:tblGrid>
              <a:tr h="2574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Blended Model: </a:t>
                      </a:r>
                      <a:endParaRPr lang="en-US" sz="2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model where children are attending two or more settings, managed by different providers, who are working together to provide them with their entitlement to ELC.</a:t>
                      </a:r>
                    </a:p>
                    <a:p>
                      <a:pPr lvl="0" algn="ctr">
                        <a:buNone/>
                      </a:pPr>
                      <a:endParaRPr lang="en-US" sz="2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i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 National Standard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i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Page 55</a:t>
                      </a:r>
                    </a:p>
                  </a:txBody>
                  <a:tcPr marL="134711" marR="134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3794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E6B1B2-20BB-1939-BAB2-9E8FBF060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64" y="6217920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0773-AAF1-7052-E136-36BAF7D5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Blended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Placements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BF34E11-3FC6-D3FF-0553-8A56B5AD9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35496"/>
              </p:ext>
            </p:extLst>
          </p:nvPr>
        </p:nvGraphicFramePr>
        <p:xfrm>
          <a:off x="262370" y="1709662"/>
          <a:ext cx="4047586" cy="441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C39BAD-C71C-0B0B-8D55-83E177C6F69F}"/>
              </a:ext>
            </a:extLst>
          </p:cNvPr>
          <p:cNvSpPr txBox="1"/>
          <p:nvPr/>
        </p:nvSpPr>
        <p:spPr>
          <a:xfrm>
            <a:off x="4099381" y="1719528"/>
            <a:ext cx="488917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Purpose:</a:t>
            </a: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A general catch up around the child – Health and Wellbeing</a:t>
            </a:r>
            <a:endParaRPr lang="en-US" sz="24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  </a:t>
            </a:r>
            <a:endParaRPr lang="en-US" sz="24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Sharing of Developmental Overviews </a:t>
            </a:r>
            <a:endParaRPr lang="en-US" sz="24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Sharing of next steps</a:t>
            </a:r>
            <a:endParaRPr lang="en-US" sz="24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4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Sharing of any other relevant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A5606-E0A3-9581-A684-C4938CEC1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" y="632158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5B51-A099-C7FA-C2D9-EB579933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746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>
                <a:latin typeface="Cavolini"/>
                <a:cs typeface="Cavolini"/>
              </a:rPr>
              <a:t>ELC Area Teams </a:t>
            </a:r>
            <a:r>
              <a:rPr lang="en-GB" sz="3200">
                <a:ea typeface="+mj-lt"/>
                <a:cs typeface="+mj-lt"/>
                <a:hlinkClick r:id="rId3"/>
              </a:rPr>
              <a:t>Area Team Remits</a:t>
            </a:r>
            <a:endParaRPr lang="en-GB" sz="320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E288AE-A776-5E61-51B5-292A624C0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98516"/>
              </p:ext>
            </p:extLst>
          </p:nvPr>
        </p:nvGraphicFramePr>
        <p:xfrm>
          <a:off x="2824" y="604544"/>
          <a:ext cx="9052019" cy="632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78">
                  <a:extLst>
                    <a:ext uri="{9D8B030D-6E8A-4147-A177-3AD203B41FA5}">
                      <a16:colId xmlns:a16="http://schemas.microsoft.com/office/drawing/2014/main" val="1097891450"/>
                    </a:ext>
                  </a:extLst>
                </a:gridCol>
                <a:gridCol w="1769388">
                  <a:extLst>
                    <a:ext uri="{9D8B030D-6E8A-4147-A177-3AD203B41FA5}">
                      <a16:colId xmlns:a16="http://schemas.microsoft.com/office/drawing/2014/main" val="1688619070"/>
                    </a:ext>
                  </a:extLst>
                </a:gridCol>
                <a:gridCol w="1702617">
                  <a:extLst>
                    <a:ext uri="{9D8B030D-6E8A-4147-A177-3AD203B41FA5}">
                      <a16:colId xmlns:a16="http://schemas.microsoft.com/office/drawing/2014/main" val="320262582"/>
                    </a:ext>
                  </a:extLst>
                </a:gridCol>
                <a:gridCol w="1986389">
                  <a:extLst>
                    <a:ext uri="{9D8B030D-6E8A-4147-A177-3AD203B41FA5}">
                      <a16:colId xmlns:a16="http://schemas.microsoft.com/office/drawing/2014/main" val="2182522497"/>
                    </a:ext>
                  </a:extLst>
                </a:gridCol>
                <a:gridCol w="2241547">
                  <a:extLst>
                    <a:ext uri="{9D8B030D-6E8A-4147-A177-3AD203B41FA5}">
                      <a16:colId xmlns:a16="http://schemas.microsoft.com/office/drawing/2014/main" val="2016865204"/>
                    </a:ext>
                  </a:extLst>
                </a:gridCol>
              </a:tblGrid>
              <a:tr h="41529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63258"/>
                  </a:ext>
                </a:extLst>
              </a:tr>
              <a:tr h="4152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Early Years Support Officer (EYESO)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Maria Aitken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4"/>
                        </a:rPr>
                        <a:t>maria.aitken@highland.gov.uk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Jennie Drummond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5"/>
                        </a:rPr>
                        <a:t>jennie.drummond@highland.gov.uk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Mairi Mackay</a:t>
                      </a:r>
                    </a:p>
                    <a:p>
                      <a:pPr lvl="0">
                        <a:buNone/>
                      </a:pPr>
                      <a:r>
                        <a:rPr lang="en-US" sz="1400">
                          <a:hlinkClick r:id="rId6"/>
                        </a:rPr>
                        <a:t>mairi.mackay2@highland.gov.uk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Ashley Bartlett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7"/>
                        </a:rPr>
                        <a:t>ashley.bartlett@highland.gov.uk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r>
                        <a:rPr lang="en-US" sz="1400"/>
                        <a:t>Clare Blair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8"/>
                        </a:rPr>
                        <a:t>clare.blair@highland.gov.uk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r>
                        <a:rPr lang="en-US" sz="1400"/>
                        <a:t>Ruth MacLean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9"/>
                        </a:rPr>
                        <a:t>ruth.macLean2@highland.gov.uk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74800"/>
                  </a:ext>
                </a:extLst>
              </a:tr>
              <a:tr h="4152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ELC Commissioner (ELC COMM)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Caroline Green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0"/>
                        </a:rPr>
                        <a:t>caroline.green@highland.gov.uk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Tracy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McIlvar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tracy.mcilvar@highland.gov.uk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Jenny Stark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2"/>
                        </a:rPr>
                        <a:t>jenny.stark@highland.gov.uk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Liz Scott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3"/>
                        </a:rPr>
                        <a:t>liz.scott2@highland.gov.uk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01495"/>
                  </a:ext>
                </a:extLst>
              </a:tr>
              <a:tr h="4152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Early Years Officer (EYO)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Laura Millar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4"/>
                        </a:rPr>
                        <a:t>laura.miller3@highland.gov.uk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Marion MacSween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5"/>
                        </a:rPr>
                        <a:t>marion.macsween@highland.gov.uk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Karen Urquhart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6"/>
                        </a:rPr>
                        <a:t>karen.urquhart@highland.gov.uk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Loraine Knight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7"/>
                        </a:rPr>
                        <a:t>loraine.knight@highland.gov.uk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92661"/>
                  </a:ext>
                </a:extLst>
              </a:tr>
              <a:tr h="4152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Childcare Manager (CCM)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Marea Burnett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8"/>
                        </a:rPr>
                        <a:t>marea.burnett@highland.gov.uk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/>
                        <a:t>Carla Gallon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19"/>
                        </a:rPr>
                        <a:t>carla.gallon@highland.gov.uk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Carole Graham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20"/>
                        </a:rPr>
                        <a:t>carole.graham@highland.gov.uk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Gillian Semple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  <a:hlinkClick r:id="rId21"/>
                        </a:rPr>
                        <a:t>gillian.semple@highland.gov.uk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 Stuart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  <a:hlinkClick r:id="rId22"/>
                        </a:rPr>
                        <a:t>lisa.stuart1@highland.gov.uk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Kolette Urquhart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  <a:hlinkClick r:id="rId23"/>
                        </a:rPr>
                        <a:t>kolette.fraser@highland.gov.uk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Ailsa Sugden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  <a:hlinkClick r:id="rId24"/>
                        </a:rPr>
                        <a:t>ailsa.sugden@highland.gov.uk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</a:rPr>
                        <a:t>Morven McDiarmid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hlinkClick r:id="rId25"/>
                        </a:rPr>
                        <a:t>morven.macDiarmid@highland.gov.uk</a:t>
                      </a:r>
                      <a:endParaRPr lang="en-US" sz="14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136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6092DE-5CCB-8EE7-1D17-1012D82E0C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50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CE1CC-AA66-D31F-39B5-50B9E858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Deferred or early entry to School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582A-B490-9896-AB9B-20A91AFB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There is an agreed process for parents and staff to follow if it is being considered that a pupil be educated out-with their peer group.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The Highland Council guidance provides details of the process and outlines: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the issues to consider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reasons and requests for deferral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when request for deferral can be made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early entry into school processes and assessment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Guidance on being educated out-with the peer group including deferred or early entry to school</a:t>
            </a:r>
            <a:endParaRPr lang="en-GB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93F60-613F-E9DB-BC97-F27ED2AFA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5" y="6238665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0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00A9-E41E-A567-B4B4-46783EBD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Cavolini"/>
                <a:ea typeface="Calibri"/>
                <a:cs typeface="Calibri"/>
              </a:rPr>
              <a:t>Self-evaluation in ELC  </a:t>
            </a:r>
            <a:endParaRPr lang="en-US" sz="3600" b="1">
              <a:latin typeface="Cavolin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5A66C-42EC-F94D-F545-339D32A8B0FF}"/>
              </a:ext>
            </a:extLst>
          </p:cNvPr>
          <p:cNvSpPr txBox="1"/>
          <p:nvPr/>
        </p:nvSpPr>
        <p:spPr>
          <a:xfrm>
            <a:off x="726381" y="1713402"/>
            <a:ext cx="7509971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2880" indent="-182880" rtl="0">
              <a:buFont typeface="Arial,Sans-Serif"/>
              <a:buChar char="•"/>
            </a:pPr>
            <a:r>
              <a:rPr lang="en-US" sz="2200">
                <a:latin typeface="Cavolini"/>
                <a:cs typeface="Cavolini"/>
              </a:rPr>
              <a:t>Led by the manager or whoever has ELC management time​</a:t>
            </a:r>
          </a:p>
          <a:p>
            <a:pPr rtl="0"/>
            <a:r>
              <a:rPr lang="en-US" sz="2200">
                <a:latin typeface="Cavolini"/>
                <a:cs typeface="Cavolini"/>
              </a:rPr>
              <a:t>​</a:t>
            </a:r>
          </a:p>
          <a:p>
            <a:pPr marL="182880" indent="-182880" rtl="0">
              <a:buFont typeface="Arial,Sans-Serif"/>
              <a:buChar char="•"/>
            </a:pPr>
            <a:r>
              <a:rPr lang="en-US" sz="2200">
                <a:latin typeface="Cavolini"/>
                <a:cs typeface="Cavolini"/>
              </a:rPr>
              <a:t>A process rather than an event​</a:t>
            </a:r>
          </a:p>
          <a:p>
            <a:pPr rtl="0"/>
            <a:r>
              <a:rPr lang="en-US" sz="2200">
                <a:latin typeface="Cavolini"/>
                <a:cs typeface="Cavolini"/>
              </a:rPr>
              <a:t>​</a:t>
            </a:r>
          </a:p>
          <a:p>
            <a:pPr marL="182880" indent="-182880" rtl="0">
              <a:buFont typeface="Arial,Sans-Serif"/>
              <a:buChar char="•"/>
            </a:pPr>
            <a:r>
              <a:rPr lang="en-US" sz="2200">
                <a:latin typeface="Cavolini"/>
                <a:cs typeface="Cavolini"/>
              </a:rPr>
              <a:t>Taking a theme, aspect, question or QI and reflecting on it in depth ​</a:t>
            </a:r>
          </a:p>
          <a:p>
            <a:pPr rtl="0"/>
            <a:r>
              <a:rPr lang="en-US" sz="2200">
                <a:latin typeface="Cavolini"/>
                <a:cs typeface="Cavolini"/>
              </a:rPr>
              <a:t>​</a:t>
            </a:r>
          </a:p>
          <a:p>
            <a:pPr marL="219075" indent="-219075" rtl="0">
              <a:buFont typeface="Arial,Sans-Serif"/>
              <a:buChar char="•"/>
            </a:pPr>
            <a:r>
              <a:rPr lang="en-US" sz="2200">
                <a:latin typeface="Cavolini"/>
                <a:cs typeface="Cavolini"/>
              </a:rPr>
              <a:t>Using key documents that can support you to explore and evaluate your chosen focus​</a:t>
            </a:r>
          </a:p>
          <a:p>
            <a:pPr rtl="0"/>
            <a:r>
              <a:rPr lang="en-US" sz="2200">
                <a:latin typeface="Cavolini"/>
                <a:cs typeface="Cavolini"/>
              </a:rPr>
              <a:t>​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200">
                <a:latin typeface="Cavolini"/>
                <a:cs typeface="Cavolini"/>
              </a:rPr>
              <a:t>All staff, families, children and other professionals should be involved​</a:t>
            </a:r>
          </a:p>
        </p:txBody>
      </p:sp>
      <p:pic>
        <p:nvPicPr>
          <p:cNvPr id="6" name="Picture 5" descr="A group of cartoon characters running over an arrow&#10;&#10;Description automatically generated">
            <a:extLst>
              <a:ext uri="{FF2B5EF4-FFF2-40B4-BE49-F238E27FC236}">
                <a16:creationId xmlns:a16="http://schemas.microsoft.com/office/drawing/2014/main" id="{4ADA2126-E9C1-551F-9786-7587965FF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12" y="441759"/>
            <a:ext cx="1821735" cy="1268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FF0F5-442A-6DFB-D2CE-B053A74C6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65" y="6059816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62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3BDEC-DA6E-8ACA-E7C6-372E70D4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65106"/>
            <a:ext cx="7674102" cy="1014984"/>
          </a:xfrm>
        </p:spPr>
        <p:txBody>
          <a:bodyPr>
            <a:normAutofit/>
          </a:bodyPr>
          <a:lstStyle/>
          <a:p>
            <a:r>
              <a:rPr lang="en-US" sz="3500">
                <a:latin typeface="Comic Sans MS"/>
                <a:ea typeface="Calibri"/>
                <a:cs typeface="Calibri"/>
              </a:rPr>
              <a:t>Recording self-evaluation</a:t>
            </a:r>
            <a:endParaRPr lang="en-US" sz="3500">
              <a:latin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6007FE-4CA8-900E-0E3D-78107FFDEF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35763"/>
              </p:ext>
            </p:extLst>
          </p:nvPr>
        </p:nvGraphicFramePr>
        <p:xfrm>
          <a:off x="836676" y="1256409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3BE7BDFB-97C1-94E6-A98A-010AA7128935}"/>
              </a:ext>
            </a:extLst>
          </p:cNvPr>
          <p:cNvSpPr txBox="1"/>
          <p:nvPr/>
        </p:nvSpPr>
        <p:spPr>
          <a:xfrm>
            <a:off x="1273834" y="6190891"/>
            <a:ext cx="68119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volini"/>
              </a:rPr>
              <a:t>Recording of Self-evaluation Training -</a:t>
            </a:r>
            <a:r>
              <a:rPr lang="en-US" u="sng">
                <a:solidFill>
                  <a:srgbClr val="0000FF"/>
                </a:solidFill>
                <a:latin typeface="Cavolini"/>
                <a:cs typeface="Segoe UI"/>
                <a:hlinkClick r:id="rId8"/>
              </a:rPr>
              <a:t>https://www.youtube.com/watch?v=cKhutID7o-o</a:t>
            </a:r>
            <a:r>
              <a:rPr lang="en-US">
                <a:latin typeface="Cavolini"/>
                <a:cs typeface="Cavolini"/>
              </a:rPr>
              <a:t>​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37616-7AF8-2835-A131-984047EFAC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4" y="6253353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5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380E-96E1-1EEE-06E4-15CF7CD6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  <a:hlinkClick r:id="rId3"/>
              </a:rPr>
              <a:t>Identifying links document</a:t>
            </a:r>
            <a:endParaRPr lang="en-US" dirty="0"/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FE85775A-953F-ECC6-831A-EB320279D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4029" y="1712035"/>
            <a:ext cx="6174205" cy="38811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F9E8E-CEF5-A93B-4940-5BCC72907CAF}"/>
              </a:ext>
            </a:extLst>
          </p:cNvPr>
          <p:cNvSpPr txBox="1"/>
          <p:nvPr/>
        </p:nvSpPr>
        <p:spPr>
          <a:xfrm>
            <a:off x="108488" y="6060142"/>
            <a:ext cx="90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volini" panose="03000502040302020204" pitchFamily="66" charset="0"/>
                <a:cs typeface="Cavolini" panose="03000502040302020204" pitchFamily="66" charset="0"/>
                <a:hlinkClick r:id="rId5"/>
              </a:rPr>
              <a:t>https://elchighland.com/2021/11/25/self-evaluation-making-links-between-the-national-standard-for-early-learning-and-childcare-providers-and-other-national-frameworks</a:t>
            </a:r>
            <a:r>
              <a:rPr lang="en-GB" sz="14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799E-04D2-ADCB-5569-8BADB0A0F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64" y="5536596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9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17" y="68239"/>
            <a:ext cx="3469060" cy="1644552"/>
          </a:xfrm>
        </p:spPr>
        <p:txBody>
          <a:bodyPr>
            <a:normAutofit/>
          </a:bodyPr>
          <a:lstStyle/>
          <a:p>
            <a:r>
              <a:rPr lang="en-GB" sz="3100" b="1">
                <a:latin typeface="Cavolini"/>
                <a:cs typeface="Cavolini"/>
              </a:rPr>
              <a:t>Keeping </a:t>
            </a:r>
            <a:br>
              <a:rPr lang="en-GB" sz="3100" b="1">
                <a:latin typeface="Cavolini"/>
                <a:cs typeface="Cavolini"/>
              </a:rPr>
            </a:br>
            <a:r>
              <a:rPr lang="en-GB" sz="3100" b="1">
                <a:latin typeface="Cavolini"/>
                <a:cs typeface="Cavolini"/>
              </a:rPr>
              <a:t>up-to-date</a:t>
            </a:r>
          </a:p>
        </p:txBody>
      </p:sp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FF9E60E6-7F94-F54B-20F2-6E208E84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" y="375320"/>
            <a:ext cx="2617087" cy="38486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erson in a blue and yellow suit&#10;&#10;Description automatically generated">
            <a:extLst>
              <a:ext uri="{FF2B5EF4-FFF2-40B4-BE49-F238E27FC236}">
                <a16:creationId xmlns:a16="http://schemas.microsoft.com/office/drawing/2014/main" id="{E57C18DA-49E0-3E9F-C42B-A7EEAD74D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714" y="2805801"/>
            <a:ext cx="1971214" cy="8722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2228770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3B083CB2-3EEC-EBF0-38A4-B37746E4D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41" y="216986"/>
            <a:ext cx="1255058" cy="17993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search page&#10;&#10;Description automatically generated">
            <a:extLst>
              <a:ext uri="{FF2B5EF4-FFF2-40B4-BE49-F238E27FC236}">
                <a16:creationId xmlns:a16="http://schemas.microsoft.com/office/drawing/2014/main" id="{67DD6D86-F501-0DBC-F8C3-B1345F31C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32" y="4911833"/>
            <a:ext cx="1343037" cy="1448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CA84D55-4F6B-9B50-D5F4-48E9C726F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116" y="5328973"/>
            <a:ext cx="3273300" cy="613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933" y="1751976"/>
            <a:ext cx="3220866" cy="39024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>
                <a:latin typeface="Cavolini"/>
                <a:cs typeface="Cavolini"/>
              </a:rPr>
              <a:t>ELC Highland Blog </a:t>
            </a:r>
          </a:p>
          <a:p>
            <a:pPr marL="0" indent="0">
              <a:buNone/>
            </a:pPr>
            <a:r>
              <a:rPr lang="en-GB" sz="1800">
                <a:latin typeface="Cavolini"/>
                <a:cs typeface="Cavolini"/>
                <a:hlinkClick r:id="rId8"/>
              </a:rPr>
              <a:t>https://elchighland.com/</a:t>
            </a:r>
            <a:endParaRPr lang="en-GB" sz="1800">
              <a:latin typeface="Cavolini"/>
              <a:cs typeface="Cavolini"/>
            </a:endParaRPr>
          </a:p>
          <a:p>
            <a:pPr marL="0" indent="0">
              <a:buNone/>
            </a:pPr>
            <a:endParaRPr lang="en-GB" sz="1800">
              <a:latin typeface="Cavolini"/>
              <a:cs typeface="Cavolin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>
                <a:latin typeface="Cavolini"/>
                <a:cs typeface="Cavolini"/>
              </a:rPr>
              <a:t>Bumps2Bairns</a:t>
            </a:r>
            <a:endParaRPr lang="en-GB" sz="1800">
              <a:latin typeface="Cavolini"/>
              <a:ea typeface="Calibri"/>
              <a:cs typeface="Cavolini"/>
            </a:endParaRPr>
          </a:p>
          <a:p>
            <a:pPr marL="0" indent="0">
              <a:buNone/>
            </a:pPr>
            <a:r>
              <a:rPr lang="en-GB" sz="1800">
                <a:latin typeface="Cavolini"/>
                <a:ea typeface="+mn-lt"/>
                <a:cs typeface="+mn-lt"/>
                <a:hlinkClick r:id="rId9"/>
              </a:rPr>
              <a:t>https://bumps2bairns.com/</a:t>
            </a:r>
            <a:endParaRPr lang="en-GB" sz="180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latin typeface="Cavolini"/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>
                <a:latin typeface="Cavolini"/>
                <a:ea typeface="Calibri"/>
                <a:cs typeface="Calibri"/>
              </a:rPr>
              <a:t>National Improvement Hub</a:t>
            </a:r>
          </a:p>
          <a:p>
            <a:pPr marL="0" indent="0">
              <a:buNone/>
            </a:pPr>
            <a:r>
              <a:rPr lang="en-GB" sz="1800">
                <a:latin typeface="Cavolini"/>
                <a:ea typeface="+mn-lt"/>
                <a:cs typeface="+mn-lt"/>
                <a:hlinkClick r:id="rId10"/>
              </a:rPr>
              <a:t>https://education.gov.scot/resources/resources-search/?orderAlias=relevance</a:t>
            </a:r>
            <a:endParaRPr lang="en-GB" sz="1800">
              <a:latin typeface="Cavolini"/>
              <a:cs typeface="Cavolini"/>
            </a:endParaRPr>
          </a:p>
          <a:p>
            <a:pPr marL="0" indent="0">
              <a:buNone/>
            </a:pPr>
            <a:endParaRPr lang="en-GB" sz="1800">
              <a:latin typeface="Cavolini"/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>
                <a:latin typeface="Cavolini"/>
                <a:ea typeface="Calibri"/>
                <a:cs typeface="Calibri"/>
              </a:rPr>
              <a:t>Care Inspectorate Hub</a:t>
            </a:r>
          </a:p>
          <a:p>
            <a:pPr marL="0" indent="0">
              <a:buNone/>
            </a:pPr>
            <a:r>
              <a:rPr lang="en-GB" sz="1800">
                <a:latin typeface="Cavolini"/>
                <a:ea typeface="+mn-lt"/>
                <a:cs typeface="+mn-lt"/>
                <a:hlinkClick r:id="rId11"/>
              </a:rPr>
              <a:t>https://hub.careinspectorate.com/</a:t>
            </a:r>
            <a:endParaRPr lang="en-GB" sz="1800">
              <a:latin typeface="Cavolini"/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latin typeface="Cavolini"/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>
                <a:latin typeface="Cavolini"/>
                <a:ea typeface="Calibri"/>
                <a:cs typeface="Calibri"/>
              </a:rPr>
              <a:t>SharePoint</a:t>
            </a:r>
          </a:p>
          <a:p>
            <a:pPr marL="0" indent="0">
              <a:buNone/>
            </a:pPr>
            <a:r>
              <a:rPr lang="en-GB" sz="1800">
                <a:latin typeface="Cavolini"/>
                <a:ea typeface="+mn-lt"/>
                <a:cs typeface="+mn-lt"/>
                <a:hlinkClick r:id="rId12"/>
              </a:rPr>
              <a:t>https://highlandcouncil1.sharepoint.com/sites/staffconnections/</a:t>
            </a:r>
            <a:endParaRPr lang="en-GB" sz="1800">
              <a:latin typeface="Cavolini"/>
              <a:cs typeface="Cavolini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011947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9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09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/>
              <a:t>Thank you for listening!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6" y="5896762"/>
            <a:ext cx="1040507" cy="52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53" y="2564904"/>
            <a:ext cx="3048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0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5906-B3D4-4733-02CC-CFAD4D8B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Realising</a:t>
            </a:r>
            <a:r>
              <a:rPr lang="en-US" sz="3600" dirty="0">
                <a:latin typeface="Cavolini" panose="03000502040302020204" pitchFamily="66" charset="0"/>
                <a:ea typeface="Calibri"/>
                <a:cs typeface="Cavolini" panose="03000502040302020204" pitchFamily="66" charset="0"/>
              </a:rPr>
              <a:t> the Ambition</a:t>
            </a:r>
            <a:endParaRPr 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Content Placeholder 3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BD998FEA-CEFC-D1FD-3C3C-0D0EB5EF6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183" y="2166885"/>
            <a:ext cx="5861633" cy="364608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193D9-E089-64FC-ADE9-27A491A77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06" y="6263460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598DB3-8860-3E62-663D-E7D5D98A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2" y="1468406"/>
            <a:ext cx="4987423" cy="1681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>
                <a:latin typeface="Cavolini"/>
                <a:cs typeface="Cavolini"/>
              </a:rPr>
              <a:t>The </a:t>
            </a:r>
            <a:br>
              <a:rPr lang="en-US" sz="3600">
                <a:latin typeface="Cavolini"/>
                <a:cs typeface="Cavolini"/>
              </a:rPr>
            </a:br>
            <a:r>
              <a:rPr lang="en-US" sz="3600" kern="1200">
                <a:latin typeface="Cavolini"/>
                <a:cs typeface="Cavolini"/>
              </a:rPr>
              <a:t>National </a:t>
            </a:r>
            <a:br>
              <a:rPr lang="en-US" sz="3600">
                <a:latin typeface="Cavolini"/>
                <a:cs typeface="Cavolini"/>
              </a:rPr>
            </a:br>
            <a:r>
              <a:rPr lang="en-US" sz="3600" kern="1200">
                <a:latin typeface="Cavolini"/>
                <a:cs typeface="Cavolini"/>
              </a:rPr>
              <a:t>Standard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rochure with a group of people&#10;&#10;Description automatically generated">
            <a:extLst>
              <a:ext uri="{FF2B5EF4-FFF2-40B4-BE49-F238E27FC236}">
                <a16:creationId xmlns:a16="http://schemas.microsoft.com/office/drawing/2014/main" id="{9C3EA23D-B1F9-35C6-FF8E-18BD89D0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97" y="461492"/>
            <a:ext cx="4517759" cy="5967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C9967-0357-0887-8D89-2961804EB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08752-A61F-DE79-D094-FD551BC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National Standard 10 criteria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2C4ED-8847-FFA9-4F72-27998044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6066631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Staffing, leadership &amp; management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Development of children’s cognitive skills, health &amp; wellbeing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Physical environment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Self-evaluation &amp; improvement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Parent &amp; carer engagement &amp; involvement in the life of the setting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Inclusion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Business sustainability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Fair work practices including payment of the living wage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Payment processes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</a:rPr>
              <a:t>Food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https://elchighland.com/the-national-standard/</a:t>
            </a:r>
            <a:endParaRPr lang="en-GB" sz="20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9C03A-3FF5-3E1B-73B6-0482BFE37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5" y="6293973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93865-69C3-E363-781A-F04D9952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>
                <a:latin typeface="Cavolini" panose="03000502040302020204" pitchFamily="66" charset="0"/>
                <a:cs typeface="Cavolini" panose="03000502040302020204" pitchFamily="66" charset="0"/>
              </a:rPr>
              <a:t>Inspections in ELC settings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B9AA-919F-B390-EC37-9694E320F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97480"/>
            <a:ext cx="5897880" cy="37745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2600">
                <a:latin typeface="Cavolini"/>
                <a:cs typeface="Cavolini"/>
              </a:rPr>
              <a:t>Who inspects: Education Scotland and the Care Inspectorate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600">
              <a:latin typeface="Cavolini"/>
              <a:cs typeface="Cavolini"/>
            </a:endParaRPr>
          </a:p>
          <a:p>
            <a:pPr indent="-228600">
              <a:lnSpc>
                <a:spcPct val="90000"/>
              </a:lnSpc>
            </a:pPr>
            <a:r>
              <a:rPr lang="en-US" sz="2600">
                <a:latin typeface="Cavolini"/>
                <a:cs typeface="Cavolini"/>
              </a:rPr>
              <a:t>They can inspect jointly or separately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600">
              <a:latin typeface="Cavolini"/>
              <a:cs typeface="Cavolini"/>
            </a:endParaRPr>
          </a:p>
          <a:p>
            <a:pPr indent="-228600">
              <a:lnSpc>
                <a:spcPct val="90000"/>
              </a:lnSpc>
            </a:pPr>
            <a:r>
              <a:rPr lang="en-US" sz="2600">
                <a:latin typeface="Cavolini"/>
                <a:cs typeface="Cavolini"/>
              </a:rPr>
              <a:t>Further information regarding Care Inspectorate and Education Scotland inspections can be found here:</a:t>
            </a:r>
            <a:endParaRPr lang="en-US" sz="2400">
              <a:latin typeface="Cavolini"/>
              <a:cs typeface="Cavolini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2400">
              <a:latin typeface="Cavolini"/>
              <a:cs typeface="Cavolini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2000">
                <a:latin typeface="Cavolini"/>
                <a:cs typeface="Cavolini"/>
                <a:hlinkClick r:id="rId3"/>
              </a:rPr>
              <a:t>How we inspect regulated services; guidance for providers of regulated care settings and the public </a:t>
            </a:r>
            <a:endParaRPr lang="en-US" sz="2000">
              <a:latin typeface="Cavolini"/>
              <a:cs typeface="Cavolini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2000">
                <a:latin typeface="Cavolini"/>
                <a:cs typeface="Cavolini"/>
                <a:hlinkClick r:id="rId4"/>
              </a:rPr>
              <a:t>Our approach to scrutiny and improvement</a:t>
            </a:r>
            <a:endParaRPr lang="en-US" sz="2000">
              <a:latin typeface="Cavolini"/>
              <a:cs typeface="Cavolini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B681BFD-D1A1-CF8F-24E1-413356B319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0299" y="329183"/>
            <a:ext cx="2465823" cy="3429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38900-659A-06F8-20E3-B8A46B245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880" y="4133383"/>
            <a:ext cx="2996946" cy="2067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52FC09-1FD3-B001-6E99-62FF6F864034}"/>
              </a:ext>
            </a:extLst>
          </p:cNvPr>
          <p:cNvSpPr txBox="1"/>
          <p:nvPr/>
        </p:nvSpPr>
        <p:spPr>
          <a:xfrm>
            <a:off x="156203" y="5882485"/>
            <a:ext cx="490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volini" panose="03000502040302020204" pitchFamily="66" charset="0"/>
                <a:cs typeface="Cavolini" panose="03000502040302020204" pitchFamily="66" charset="0"/>
                <a:hlinkClick r:id="rId7"/>
              </a:rPr>
              <a:t>Education Scotland Guidance for ELC Settings</a:t>
            </a:r>
            <a:r>
              <a:rPr lang="en-GB"/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4DA90-F30D-F43E-82D7-0A9C7F945547}"/>
              </a:ext>
            </a:extLst>
          </p:cNvPr>
          <p:cNvSpPr txBox="1"/>
          <p:nvPr/>
        </p:nvSpPr>
        <p:spPr>
          <a:xfrm>
            <a:off x="156202" y="6471996"/>
            <a:ext cx="87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volini" panose="03000502040302020204" pitchFamily="66" charset="0"/>
                <a:cs typeface="Cavolini" panose="03000502040302020204" pitchFamily="66" charset="0"/>
                <a:hlinkClick r:id="rId8"/>
              </a:rPr>
              <a:t>New Quality Improvement Framework Engagement Sessions</a:t>
            </a:r>
            <a:endParaRPr lang="en-GB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E9FDD-13C1-FCDE-6704-AB325C7F83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0" y="6334454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7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35D92-1AFF-C985-626C-5B723A07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" y="1153572"/>
            <a:ext cx="2908299" cy="44611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  <a:latin typeface="Cavolini"/>
                <a:cs typeface="Cavolini"/>
              </a:rPr>
              <a:t>Education Scotland</a:t>
            </a:r>
            <a:br>
              <a:rPr lang="en-GB" sz="3200" b="1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n-GB" sz="310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CD96-A59B-121A-9B20-6F124B0B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b="1">
                <a:latin typeface="Cavolini"/>
                <a:cs typeface="Cavolini"/>
              </a:rPr>
              <a:t>How good is our early learning and childcare?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b="1">
              <a:latin typeface="Cavolini"/>
              <a:cs typeface="Cavolin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200">
                <a:latin typeface="Cavolini"/>
                <a:cs typeface="Cavolini"/>
              </a:rPr>
              <a:t>Quality Indicators: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 b="1">
                <a:latin typeface="Cavolini"/>
                <a:cs typeface="Cavolini"/>
              </a:rPr>
              <a:t>1.3 Leadership of change 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 b="1">
                <a:latin typeface="Cavolini"/>
                <a:cs typeface="Cavolini"/>
              </a:rPr>
              <a:t>2.3 Learning, teaching and assessment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 b="1">
                <a:latin typeface="Cavolini"/>
                <a:cs typeface="Cavolini"/>
              </a:rPr>
              <a:t>3.1 Ensuring wellbeing, equality and inclusion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 b="1">
                <a:latin typeface="Cavolini"/>
                <a:cs typeface="Cavolini"/>
              </a:rPr>
              <a:t>3.2 Securing children’s progress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>
                <a:latin typeface="Cavolini"/>
                <a:cs typeface="Cavolini"/>
              </a:rPr>
              <a:t>2.1 Safeguarding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>
                <a:latin typeface="Cavolini"/>
                <a:cs typeface="Cavolini"/>
              </a:rPr>
              <a:t>2.2 Curriculum; learning and developmental pathways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en-GB" sz="2200">
                <a:latin typeface="Cavolini"/>
                <a:cs typeface="Cavolini"/>
              </a:rPr>
              <a:t>2.7 Partnerships; Impact on children and families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22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29A34-60F2-604B-BB8A-CF3661405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5" y="6277139"/>
            <a:ext cx="1040507" cy="5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1b0cae-e6f9-45d3-b456-ad7554c03622" xsi:nil="true"/>
    <lcf76f155ced4ddcb4097134ff3c332f xmlns="2783003d-ec0b-4b76-88f2-956325445e4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0E2264D783D48AC76C5A1D52BC4CC" ma:contentTypeVersion="16" ma:contentTypeDescription="Create a new document." ma:contentTypeScope="" ma:versionID="736aadef0c454f67d9a9b22325b46098">
  <xsd:schema xmlns:xsd="http://www.w3.org/2001/XMLSchema" xmlns:xs="http://www.w3.org/2001/XMLSchema" xmlns:p="http://schemas.microsoft.com/office/2006/metadata/properties" xmlns:ns2="2783003d-ec0b-4b76-88f2-956325445e48" xmlns:ns3="201b0cae-e6f9-45d3-b456-ad7554c03622" targetNamespace="http://schemas.microsoft.com/office/2006/metadata/properties" ma:root="true" ma:fieldsID="09fbbbd721688e556b88b805695b0214" ns2:_="" ns3:_="">
    <xsd:import namespace="2783003d-ec0b-4b76-88f2-956325445e48"/>
    <xsd:import namespace="201b0cae-e6f9-45d3-b456-ad7554c03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3003d-ec0b-4b76-88f2-956325445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8d7fc4-e056-491b-b14d-914997007d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b0cae-e6f9-45d3-b456-ad7554c03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51b9cb-a0fd-4d5c-b1be-969daa165aea}" ma:internalName="TaxCatchAll" ma:showField="CatchAllData" ma:web="201b0cae-e6f9-45d3-b456-ad7554c03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E1E3B-9898-4BC2-A9A0-FB34C36705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A3B181-5EE3-48DF-9F8C-35576FD5B732}">
  <ds:schemaRefs>
    <ds:schemaRef ds:uri="http://schemas.microsoft.com/office/2006/metadata/properties"/>
    <ds:schemaRef ds:uri="http://schemas.microsoft.com/office/2006/documentManagement/types"/>
    <ds:schemaRef ds:uri="201b0cae-e6f9-45d3-b456-ad7554c03622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783003d-ec0b-4b76-88f2-956325445e48"/>
  </ds:schemaRefs>
</ds:datastoreItem>
</file>

<file path=customXml/itemProps3.xml><?xml version="1.0" encoding="utf-8"?>
<ds:datastoreItem xmlns:ds="http://schemas.openxmlformats.org/officeDocument/2006/customXml" ds:itemID="{B75A9A42-753F-46D1-BE67-D57CF32AFC32}">
  <ds:schemaRefs>
    <ds:schemaRef ds:uri="201b0cae-e6f9-45d3-b456-ad7554c03622"/>
    <ds:schemaRef ds:uri="2783003d-ec0b-4b76-88f2-956325445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2511</Words>
  <Application>Microsoft Office PowerPoint</Application>
  <PresentationFormat>On-screen Show (4:3)</PresentationFormat>
  <Paragraphs>485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Arial,Sans-Serif</vt:lpstr>
      <vt:lpstr>Calibri</vt:lpstr>
      <vt:lpstr>Calibri Light</vt:lpstr>
      <vt:lpstr>Cavolini</vt:lpstr>
      <vt:lpstr>Cavolini</vt:lpstr>
      <vt:lpstr>Comic Sans MS</vt:lpstr>
      <vt:lpstr>Courier New</vt:lpstr>
      <vt:lpstr>Roboto</vt:lpstr>
      <vt:lpstr>Wingdings</vt:lpstr>
      <vt:lpstr>Office Theme</vt:lpstr>
      <vt:lpstr>Office Theme</vt:lpstr>
      <vt:lpstr>  Managing an ELC Setting  Part 1</vt:lpstr>
      <vt:lpstr>Aim of the sessions:</vt:lpstr>
      <vt:lpstr>ELC Highland Blog</vt:lpstr>
      <vt:lpstr>ELC Area Teams Area Team Remits</vt:lpstr>
      <vt:lpstr>Realising the Ambition</vt:lpstr>
      <vt:lpstr>The  National  Standard</vt:lpstr>
      <vt:lpstr>The National Standard 10 criteria</vt:lpstr>
      <vt:lpstr>Inspections in ELC settings</vt:lpstr>
      <vt:lpstr>Education Scotland </vt:lpstr>
      <vt:lpstr>Care Inspectorate</vt:lpstr>
      <vt:lpstr> Collaborative Framework to Support Self-improving Schools and ELC Settings </vt:lpstr>
      <vt:lpstr>ELC  Management Time</vt:lpstr>
      <vt:lpstr>Using your   ELC management time</vt:lpstr>
      <vt:lpstr>Quality Assurance Calendar</vt:lpstr>
      <vt:lpstr>Quality Assurance</vt:lpstr>
      <vt:lpstr>Monitoring  &amp;  Audit Tools</vt:lpstr>
      <vt:lpstr>Duty  of Candour Report </vt:lpstr>
      <vt:lpstr>Building  an  Effective Team</vt:lpstr>
      <vt:lpstr>Induction Process</vt:lpstr>
      <vt:lpstr> Supporting effective teamwork </vt:lpstr>
      <vt:lpstr>Continuous  Professional Learning</vt:lpstr>
      <vt:lpstr>Highland Council Continuous Professional Learning (CPL)</vt:lpstr>
      <vt:lpstr>Encouraging Leadership </vt:lpstr>
      <vt:lpstr>Roles  and Responsibilities of  ELC staff</vt:lpstr>
      <vt:lpstr>Role of the key worker</vt:lpstr>
      <vt:lpstr>  Managing an ELC Setting Part 2</vt:lpstr>
      <vt:lpstr>Quality Framework QI 1.3  “Children are empowered to be fully involved in their play and learning through the skilled interactions and actions of staff.”</vt:lpstr>
      <vt:lpstr>PowerPoint Presentation</vt:lpstr>
      <vt:lpstr>PowerPoint Presentation</vt:lpstr>
      <vt:lpstr>Progress</vt:lpstr>
      <vt:lpstr>Gaelic Medium Settings</vt:lpstr>
      <vt:lpstr>Being Me - My Personal Plan</vt:lpstr>
      <vt:lpstr>Being Me – Don't forget...!</vt:lpstr>
      <vt:lpstr>PowerPoint Presentation</vt:lpstr>
      <vt:lpstr>PowerPoint Presentation</vt:lpstr>
      <vt:lpstr>PowerPoint Presentation</vt:lpstr>
      <vt:lpstr>Family Engagement</vt:lpstr>
      <vt:lpstr>Blended Placements</vt:lpstr>
      <vt:lpstr>Blended Placements</vt:lpstr>
      <vt:lpstr>Deferred or early entry to School</vt:lpstr>
      <vt:lpstr>Self-evaluation in ELC  </vt:lpstr>
      <vt:lpstr>Recording self-evaluation</vt:lpstr>
      <vt:lpstr>Identifying links document</vt:lpstr>
      <vt:lpstr>Keeping  up-to-date</vt:lpstr>
      <vt:lpstr>PowerPoint Presentation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Process</dc:title>
  <dc:creator>Ashley Bartlett</dc:creator>
  <cp:lastModifiedBy>Mairi MacKay (Area Education Mid)</cp:lastModifiedBy>
  <cp:revision>4</cp:revision>
  <cp:lastPrinted>2017-08-15T10:04:48Z</cp:lastPrinted>
  <dcterms:created xsi:type="dcterms:W3CDTF">2017-06-27T13:35:46Z</dcterms:created>
  <dcterms:modified xsi:type="dcterms:W3CDTF">2024-12-16T18:44:03Z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0x010100BDB0E2264D783D48AC76C5A1D52BC4CC</vt:lpwstr>
  </property>
  <property fmtid="{D5CDD505-2E9C-101B-9397-08002B2CF9AE}" pid="4" name="MediaServiceImageTags">
    <vt:lpwstr/>
  </property>
</Properties>
</file>