
<file path=[Content_Types].xml><?xml version="1.0" encoding="utf-8"?>
<Types xmlns="http://schemas.openxmlformats.org/package/2006/content-types">
  <Default Extension="3eO5U0uLon6" ContentType="image/jpeg"/>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2" r:id="rId1"/>
  </p:sldMasterIdLst>
  <p:notesMasterIdLst>
    <p:notesMasterId r:id="rId25"/>
  </p:notesMasterIdLst>
  <p:sldIdLst>
    <p:sldId id="257" r:id="rId2"/>
    <p:sldId id="258" r:id="rId3"/>
    <p:sldId id="259" r:id="rId4"/>
    <p:sldId id="281" r:id="rId5"/>
    <p:sldId id="284" r:id="rId6"/>
    <p:sldId id="285" r:id="rId7"/>
    <p:sldId id="286" r:id="rId8"/>
    <p:sldId id="287" r:id="rId9"/>
    <p:sldId id="289" r:id="rId10"/>
    <p:sldId id="290" r:id="rId11"/>
    <p:sldId id="291" r:id="rId12"/>
    <p:sldId id="292" r:id="rId13"/>
    <p:sldId id="301" r:id="rId14"/>
    <p:sldId id="302" r:id="rId15"/>
    <p:sldId id="300" r:id="rId16"/>
    <p:sldId id="293" r:id="rId17"/>
    <p:sldId id="294" r:id="rId18"/>
    <p:sldId id="303" r:id="rId19"/>
    <p:sldId id="296" r:id="rId20"/>
    <p:sldId id="297" r:id="rId21"/>
    <p:sldId id="298" r:id="rId22"/>
    <p:sldId id="299" r:id="rId23"/>
    <p:sldId id="30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hyperlink" Target="https://www.careinspectorate.com/images/documents/6932/ARs%202024%20-%20FAQs.pdf" TargetMode="External"/><Relationship Id="rId1" Type="http://schemas.openxmlformats.org/officeDocument/2006/relationships/hyperlink" Target="https://highlandcouncil1.sharepoint.com/:w:/r/sites/professionallearning/_layouts/15/Doc.aspx?sourcedoc=%7BEC5020E1-F6AE-483D-B12F-9FE1B9A44E39%7D&amp;file=CI%20Steps%20to%20the%20Annual%20Returns%20Process%20GUIDANCE%20(detailed).docx&amp;action=default&amp;mobileredirect=true"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mailto:firstname.secondname@careinspectorate.scot.gov"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2" Type="http://schemas.openxmlformats.org/officeDocument/2006/relationships/hyperlink" Target="https://www.careinspectorate.com/images/documents/6932/ARs%202024%20-%20FAQs.pdf" TargetMode="External"/><Relationship Id="rId1" Type="http://schemas.openxmlformats.org/officeDocument/2006/relationships/hyperlink" Target="https://highlandcouncil1.sharepoint.com/:w:/r/sites/professionallearning/_layouts/15/Doc.aspx?sourcedoc=%7BEC5020E1-F6AE-483D-B12F-9FE1B9A44E39%7D&amp;file=CI%20Steps%20to%20the%20Annual%20Returns%20Process%20GUIDANCE%20(detailed).docx&amp;action=default&amp;mobileredirect=true"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5.png"/><Relationship Id="rId5" Type="http://schemas.openxmlformats.org/officeDocument/2006/relationships/hyperlink" Target="mailto:firstname.secondname@careinspectorate.scot.gov" TargetMode="External"/><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EB94E87-2465-41E9-94A2-EB4A4754DEB7}"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9F12E15E-6F84-4448-B078-3E81CF7D7BDD}">
      <dgm:prSet/>
      <dgm:spPr/>
      <dgm:t>
        <a:bodyPr/>
        <a:lstStyle/>
        <a:p>
          <a:r>
            <a:rPr lang="en-GB" dirty="0"/>
            <a:t>ELC Clericals are responsible for setting up childcare services accounts and arranging accepted payment methods for parents to access a non funded service</a:t>
          </a:r>
          <a:endParaRPr lang="en-US" dirty="0"/>
        </a:p>
      </dgm:t>
    </dgm:pt>
    <dgm:pt modelId="{12DBE84C-1970-41D4-88E1-9F1003CEB77A}" type="parTrans" cxnId="{58378A6B-FBC4-4C9C-B9FA-3FD0D6835836}">
      <dgm:prSet/>
      <dgm:spPr/>
      <dgm:t>
        <a:bodyPr/>
        <a:lstStyle/>
        <a:p>
          <a:endParaRPr lang="en-US"/>
        </a:p>
      </dgm:t>
    </dgm:pt>
    <dgm:pt modelId="{6A22C073-D6E4-45FB-80C6-F05A69231C22}" type="sibTrans" cxnId="{58378A6B-FBC4-4C9C-B9FA-3FD0D6835836}">
      <dgm:prSet/>
      <dgm:spPr/>
      <dgm:t>
        <a:bodyPr/>
        <a:lstStyle/>
        <a:p>
          <a:endParaRPr lang="en-US"/>
        </a:p>
      </dgm:t>
    </dgm:pt>
    <dgm:pt modelId="{949B1E2D-9D86-4CA1-8F27-BCD13637AE5A}">
      <dgm:prSet/>
      <dgm:spPr/>
      <dgm:t>
        <a:bodyPr/>
        <a:lstStyle/>
        <a:p>
          <a:r>
            <a:rPr lang="en-GB"/>
            <a:t>Children starting before their Govt funded hours are available</a:t>
          </a:r>
          <a:endParaRPr lang="en-US"/>
        </a:p>
      </dgm:t>
    </dgm:pt>
    <dgm:pt modelId="{21805B71-BCF9-4A97-A046-B3A281B2A777}" type="parTrans" cxnId="{ED5D41F8-22D4-4CE2-A97E-E944AADF8C15}">
      <dgm:prSet/>
      <dgm:spPr/>
      <dgm:t>
        <a:bodyPr/>
        <a:lstStyle/>
        <a:p>
          <a:endParaRPr lang="en-US"/>
        </a:p>
      </dgm:t>
    </dgm:pt>
    <dgm:pt modelId="{B71BD055-3D33-40C4-9B97-41A9F1F26DD4}" type="sibTrans" cxnId="{ED5D41F8-22D4-4CE2-A97E-E944AADF8C15}">
      <dgm:prSet/>
      <dgm:spPr/>
      <dgm:t>
        <a:bodyPr/>
        <a:lstStyle/>
        <a:p>
          <a:endParaRPr lang="en-US"/>
        </a:p>
      </dgm:t>
    </dgm:pt>
    <dgm:pt modelId="{E8C910FD-333E-4BAA-BF60-8CABB6895740}">
      <dgm:prSet/>
      <dgm:spPr/>
      <dgm:t>
        <a:bodyPr/>
        <a:lstStyle/>
        <a:p>
          <a:r>
            <a:rPr lang="en-GB"/>
            <a:t>Children attending more than their Govt funded hours</a:t>
          </a:r>
          <a:endParaRPr lang="en-US"/>
        </a:p>
      </dgm:t>
    </dgm:pt>
    <dgm:pt modelId="{0EA1556A-B9B2-4C2E-BA05-156522F84609}" type="parTrans" cxnId="{4BAA9678-AECF-49EC-9525-76A7806D28EE}">
      <dgm:prSet/>
      <dgm:spPr/>
      <dgm:t>
        <a:bodyPr/>
        <a:lstStyle/>
        <a:p>
          <a:endParaRPr lang="en-US"/>
        </a:p>
      </dgm:t>
    </dgm:pt>
    <dgm:pt modelId="{5A50D728-3869-4DCE-A10F-A0436A8EF05E}" type="sibTrans" cxnId="{4BAA9678-AECF-49EC-9525-76A7806D28EE}">
      <dgm:prSet/>
      <dgm:spPr/>
      <dgm:t>
        <a:bodyPr/>
        <a:lstStyle/>
        <a:p>
          <a:endParaRPr lang="en-US"/>
        </a:p>
      </dgm:t>
    </dgm:pt>
    <dgm:pt modelId="{151FF652-822B-40D9-BF97-FC4D536A0920}">
      <dgm:prSet/>
      <dgm:spPr/>
      <dgm:t>
        <a:bodyPr/>
        <a:lstStyle/>
        <a:p>
          <a:r>
            <a:rPr lang="en-GB"/>
            <a:t>Children attending School Age Childcare – Breakfast club/After school club</a:t>
          </a:r>
          <a:endParaRPr lang="en-US"/>
        </a:p>
      </dgm:t>
    </dgm:pt>
    <dgm:pt modelId="{56A14D13-8D47-48AB-8D72-83DFFD86BDE3}" type="parTrans" cxnId="{D33F2A3D-0BD2-45E8-A4AA-8325716E6B39}">
      <dgm:prSet/>
      <dgm:spPr/>
      <dgm:t>
        <a:bodyPr/>
        <a:lstStyle/>
        <a:p>
          <a:endParaRPr lang="en-US"/>
        </a:p>
      </dgm:t>
    </dgm:pt>
    <dgm:pt modelId="{1AB3F3A0-5707-431D-BF02-263D02E5DA58}" type="sibTrans" cxnId="{D33F2A3D-0BD2-45E8-A4AA-8325716E6B39}">
      <dgm:prSet/>
      <dgm:spPr/>
      <dgm:t>
        <a:bodyPr/>
        <a:lstStyle/>
        <a:p>
          <a:endParaRPr lang="en-US"/>
        </a:p>
      </dgm:t>
    </dgm:pt>
    <dgm:pt modelId="{755E0085-9E07-4CC9-8033-CD25059CA0B9}">
      <dgm:prSet/>
      <dgm:spPr/>
      <dgm:t>
        <a:bodyPr/>
        <a:lstStyle/>
        <a:p>
          <a:r>
            <a:rPr lang="en-GB"/>
            <a:t>ELC Clericals are responsible for communicating with all Payees if they have cancelled or defaulted on their DD</a:t>
          </a:r>
          <a:endParaRPr lang="en-US"/>
        </a:p>
      </dgm:t>
    </dgm:pt>
    <dgm:pt modelId="{E3F1DC1D-FFFB-4E56-B8F7-A36D4897AB14}" type="parTrans" cxnId="{5CDFC558-695F-4263-8DCB-684A4E020501}">
      <dgm:prSet/>
      <dgm:spPr/>
      <dgm:t>
        <a:bodyPr/>
        <a:lstStyle/>
        <a:p>
          <a:endParaRPr lang="en-US"/>
        </a:p>
      </dgm:t>
    </dgm:pt>
    <dgm:pt modelId="{00EDBFC3-CBFD-44EB-A8A1-7285C379D8E1}" type="sibTrans" cxnId="{5CDFC558-695F-4263-8DCB-684A4E020501}">
      <dgm:prSet/>
      <dgm:spPr/>
      <dgm:t>
        <a:bodyPr/>
        <a:lstStyle/>
        <a:p>
          <a:endParaRPr lang="en-US"/>
        </a:p>
      </dgm:t>
    </dgm:pt>
    <dgm:pt modelId="{2B26FC6E-228F-4462-AC83-341329393092}">
      <dgm:prSet/>
      <dgm:spPr/>
      <dgm:t>
        <a:bodyPr/>
        <a:lstStyle/>
        <a:p>
          <a:r>
            <a:rPr lang="en-GB"/>
            <a:t>ELC Clericals are responsible for communicating with all Payee’s if their account has outstanding costs</a:t>
          </a:r>
          <a:endParaRPr lang="en-US"/>
        </a:p>
      </dgm:t>
    </dgm:pt>
    <dgm:pt modelId="{643D15A5-E5CC-42E5-B0D1-060F94AF238C}" type="parTrans" cxnId="{C5B2C3C8-8C34-4D66-A966-D263D7D9C21B}">
      <dgm:prSet/>
      <dgm:spPr/>
      <dgm:t>
        <a:bodyPr/>
        <a:lstStyle/>
        <a:p>
          <a:endParaRPr lang="en-US"/>
        </a:p>
      </dgm:t>
    </dgm:pt>
    <dgm:pt modelId="{CC9795E3-2D1D-4D0F-B105-A7F9FC39E328}" type="sibTrans" cxnId="{C5B2C3C8-8C34-4D66-A966-D263D7D9C21B}">
      <dgm:prSet/>
      <dgm:spPr/>
      <dgm:t>
        <a:bodyPr/>
        <a:lstStyle/>
        <a:p>
          <a:endParaRPr lang="en-US"/>
        </a:p>
      </dgm:t>
    </dgm:pt>
    <dgm:pt modelId="{34B2BC82-B887-4511-8CCA-97BA54F1CDD5}">
      <dgm:prSet/>
      <dgm:spPr/>
      <dgm:t>
        <a:bodyPr/>
        <a:lstStyle/>
        <a:p>
          <a:r>
            <a:rPr lang="en-GB" dirty="0"/>
            <a:t>The Childcare Manager is responsible for overseeing all processes</a:t>
          </a:r>
          <a:endParaRPr lang="en-US" dirty="0"/>
        </a:p>
      </dgm:t>
    </dgm:pt>
    <dgm:pt modelId="{BB360CC2-F783-4503-BD28-1512A2CA1286}" type="parTrans" cxnId="{40FEE150-C97E-405F-A199-24EC35F46D82}">
      <dgm:prSet/>
      <dgm:spPr/>
      <dgm:t>
        <a:bodyPr/>
        <a:lstStyle/>
        <a:p>
          <a:endParaRPr lang="en-US"/>
        </a:p>
      </dgm:t>
    </dgm:pt>
    <dgm:pt modelId="{41C2FED9-904E-4E1A-9F34-E0BD4C11C7DD}" type="sibTrans" cxnId="{40FEE150-C97E-405F-A199-24EC35F46D82}">
      <dgm:prSet/>
      <dgm:spPr/>
      <dgm:t>
        <a:bodyPr/>
        <a:lstStyle/>
        <a:p>
          <a:endParaRPr lang="en-US"/>
        </a:p>
      </dgm:t>
    </dgm:pt>
    <dgm:pt modelId="{3BEE7055-7D4D-4248-9B17-05966D1C754A}" type="pres">
      <dgm:prSet presAssocID="{7EB94E87-2465-41E9-94A2-EB4A4754DEB7}" presName="diagram" presStyleCnt="0">
        <dgm:presLayoutVars>
          <dgm:dir/>
          <dgm:resizeHandles val="exact"/>
        </dgm:presLayoutVars>
      </dgm:prSet>
      <dgm:spPr/>
    </dgm:pt>
    <dgm:pt modelId="{1D7119F2-9CD3-4A82-8D17-2BE5A529125A}" type="pres">
      <dgm:prSet presAssocID="{9F12E15E-6F84-4448-B078-3E81CF7D7BDD}" presName="node" presStyleLbl="node1" presStyleIdx="0" presStyleCnt="7">
        <dgm:presLayoutVars>
          <dgm:bulletEnabled val="1"/>
        </dgm:presLayoutVars>
      </dgm:prSet>
      <dgm:spPr/>
    </dgm:pt>
    <dgm:pt modelId="{754A55B4-8EC8-4C6A-B118-D7D10E8485D8}" type="pres">
      <dgm:prSet presAssocID="{6A22C073-D6E4-45FB-80C6-F05A69231C22}" presName="sibTrans" presStyleCnt="0"/>
      <dgm:spPr/>
    </dgm:pt>
    <dgm:pt modelId="{D0A139B0-DEC4-4C31-B20B-D245B0A5033C}" type="pres">
      <dgm:prSet presAssocID="{949B1E2D-9D86-4CA1-8F27-BCD13637AE5A}" presName="node" presStyleLbl="node1" presStyleIdx="1" presStyleCnt="7">
        <dgm:presLayoutVars>
          <dgm:bulletEnabled val="1"/>
        </dgm:presLayoutVars>
      </dgm:prSet>
      <dgm:spPr/>
    </dgm:pt>
    <dgm:pt modelId="{39A04784-C7EB-402C-ACF3-4FA474D9F528}" type="pres">
      <dgm:prSet presAssocID="{B71BD055-3D33-40C4-9B97-41A9F1F26DD4}" presName="sibTrans" presStyleCnt="0"/>
      <dgm:spPr/>
    </dgm:pt>
    <dgm:pt modelId="{2C41A8D9-E0B0-4211-9A7B-2EA51162D1B5}" type="pres">
      <dgm:prSet presAssocID="{E8C910FD-333E-4BAA-BF60-8CABB6895740}" presName="node" presStyleLbl="node1" presStyleIdx="2" presStyleCnt="7">
        <dgm:presLayoutVars>
          <dgm:bulletEnabled val="1"/>
        </dgm:presLayoutVars>
      </dgm:prSet>
      <dgm:spPr/>
    </dgm:pt>
    <dgm:pt modelId="{B4D67D31-6667-4DB7-8A5B-460F2523AB0C}" type="pres">
      <dgm:prSet presAssocID="{5A50D728-3869-4DCE-A10F-A0436A8EF05E}" presName="sibTrans" presStyleCnt="0"/>
      <dgm:spPr/>
    </dgm:pt>
    <dgm:pt modelId="{82E0BA18-79A1-4B01-BC73-84E456B1262F}" type="pres">
      <dgm:prSet presAssocID="{151FF652-822B-40D9-BF97-FC4D536A0920}" presName="node" presStyleLbl="node1" presStyleIdx="3" presStyleCnt="7">
        <dgm:presLayoutVars>
          <dgm:bulletEnabled val="1"/>
        </dgm:presLayoutVars>
      </dgm:prSet>
      <dgm:spPr/>
    </dgm:pt>
    <dgm:pt modelId="{0F550456-954C-4E76-B50A-665EC935E79B}" type="pres">
      <dgm:prSet presAssocID="{1AB3F3A0-5707-431D-BF02-263D02E5DA58}" presName="sibTrans" presStyleCnt="0"/>
      <dgm:spPr/>
    </dgm:pt>
    <dgm:pt modelId="{BD508FA4-FD67-4499-A2D7-CFCA254B8D39}" type="pres">
      <dgm:prSet presAssocID="{755E0085-9E07-4CC9-8033-CD25059CA0B9}" presName="node" presStyleLbl="node1" presStyleIdx="4" presStyleCnt="7">
        <dgm:presLayoutVars>
          <dgm:bulletEnabled val="1"/>
        </dgm:presLayoutVars>
      </dgm:prSet>
      <dgm:spPr/>
    </dgm:pt>
    <dgm:pt modelId="{BDF08DBE-7DB5-47A2-BF71-370D04595267}" type="pres">
      <dgm:prSet presAssocID="{00EDBFC3-CBFD-44EB-A8A1-7285C379D8E1}" presName="sibTrans" presStyleCnt="0"/>
      <dgm:spPr/>
    </dgm:pt>
    <dgm:pt modelId="{4FC75FAF-861C-4195-8C79-78BD77E7AB58}" type="pres">
      <dgm:prSet presAssocID="{2B26FC6E-228F-4462-AC83-341329393092}" presName="node" presStyleLbl="node1" presStyleIdx="5" presStyleCnt="7">
        <dgm:presLayoutVars>
          <dgm:bulletEnabled val="1"/>
        </dgm:presLayoutVars>
      </dgm:prSet>
      <dgm:spPr/>
    </dgm:pt>
    <dgm:pt modelId="{8FCC865D-4493-410E-A1E7-368E4AD65F80}" type="pres">
      <dgm:prSet presAssocID="{CC9795E3-2D1D-4D0F-B105-A7F9FC39E328}" presName="sibTrans" presStyleCnt="0"/>
      <dgm:spPr/>
    </dgm:pt>
    <dgm:pt modelId="{435CA133-BC5F-4F5F-BB58-E426C9BEF325}" type="pres">
      <dgm:prSet presAssocID="{34B2BC82-B887-4511-8CCA-97BA54F1CDD5}" presName="node" presStyleLbl="node1" presStyleIdx="6" presStyleCnt="7">
        <dgm:presLayoutVars>
          <dgm:bulletEnabled val="1"/>
        </dgm:presLayoutVars>
      </dgm:prSet>
      <dgm:spPr/>
    </dgm:pt>
  </dgm:ptLst>
  <dgm:cxnLst>
    <dgm:cxn modelId="{ABA1EA29-F265-49AA-BE6D-4C9455CD4A61}" type="presOf" srcId="{2B26FC6E-228F-4462-AC83-341329393092}" destId="{4FC75FAF-861C-4195-8C79-78BD77E7AB58}" srcOrd="0" destOrd="0" presId="urn:microsoft.com/office/officeart/2005/8/layout/default"/>
    <dgm:cxn modelId="{D33F2A3D-0BD2-45E8-A4AA-8325716E6B39}" srcId="{7EB94E87-2465-41E9-94A2-EB4A4754DEB7}" destId="{151FF652-822B-40D9-BF97-FC4D536A0920}" srcOrd="3" destOrd="0" parTransId="{56A14D13-8D47-48AB-8D72-83DFFD86BDE3}" sibTransId="{1AB3F3A0-5707-431D-BF02-263D02E5DA58}"/>
    <dgm:cxn modelId="{6810083F-1876-4849-B8EC-BAE5AD498528}" type="presOf" srcId="{151FF652-822B-40D9-BF97-FC4D536A0920}" destId="{82E0BA18-79A1-4B01-BC73-84E456B1262F}" srcOrd="0" destOrd="0" presId="urn:microsoft.com/office/officeart/2005/8/layout/default"/>
    <dgm:cxn modelId="{58378A6B-FBC4-4C9C-B9FA-3FD0D6835836}" srcId="{7EB94E87-2465-41E9-94A2-EB4A4754DEB7}" destId="{9F12E15E-6F84-4448-B078-3E81CF7D7BDD}" srcOrd="0" destOrd="0" parTransId="{12DBE84C-1970-41D4-88E1-9F1003CEB77A}" sibTransId="{6A22C073-D6E4-45FB-80C6-F05A69231C22}"/>
    <dgm:cxn modelId="{D52A604C-1605-431B-A5BF-3877131CA8B5}" type="presOf" srcId="{34B2BC82-B887-4511-8CCA-97BA54F1CDD5}" destId="{435CA133-BC5F-4F5F-BB58-E426C9BEF325}" srcOrd="0" destOrd="0" presId="urn:microsoft.com/office/officeart/2005/8/layout/default"/>
    <dgm:cxn modelId="{40FEE150-C97E-405F-A199-24EC35F46D82}" srcId="{7EB94E87-2465-41E9-94A2-EB4A4754DEB7}" destId="{34B2BC82-B887-4511-8CCA-97BA54F1CDD5}" srcOrd="6" destOrd="0" parTransId="{BB360CC2-F783-4503-BD28-1512A2CA1286}" sibTransId="{41C2FED9-904E-4E1A-9F34-E0BD4C11C7DD}"/>
    <dgm:cxn modelId="{4BAA9678-AECF-49EC-9525-76A7806D28EE}" srcId="{7EB94E87-2465-41E9-94A2-EB4A4754DEB7}" destId="{E8C910FD-333E-4BAA-BF60-8CABB6895740}" srcOrd="2" destOrd="0" parTransId="{0EA1556A-B9B2-4C2E-BA05-156522F84609}" sibTransId="{5A50D728-3869-4DCE-A10F-A0436A8EF05E}"/>
    <dgm:cxn modelId="{5CDFC558-695F-4263-8DCB-684A4E020501}" srcId="{7EB94E87-2465-41E9-94A2-EB4A4754DEB7}" destId="{755E0085-9E07-4CC9-8033-CD25059CA0B9}" srcOrd="4" destOrd="0" parTransId="{E3F1DC1D-FFFB-4E56-B8F7-A36D4897AB14}" sibTransId="{00EDBFC3-CBFD-44EB-A8A1-7285C379D8E1}"/>
    <dgm:cxn modelId="{8B31287E-0ACF-4595-A2AA-EFAD8AEC5969}" type="presOf" srcId="{949B1E2D-9D86-4CA1-8F27-BCD13637AE5A}" destId="{D0A139B0-DEC4-4C31-B20B-D245B0A5033C}" srcOrd="0" destOrd="0" presId="urn:microsoft.com/office/officeart/2005/8/layout/default"/>
    <dgm:cxn modelId="{D89E5080-47AB-4C7E-B221-A231ACDFE54A}" type="presOf" srcId="{9F12E15E-6F84-4448-B078-3E81CF7D7BDD}" destId="{1D7119F2-9CD3-4A82-8D17-2BE5A529125A}" srcOrd="0" destOrd="0" presId="urn:microsoft.com/office/officeart/2005/8/layout/default"/>
    <dgm:cxn modelId="{B3EA9A99-DDC2-4D1F-B506-344ABE1200E5}" type="presOf" srcId="{755E0085-9E07-4CC9-8033-CD25059CA0B9}" destId="{BD508FA4-FD67-4499-A2D7-CFCA254B8D39}" srcOrd="0" destOrd="0" presId="urn:microsoft.com/office/officeart/2005/8/layout/default"/>
    <dgm:cxn modelId="{95D87CC7-F36D-42DF-B0B8-6870F51A7641}" type="presOf" srcId="{E8C910FD-333E-4BAA-BF60-8CABB6895740}" destId="{2C41A8D9-E0B0-4211-9A7B-2EA51162D1B5}" srcOrd="0" destOrd="0" presId="urn:microsoft.com/office/officeart/2005/8/layout/default"/>
    <dgm:cxn modelId="{C5B2C3C8-8C34-4D66-A966-D263D7D9C21B}" srcId="{7EB94E87-2465-41E9-94A2-EB4A4754DEB7}" destId="{2B26FC6E-228F-4462-AC83-341329393092}" srcOrd="5" destOrd="0" parTransId="{643D15A5-E5CC-42E5-B0D1-060F94AF238C}" sibTransId="{CC9795E3-2D1D-4D0F-B105-A7F9FC39E328}"/>
    <dgm:cxn modelId="{9B3FDCD1-2D73-488C-926F-3513E3082E4C}" type="presOf" srcId="{7EB94E87-2465-41E9-94A2-EB4A4754DEB7}" destId="{3BEE7055-7D4D-4248-9B17-05966D1C754A}" srcOrd="0" destOrd="0" presId="urn:microsoft.com/office/officeart/2005/8/layout/default"/>
    <dgm:cxn modelId="{ED5D41F8-22D4-4CE2-A97E-E944AADF8C15}" srcId="{7EB94E87-2465-41E9-94A2-EB4A4754DEB7}" destId="{949B1E2D-9D86-4CA1-8F27-BCD13637AE5A}" srcOrd="1" destOrd="0" parTransId="{21805B71-BCF9-4A97-A046-B3A281B2A777}" sibTransId="{B71BD055-3D33-40C4-9B97-41A9F1F26DD4}"/>
    <dgm:cxn modelId="{70B6DFE3-9C30-4D79-8FBE-05E0560A0F12}" type="presParOf" srcId="{3BEE7055-7D4D-4248-9B17-05966D1C754A}" destId="{1D7119F2-9CD3-4A82-8D17-2BE5A529125A}" srcOrd="0" destOrd="0" presId="urn:microsoft.com/office/officeart/2005/8/layout/default"/>
    <dgm:cxn modelId="{375AB4CF-2AB1-4DD1-AFA5-242A72D521E7}" type="presParOf" srcId="{3BEE7055-7D4D-4248-9B17-05966D1C754A}" destId="{754A55B4-8EC8-4C6A-B118-D7D10E8485D8}" srcOrd="1" destOrd="0" presId="urn:microsoft.com/office/officeart/2005/8/layout/default"/>
    <dgm:cxn modelId="{31790651-0BEA-4667-9DEA-490BB18F74D8}" type="presParOf" srcId="{3BEE7055-7D4D-4248-9B17-05966D1C754A}" destId="{D0A139B0-DEC4-4C31-B20B-D245B0A5033C}" srcOrd="2" destOrd="0" presId="urn:microsoft.com/office/officeart/2005/8/layout/default"/>
    <dgm:cxn modelId="{D95DEBB2-6DB2-4E0D-AA70-3FCF92B7BE66}" type="presParOf" srcId="{3BEE7055-7D4D-4248-9B17-05966D1C754A}" destId="{39A04784-C7EB-402C-ACF3-4FA474D9F528}" srcOrd="3" destOrd="0" presId="urn:microsoft.com/office/officeart/2005/8/layout/default"/>
    <dgm:cxn modelId="{02E92EAF-3054-4973-BEFE-6E4393E5FE63}" type="presParOf" srcId="{3BEE7055-7D4D-4248-9B17-05966D1C754A}" destId="{2C41A8D9-E0B0-4211-9A7B-2EA51162D1B5}" srcOrd="4" destOrd="0" presId="urn:microsoft.com/office/officeart/2005/8/layout/default"/>
    <dgm:cxn modelId="{5506EC0B-730B-4155-A79A-63A583EA5BC5}" type="presParOf" srcId="{3BEE7055-7D4D-4248-9B17-05966D1C754A}" destId="{B4D67D31-6667-4DB7-8A5B-460F2523AB0C}" srcOrd="5" destOrd="0" presId="urn:microsoft.com/office/officeart/2005/8/layout/default"/>
    <dgm:cxn modelId="{26529CDE-71EC-46E2-B678-F863D48BAC49}" type="presParOf" srcId="{3BEE7055-7D4D-4248-9B17-05966D1C754A}" destId="{82E0BA18-79A1-4B01-BC73-84E456B1262F}" srcOrd="6" destOrd="0" presId="urn:microsoft.com/office/officeart/2005/8/layout/default"/>
    <dgm:cxn modelId="{0AA0BE66-7799-412C-86E7-24547168A100}" type="presParOf" srcId="{3BEE7055-7D4D-4248-9B17-05966D1C754A}" destId="{0F550456-954C-4E76-B50A-665EC935E79B}" srcOrd="7" destOrd="0" presId="urn:microsoft.com/office/officeart/2005/8/layout/default"/>
    <dgm:cxn modelId="{B9A173CB-6A85-4E84-A588-E6E9D9C58643}" type="presParOf" srcId="{3BEE7055-7D4D-4248-9B17-05966D1C754A}" destId="{BD508FA4-FD67-4499-A2D7-CFCA254B8D39}" srcOrd="8" destOrd="0" presId="urn:microsoft.com/office/officeart/2005/8/layout/default"/>
    <dgm:cxn modelId="{096C1FA2-F199-46D3-8614-077827760DEE}" type="presParOf" srcId="{3BEE7055-7D4D-4248-9B17-05966D1C754A}" destId="{BDF08DBE-7DB5-47A2-BF71-370D04595267}" srcOrd="9" destOrd="0" presId="urn:microsoft.com/office/officeart/2005/8/layout/default"/>
    <dgm:cxn modelId="{DBF299F0-2D24-4CDA-BEAE-168302A51D08}" type="presParOf" srcId="{3BEE7055-7D4D-4248-9B17-05966D1C754A}" destId="{4FC75FAF-861C-4195-8C79-78BD77E7AB58}" srcOrd="10" destOrd="0" presId="urn:microsoft.com/office/officeart/2005/8/layout/default"/>
    <dgm:cxn modelId="{A8C87048-9EBB-42FF-ACED-8A248B95F631}" type="presParOf" srcId="{3BEE7055-7D4D-4248-9B17-05966D1C754A}" destId="{8FCC865D-4493-410E-A1E7-368E4AD65F80}" srcOrd="11" destOrd="0" presId="urn:microsoft.com/office/officeart/2005/8/layout/default"/>
    <dgm:cxn modelId="{C78119B3-23A5-4CA7-A56E-D02642DC3C0C}" type="presParOf" srcId="{3BEE7055-7D4D-4248-9B17-05966D1C754A}" destId="{435CA133-BC5F-4F5F-BB58-E426C9BEF325}"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68658B-3491-4CFF-9A0E-AD3515A116AE}"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548FF56-0606-4419-BB2D-8F04395C2111}">
      <dgm:prSet/>
      <dgm:spPr/>
      <dgm:t>
        <a:bodyPr/>
        <a:lstStyle/>
        <a:p>
          <a:r>
            <a:rPr lang="en-GB" b="1" u="sng"/>
            <a:t>Refunds</a:t>
          </a:r>
          <a:endParaRPr lang="en-US"/>
        </a:p>
      </dgm:t>
    </dgm:pt>
    <dgm:pt modelId="{D5D2F909-2FC0-453D-8E17-B9687EC140C7}" type="parTrans" cxnId="{10E111B4-EA09-4E4C-87C0-A1DB1FD73876}">
      <dgm:prSet/>
      <dgm:spPr/>
      <dgm:t>
        <a:bodyPr/>
        <a:lstStyle/>
        <a:p>
          <a:endParaRPr lang="en-US"/>
        </a:p>
      </dgm:t>
    </dgm:pt>
    <dgm:pt modelId="{C27AA496-6A3F-48A5-B276-653965278B0D}" type="sibTrans" cxnId="{10E111B4-EA09-4E4C-87C0-A1DB1FD73876}">
      <dgm:prSet/>
      <dgm:spPr/>
      <dgm:t>
        <a:bodyPr/>
        <a:lstStyle/>
        <a:p>
          <a:endParaRPr lang="en-US"/>
        </a:p>
      </dgm:t>
    </dgm:pt>
    <dgm:pt modelId="{786D8E72-5B30-4C08-A915-31D290353A41}">
      <dgm:prSet/>
      <dgm:spPr/>
      <dgm:t>
        <a:bodyPr/>
        <a:lstStyle/>
        <a:p>
          <a:r>
            <a:rPr lang="en-GB"/>
            <a:t>On occasion, a Payee stops using the service with a credit balance on their account. The following actions then apply</a:t>
          </a:r>
          <a:endParaRPr lang="en-US"/>
        </a:p>
      </dgm:t>
    </dgm:pt>
    <dgm:pt modelId="{4E6B2278-D37B-40C1-BCC3-020704EFD483}" type="parTrans" cxnId="{CA3405C5-FF0C-4C34-BDF4-829F44279D9B}">
      <dgm:prSet/>
      <dgm:spPr/>
      <dgm:t>
        <a:bodyPr/>
        <a:lstStyle/>
        <a:p>
          <a:endParaRPr lang="en-US"/>
        </a:p>
      </dgm:t>
    </dgm:pt>
    <dgm:pt modelId="{14CDA42D-B48B-48DA-9812-0AF48EA91917}" type="sibTrans" cxnId="{CA3405C5-FF0C-4C34-BDF4-829F44279D9B}">
      <dgm:prSet/>
      <dgm:spPr/>
      <dgm:t>
        <a:bodyPr/>
        <a:lstStyle/>
        <a:p>
          <a:endParaRPr lang="en-US"/>
        </a:p>
      </dgm:t>
    </dgm:pt>
    <dgm:pt modelId="{C73DDF8B-0617-445E-8D7E-F3C31E244DFC}">
      <dgm:prSet/>
      <dgm:spPr/>
      <dgm:t>
        <a:bodyPr/>
        <a:lstStyle/>
        <a:p>
          <a:r>
            <a:rPr lang="en-GB"/>
            <a:t>ELC Clerical will raise a refund once a detailed check of their account has been completed </a:t>
          </a:r>
          <a:endParaRPr lang="en-US"/>
        </a:p>
      </dgm:t>
    </dgm:pt>
    <dgm:pt modelId="{380285B5-6A58-4145-BAAB-0651AC6AFC10}" type="parTrans" cxnId="{A17CDC48-0555-4993-8C68-88E7A4BDC679}">
      <dgm:prSet/>
      <dgm:spPr/>
      <dgm:t>
        <a:bodyPr/>
        <a:lstStyle/>
        <a:p>
          <a:endParaRPr lang="en-US"/>
        </a:p>
      </dgm:t>
    </dgm:pt>
    <dgm:pt modelId="{5ED372D3-1046-4866-8373-078DAC120A27}" type="sibTrans" cxnId="{A17CDC48-0555-4993-8C68-88E7A4BDC679}">
      <dgm:prSet/>
      <dgm:spPr/>
      <dgm:t>
        <a:bodyPr/>
        <a:lstStyle/>
        <a:p>
          <a:endParaRPr lang="en-US"/>
        </a:p>
      </dgm:t>
    </dgm:pt>
    <dgm:pt modelId="{235C8E4A-938B-416D-B3CE-EA765781C71C}">
      <dgm:prSet/>
      <dgm:spPr/>
      <dgm:t>
        <a:bodyPr/>
        <a:lstStyle/>
        <a:p>
          <a:r>
            <a:rPr lang="en-GB"/>
            <a:t>Childcare Manager will authorise the request</a:t>
          </a:r>
          <a:endParaRPr lang="en-US"/>
        </a:p>
      </dgm:t>
    </dgm:pt>
    <dgm:pt modelId="{1BF9BAD3-BBAF-4A95-A0F3-D73C2436F4BF}" type="parTrans" cxnId="{687EB664-7DBB-4122-8263-EBB1D87CF19C}">
      <dgm:prSet/>
      <dgm:spPr/>
      <dgm:t>
        <a:bodyPr/>
        <a:lstStyle/>
        <a:p>
          <a:endParaRPr lang="en-US"/>
        </a:p>
      </dgm:t>
    </dgm:pt>
    <dgm:pt modelId="{FE7185C5-C4F1-4CEA-89A4-1BD674DA2AAD}" type="sibTrans" cxnId="{687EB664-7DBB-4122-8263-EBB1D87CF19C}">
      <dgm:prSet/>
      <dgm:spPr/>
      <dgm:t>
        <a:bodyPr/>
        <a:lstStyle/>
        <a:p>
          <a:endParaRPr lang="en-US"/>
        </a:p>
      </dgm:t>
    </dgm:pt>
    <dgm:pt modelId="{E3620B00-C2DC-4762-8589-E130CB9EC3BB}">
      <dgm:prSet/>
      <dgm:spPr/>
      <dgm:t>
        <a:bodyPr/>
        <a:lstStyle/>
        <a:p>
          <a:r>
            <a:rPr lang="en-GB" dirty="0"/>
            <a:t>The refund request will sit within the finance system for the HT/Manager/Budget holder to authorise</a:t>
          </a:r>
          <a:endParaRPr lang="en-US" dirty="0"/>
        </a:p>
      </dgm:t>
    </dgm:pt>
    <dgm:pt modelId="{03E14B49-B600-48BB-BAC7-2F4CBBF6007D}" type="parTrans" cxnId="{8764B3A7-07A8-4244-B0CB-5E19AB8E5395}">
      <dgm:prSet/>
      <dgm:spPr/>
      <dgm:t>
        <a:bodyPr/>
        <a:lstStyle/>
        <a:p>
          <a:endParaRPr lang="en-US"/>
        </a:p>
      </dgm:t>
    </dgm:pt>
    <dgm:pt modelId="{9A41A9D0-48CA-4A9B-803D-6EFA8D488CFD}" type="sibTrans" cxnId="{8764B3A7-07A8-4244-B0CB-5E19AB8E5395}">
      <dgm:prSet/>
      <dgm:spPr/>
      <dgm:t>
        <a:bodyPr/>
        <a:lstStyle/>
        <a:p>
          <a:endParaRPr lang="en-US"/>
        </a:p>
      </dgm:t>
    </dgm:pt>
    <dgm:pt modelId="{0CB54BF8-45B4-4A70-B974-E22993DEF872}">
      <dgm:prSet/>
      <dgm:spPr/>
      <dgm:t>
        <a:bodyPr/>
        <a:lstStyle/>
        <a:p>
          <a:r>
            <a:rPr lang="en-GB" b="1" u="sng"/>
            <a:t>Invoices</a:t>
          </a:r>
          <a:endParaRPr lang="en-US"/>
        </a:p>
      </dgm:t>
    </dgm:pt>
    <dgm:pt modelId="{E7849272-FFB6-44C2-A055-64A968B41622}" type="parTrans" cxnId="{354FBB30-A673-4805-9664-907EAD0A0052}">
      <dgm:prSet/>
      <dgm:spPr/>
      <dgm:t>
        <a:bodyPr/>
        <a:lstStyle/>
        <a:p>
          <a:endParaRPr lang="en-US"/>
        </a:p>
      </dgm:t>
    </dgm:pt>
    <dgm:pt modelId="{7D3BB3E0-16FB-4778-A191-B00432DBE0BF}" type="sibTrans" cxnId="{354FBB30-A673-4805-9664-907EAD0A0052}">
      <dgm:prSet/>
      <dgm:spPr/>
      <dgm:t>
        <a:bodyPr/>
        <a:lstStyle/>
        <a:p>
          <a:endParaRPr lang="en-US"/>
        </a:p>
      </dgm:t>
    </dgm:pt>
    <dgm:pt modelId="{CED7E82A-5E0C-497A-B6EF-F92ED8176C52}">
      <dgm:prSet/>
      <dgm:spPr/>
      <dgm:t>
        <a:bodyPr/>
        <a:lstStyle/>
        <a:p>
          <a:r>
            <a:rPr lang="en-GB"/>
            <a:t>On occasion, a Payee stops using the service with an outstanding balance on their account</a:t>
          </a:r>
          <a:endParaRPr lang="en-US"/>
        </a:p>
      </dgm:t>
    </dgm:pt>
    <dgm:pt modelId="{9478E85A-5E88-4C50-A90F-09BE26D735C2}" type="parTrans" cxnId="{D734F9E2-0EF7-4C23-97B0-1E21B4CF450F}">
      <dgm:prSet/>
      <dgm:spPr/>
      <dgm:t>
        <a:bodyPr/>
        <a:lstStyle/>
        <a:p>
          <a:endParaRPr lang="en-US"/>
        </a:p>
      </dgm:t>
    </dgm:pt>
    <dgm:pt modelId="{75A82733-ED9B-44EB-A96A-FA3D39E9A08A}" type="sibTrans" cxnId="{D734F9E2-0EF7-4C23-97B0-1E21B4CF450F}">
      <dgm:prSet/>
      <dgm:spPr/>
      <dgm:t>
        <a:bodyPr/>
        <a:lstStyle/>
        <a:p>
          <a:endParaRPr lang="en-US"/>
        </a:p>
      </dgm:t>
    </dgm:pt>
    <dgm:pt modelId="{6AB064CD-78AB-438B-9F63-4D8D66B22866}">
      <dgm:prSet/>
      <dgm:spPr/>
      <dgm:t>
        <a:bodyPr/>
        <a:lstStyle/>
        <a:p>
          <a:r>
            <a:rPr lang="en-GB"/>
            <a:t>ELC Clerical will contact Payee to arrange a payment to take the balance to 0</a:t>
          </a:r>
          <a:endParaRPr lang="en-US"/>
        </a:p>
      </dgm:t>
    </dgm:pt>
    <dgm:pt modelId="{A3CC5152-74AF-4528-B34A-929E1D81D334}" type="parTrans" cxnId="{EDDE3B10-C57E-4A50-A7D7-0751CC870E7A}">
      <dgm:prSet/>
      <dgm:spPr/>
      <dgm:t>
        <a:bodyPr/>
        <a:lstStyle/>
        <a:p>
          <a:endParaRPr lang="en-US"/>
        </a:p>
      </dgm:t>
    </dgm:pt>
    <dgm:pt modelId="{F9482431-A99A-421C-8A73-6CACD1699312}" type="sibTrans" cxnId="{EDDE3B10-C57E-4A50-A7D7-0751CC870E7A}">
      <dgm:prSet/>
      <dgm:spPr/>
      <dgm:t>
        <a:bodyPr/>
        <a:lstStyle/>
        <a:p>
          <a:endParaRPr lang="en-US"/>
        </a:p>
      </dgm:t>
    </dgm:pt>
    <dgm:pt modelId="{034C4B17-7B6B-46C9-8328-6BBB16036092}">
      <dgm:prSet/>
      <dgm:spPr/>
      <dgm:t>
        <a:bodyPr/>
        <a:lstStyle/>
        <a:p>
          <a:r>
            <a:rPr lang="en-GB"/>
            <a:t>ELC Clerical will inform the  CM if the Payee does not get in contact within the specified time</a:t>
          </a:r>
          <a:endParaRPr lang="en-US"/>
        </a:p>
      </dgm:t>
    </dgm:pt>
    <dgm:pt modelId="{8D063A62-FAD3-44EF-BE67-4B41AB268261}" type="parTrans" cxnId="{0607B7D9-CE31-4A45-A3B0-BBEC3B7A61D7}">
      <dgm:prSet/>
      <dgm:spPr/>
      <dgm:t>
        <a:bodyPr/>
        <a:lstStyle/>
        <a:p>
          <a:endParaRPr lang="en-US"/>
        </a:p>
      </dgm:t>
    </dgm:pt>
    <dgm:pt modelId="{7A847DB3-75CE-4C98-ADC8-18D6DC73DC5C}" type="sibTrans" cxnId="{0607B7D9-CE31-4A45-A3B0-BBEC3B7A61D7}">
      <dgm:prSet/>
      <dgm:spPr/>
      <dgm:t>
        <a:bodyPr/>
        <a:lstStyle/>
        <a:p>
          <a:endParaRPr lang="en-US"/>
        </a:p>
      </dgm:t>
    </dgm:pt>
    <dgm:pt modelId="{E4362456-C2EC-40F0-AE09-1EF36F1BCC15}">
      <dgm:prSet/>
      <dgm:spPr/>
      <dgm:t>
        <a:bodyPr/>
        <a:lstStyle/>
        <a:p>
          <a:r>
            <a:rPr lang="en-GB"/>
            <a:t>CM will raise an invoice to Sundry debtors if applicable</a:t>
          </a:r>
          <a:endParaRPr lang="en-US"/>
        </a:p>
      </dgm:t>
    </dgm:pt>
    <dgm:pt modelId="{0DDF5710-F603-44F1-BC65-B53592AB3FBA}" type="parTrans" cxnId="{C53A6531-6413-4157-86A9-8A1B67DB6D79}">
      <dgm:prSet/>
      <dgm:spPr/>
      <dgm:t>
        <a:bodyPr/>
        <a:lstStyle/>
        <a:p>
          <a:endParaRPr lang="en-US"/>
        </a:p>
      </dgm:t>
    </dgm:pt>
    <dgm:pt modelId="{FF404037-5F81-4797-8B8E-E3C996EA7109}" type="sibTrans" cxnId="{C53A6531-6413-4157-86A9-8A1B67DB6D79}">
      <dgm:prSet/>
      <dgm:spPr/>
      <dgm:t>
        <a:bodyPr/>
        <a:lstStyle/>
        <a:p>
          <a:endParaRPr lang="en-US"/>
        </a:p>
      </dgm:t>
    </dgm:pt>
    <dgm:pt modelId="{C7F9277D-DF2A-4D14-865D-701404B5C923}">
      <dgm:prSet/>
      <dgm:spPr/>
      <dgm:t>
        <a:bodyPr/>
        <a:lstStyle/>
        <a:p>
          <a:r>
            <a:rPr lang="en-GB"/>
            <a:t>Non payment for non funded does result in service withdrawal and impacts on future access</a:t>
          </a:r>
          <a:endParaRPr lang="en-US"/>
        </a:p>
      </dgm:t>
    </dgm:pt>
    <dgm:pt modelId="{F747579B-6FAD-4BCE-87DF-AAEB514810CD}" type="parTrans" cxnId="{6090C82D-AEE1-4F1F-BFB1-A94003038369}">
      <dgm:prSet/>
      <dgm:spPr/>
      <dgm:t>
        <a:bodyPr/>
        <a:lstStyle/>
        <a:p>
          <a:endParaRPr lang="en-US"/>
        </a:p>
      </dgm:t>
    </dgm:pt>
    <dgm:pt modelId="{F1CA9AFA-A622-4395-A740-892E060FCEF0}" type="sibTrans" cxnId="{6090C82D-AEE1-4F1F-BFB1-A94003038369}">
      <dgm:prSet/>
      <dgm:spPr/>
      <dgm:t>
        <a:bodyPr/>
        <a:lstStyle/>
        <a:p>
          <a:endParaRPr lang="en-US"/>
        </a:p>
      </dgm:t>
    </dgm:pt>
    <dgm:pt modelId="{093A39BA-D4AE-4BC4-BF52-2FAF6F769897}" type="pres">
      <dgm:prSet presAssocID="{6568658B-3491-4CFF-9A0E-AD3515A116AE}" presName="Name0" presStyleCnt="0">
        <dgm:presLayoutVars>
          <dgm:dir/>
          <dgm:resizeHandles val="exact"/>
        </dgm:presLayoutVars>
      </dgm:prSet>
      <dgm:spPr/>
    </dgm:pt>
    <dgm:pt modelId="{D9973913-514A-43E9-BB5F-555C2ACBCFEA}" type="pres">
      <dgm:prSet presAssocID="{7548FF56-0606-4419-BB2D-8F04395C2111}" presName="node" presStyleLbl="node1" presStyleIdx="0" presStyleCnt="11">
        <dgm:presLayoutVars>
          <dgm:bulletEnabled val="1"/>
        </dgm:presLayoutVars>
      </dgm:prSet>
      <dgm:spPr/>
    </dgm:pt>
    <dgm:pt modelId="{ACB02271-C655-4ACD-A098-88679F8C9C6F}" type="pres">
      <dgm:prSet presAssocID="{C27AA496-6A3F-48A5-B276-653965278B0D}" presName="sibTrans" presStyleLbl="sibTrans1D1" presStyleIdx="0" presStyleCnt="10"/>
      <dgm:spPr/>
    </dgm:pt>
    <dgm:pt modelId="{D6A8C865-F254-4194-8CB0-EEF6061D3C02}" type="pres">
      <dgm:prSet presAssocID="{C27AA496-6A3F-48A5-B276-653965278B0D}" presName="connectorText" presStyleLbl="sibTrans1D1" presStyleIdx="0" presStyleCnt="10"/>
      <dgm:spPr/>
    </dgm:pt>
    <dgm:pt modelId="{D8B300BB-2020-426F-A55B-FE5510F1386D}" type="pres">
      <dgm:prSet presAssocID="{786D8E72-5B30-4C08-A915-31D290353A41}" presName="node" presStyleLbl="node1" presStyleIdx="1" presStyleCnt="11">
        <dgm:presLayoutVars>
          <dgm:bulletEnabled val="1"/>
        </dgm:presLayoutVars>
      </dgm:prSet>
      <dgm:spPr/>
    </dgm:pt>
    <dgm:pt modelId="{12E9FC42-AA69-4F08-8472-8C3C06A5EA1E}" type="pres">
      <dgm:prSet presAssocID="{14CDA42D-B48B-48DA-9812-0AF48EA91917}" presName="sibTrans" presStyleLbl="sibTrans1D1" presStyleIdx="1" presStyleCnt="10"/>
      <dgm:spPr/>
    </dgm:pt>
    <dgm:pt modelId="{FB45498C-238C-4FB2-AD08-EC55A334327F}" type="pres">
      <dgm:prSet presAssocID="{14CDA42D-B48B-48DA-9812-0AF48EA91917}" presName="connectorText" presStyleLbl="sibTrans1D1" presStyleIdx="1" presStyleCnt="10"/>
      <dgm:spPr/>
    </dgm:pt>
    <dgm:pt modelId="{A486C50B-E0E6-4434-8570-EC7D469ED1CF}" type="pres">
      <dgm:prSet presAssocID="{C73DDF8B-0617-445E-8D7E-F3C31E244DFC}" presName="node" presStyleLbl="node1" presStyleIdx="2" presStyleCnt="11">
        <dgm:presLayoutVars>
          <dgm:bulletEnabled val="1"/>
        </dgm:presLayoutVars>
      </dgm:prSet>
      <dgm:spPr/>
    </dgm:pt>
    <dgm:pt modelId="{BE950D72-2F66-47F7-848E-5E36E8C85594}" type="pres">
      <dgm:prSet presAssocID="{5ED372D3-1046-4866-8373-078DAC120A27}" presName="sibTrans" presStyleLbl="sibTrans1D1" presStyleIdx="2" presStyleCnt="10"/>
      <dgm:spPr/>
    </dgm:pt>
    <dgm:pt modelId="{55DD5C0B-3246-43A7-9157-86B0AB389CE9}" type="pres">
      <dgm:prSet presAssocID="{5ED372D3-1046-4866-8373-078DAC120A27}" presName="connectorText" presStyleLbl="sibTrans1D1" presStyleIdx="2" presStyleCnt="10"/>
      <dgm:spPr/>
    </dgm:pt>
    <dgm:pt modelId="{2E93E6A9-A5A8-4344-925A-C82183F7A0F5}" type="pres">
      <dgm:prSet presAssocID="{235C8E4A-938B-416D-B3CE-EA765781C71C}" presName="node" presStyleLbl="node1" presStyleIdx="3" presStyleCnt="11">
        <dgm:presLayoutVars>
          <dgm:bulletEnabled val="1"/>
        </dgm:presLayoutVars>
      </dgm:prSet>
      <dgm:spPr/>
    </dgm:pt>
    <dgm:pt modelId="{9517315B-6BE4-4730-86DF-7BED54C87925}" type="pres">
      <dgm:prSet presAssocID="{FE7185C5-C4F1-4CEA-89A4-1BD674DA2AAD}" presName="sibTrans" presStyleLbl="sibTrans1D1" presStyleIdx="3" presStyleCnt="10"/>
      <dgm:spPr/>
    </dgm:pt>
    <dgm:pt modelId="{B5A1880C-8F9D-4657-92B9-601CF4573565}" type="pres">
      <dgm:prSet presAssocID="{FE7185C5-C4F1-4CEA-89A4-1BD674DA2AAD}" presName="connectorText" presStyleLbl="sibTrans1D1" presStyleIdx="3" presStyleCnt="10"/>
      <dgm:spPr/>
    </dgm:pt>
    <dgm:pt modelId="{8C9E6923-0617-46C7-B601-388689015433}" type="pres">
      <dgm:prSet presAssocID="{E3620B00-C2DC-4762-8589-E130CB9EC3BB}" presName="node" presStyleLbl="node1" presStyleIdx="4" presStyleCnt="11">
        <dgm:presLayoutVars>
          <dgm:bulletEnabled val="1"/>
        </dgm:presLayoutVars>
      </dgm:prSet>
      <dgm:spPr/>
    </dgm:pt>
    <dgm:pt modelId="{BB5896F5-5384-49DF-A623-E189664AE589}" type="pres">
      <dgm:prSet presAssocID="{9A41A9D0-48CA-4A9B-803D-6EFA8D488CFD}" presName="sibTrans" presStyleLbl="sibTrans1D1" presStyleIdx="4" presStyleCnt="10"/>
      <dgm:spPr/>
    </dgm:pt>
    <dgm:pt modelId="{24BAC2D8-D407-4565-876E-778B454751EA}" type="pres">
      <dgm:prSet presAssocID="{9A41A9D0-48CA-4A9B-803D-6EFA8D488CFD}" presName="connectorText" presStyleLbl="sibTrans1D1" presStyleIdx="4" presStyleCnt="10"/>
      <dgm:spPr/>
    </dgm:pt>
    <dgm:pt modelId="{F9EBF74E-26B1-41E3-9DF0-8980F9D9A2A4}" type="pres">
      <dgm:prSet presAssocID="{0CB54BF8-45B4-4A70-B974-E22993DEF872}" presName="node" presStyleLbl="node1" presStyleIdx="5" presStyleCnt="11">
        <dgm:presLayoutVars>
          <dgm:bulletEnabled val="1"/>
        </dgm:presLayoutVars>
      </dgm:prSet>
      <dgm:spPr/>
    </dgm:pt>
    <dgm:pt modelId="{86915604-9AA1-4E9D-A408-01D86FDAF0F9}" type="pres">
      <dgm:prSet presAssocID="{7D3BB3E0-16FB-4778-A191-B00432DBE0BF}" presName="sibTrans" presStyleLbl="sibTrans1D1" presStyleIdx="5" presStyleCnt="10"/>
      <dgm:spPr/>
    </dgm:pt>
    <dgm:pt modelId="{C0EF2D08-B850-497F-B087-4C4026F148AA}" type="pres">
      <dgm:prSet presAssocID="{7D3BB3E0-16FB-4778-A191-B00432DBE0BF}" presName="connectorText" presStyleLbl="sibTrans1D1" presStyleIdx="5" presStyleCnt="10"/>
      <dgm:spPr/>
    </dgm:pt>
    <dgm:pt modelId="{DA356B0B-B89B-4218-B027-CC5DCF376AE7}" type="pres">
      <dgm:prSet presAssocID="{CED7E82A-5E0C-497A-B6EF-F92ED8176C52}" presName="node" presStyleLbl="node1" presStyleIdx="6" presStyleCnt="11">
        <dgm:presLayoutVars>
          <dgm:bulletEnabled val="1"/>
        </dgm:presLayoutVars>
      </dgm:prSet>
      <dgm:spPr/>
    </dgm:pt>
    <dgm:pt modelId="{62D0CFD5-DBA1-4990-A9A6-EF5C177BE967}" type="pres">
      <dgm:prSet presAssocID="{75A82733-ED9B-44EB-A96A-FA3D39E9A08A}" presName="sibTrans" presStyleLbl="sibTrans1D1" presStyleIdx="6" presStyleCnt="10"/>
      <dgm:spPr/>
    </dgm:pt>
    <dgm:pt modelId="{82382025-1D17-4D1E-B009-5C157D04AD04}" type="pres">
      <dgm:prSet presAssocID="{75A82733-ED9B-44EB-A96A-FA3D39E9A08A}" presName="connectorText" presStyleLbl="sibTrans1D1" presStyleIdx="6" presStyleCnt="10"/>
      <dgm:spPr/>
    </dgm:pt>
    <dgm:pt modelId="{85A1CCE6-B071-49AC-A865-0CC04D920588}" type="pres">
      <dgm:prSet presAssocID="{6AB064CD-78AB-438B-9F63-4D8D66B22866}" presName="node" presStyleLbl="node1" presStyleIdx="7" presStyleCnt="11">
        <dgm:presLayoutVars>
          <dgm:bulletEnabled val="1"/>
        </dgm:presLayoutVars>
      </dgm:prSet>
      <dgm:spPr/>
    </dgm:pt>
    <dgm:pt modelId="{F1752123-1E68-4E20-BE04-9E992744F432}" type="pres">
      <dgm:prSet presAssocID="{F9482431-A99A-421C-8A73-6CACD1699312}" presName="sibTrans" presStyleLbl="sibTrans1D1" presStyleIdx="7" presStyleCnt="10"/>
      <dgm:spPr/>
    </dgm:pt>
    <dgm:pt modelId="{7967F235-1D60-4FCE-A3C7-30EAC6786897}" type="pres">
      <dgm:prSet presAssocID="{F9482431-A99A-421C-8A73-6CACD1699312}" presName="connectorText" presStyleLbl="sibTrans1D1" presStyleIdx="7" presStyleCnt="10"/>
      <dgm:spPr/>
    </dgm:pt>
    <dgm:pt modelId="{1838201C-E52D-4547-ADEF-0F9E718F7D8D}" type="pres">
      <dgm:prSet presAssocID="{034C4B17-7B6B-46C9-8328-6BBB16036092}" presName="node" presStyleLbl="node1" presStyleIdx="8" presStyleCnt="11">
        <dgm:presLayoutVars>
          <dgm:bulletEnabled val="1"/>
        </dgm:presLayoutVars>
      </dgm:prSet>
      <dgm:spPr/>
    </dgm:pt>
    <dgm:pt modelId="{539F8B1A-25C3-4D52-A70B-56CD02886507}" type="pres">
      <dgm:prSet presAssocID="{7A847DB3-75CE-4C98-ADC8-18D6DC73DC5C}" presName="sibTrans" presStyleLbl="sibTrans1D1" presStyleIdx="8" presStyleCnt="10"/>
      <dgm:spPr/>
    </dgm:pt>
    <dgm:pt modelId="{E84BE43C-A72D-4957-A6A5-008902FB5C66}" type="pres">
      <dgm:prSet presAssocID="{7A847DB3-75CE-4C98-ADC8-18D6DC73DC5C}" presName="connectorText" presStyleLbl="sibTrans1D1" presStyleIdx="8" presStyleCnt="10"/>
      <dgm:spPr/>
    </dgm:pt>
    <dgm:pt modelId="{AA99D3B4-CCC1-4BAC-934E-F46735B9C0E6}" type="pres">
      <dgm:prSet presAssocID="{E4362456-C2EC-40F0-AE09-1EF36F1BCC15}" presName="node" presStyleLbl="node1" presStyleIdx="9" presStyleCnt="11">
        <dgm:presLayoutVars>
          <dgm:bulletEnabled val="1"/>
        </dgm:presLayoutVars>
      </dgm:prSet>
      <dgm:spPr/>
    </dgm:pt>
    <dgm:pt modelId="{32A4EB8E-F9B3-43B6-9F82-A52E659CAA92}" type="pres">
      <dgm:prSet presAssocID="{FF404037-5F81-4797-8B8E-E3C996EA7109}" presName="sibTrans" presStyleLbl="sibTrans1D1" presStyleIdx="9" presStyleCnt="10"/>
      <dgm:spPr/>
    </dgm:pt>
    <dgm:pt modelId="{D724A123-1A30-447B-8F2A-181EA0B75C71}" type="pres">
      <dgm:prSet presAssocID="{FF404037-5F81-4797-8B8E-E3C996EA7109}" presName="connectorText" presStyleLbl="sibTrans1D1" presStyleIdx="9" presStyleCnt="10"/>
      <dgm:spPr/>
    </dgm:pt>
    <dgm:pt modelId="{3A2F9D3A-6B7C-497D-A8D9-D6B25A5548CF}" type="pres">
      <dgm:prSet presAssocID="{C7F9277D-DF2A-4D14-865D-701404B5C923}" presName="node" presStyleLbl="node1" presStyleIdx="10" presStyleCnt="11">
        <dgm:presLayoutVars>
          <dgm:bulletEnabled val="1"/>
        </dgm:presLayoutVars>
      </dgm:prSet>
      <dgm:spPr/>
    </dgm:pt>
  </dgm:ptLst>
  <dgm:cxnLst>
    <dgm:cxn modelId="{1EC5EC01-7567-4121-8B54-CA721AC06972}" type="presOf" srcId="{FE7185C5-C4F1-4CEA-89A4-1BD674DA2AAD}" destId="{9517315B-6BE4-4730-86DF-7BED54C87925}" srcOrd="0" destOrd="0" presId="urn:microsoft.com/office/officeart/2016/7/layout/RepeatingBendingProcessNew"/>
    <dgm:cxn modelId="{9F851503-CAC1-4F7A-85D6-3BBE29484A2A}" type="presOf" srcId="{CED7E82A-5E0C-497A-B6EF-F92ED8176C52}" destId="{DA356B0B-B89B-4218-B027-CC5DCF376AE7}" srcOrd="0" destOrd="0" presId="urn:microsoft.com/office/officeart/2016/7/layout/RepeatingBendingProcessNew"/>
    <dgm:cxn modelId="{9207FD0D-C3CE-4B18-90A5-5C0441D97A09}" type="presOf" srcId="{E4362456-C2EC-40F0-AE09-1EF36F1BCC15}" destId="{AA99D3B4-CCC1-4BAC-934E-F46735B9C0E6}" srcOrd="0" destOrd="0" presId="urn:microsoft.com/office/officeart/2016/7/layout/RepeatingBendingProcessNew"/>
    <dgm:cxn modelId="{EDDE3B10-C57E-4A50-A7D7-0751CC870E7A}" srcId="{6568658B-3491-4CFF-9A0E-AD3515A116AE}" destId="{6AB064CD-78AB-438B-9F63-4D8D66B22866}" srcOrd="7" destOrd="0" parTransId="{A3CC5152-74AF-4528-B34A-929E1D81D334}" sibTransId="{F9482431-A99A-421C-8A73-6CACD1699312}"/>
    <dgm:cxn modelId="{E56D5E12-C193-404D-92D4-4EB5D48BF888}" type="presOf" srcId="{9A41A9D0-48CA-4A9B-803D-6EFA8D488CFD}" destId="{24BAC2D8-D407-4565-876E-778B454751EA}" srcOrd="1" destOrd="0" presId="urn:microsoft.com/office/officeart/2016/7/layout/RepeatingBendingProcessNew"/>
    <dgm:cxn modelId="{89D60714-FDF3-4E3F-A2E4-AF9B1A906B61}" type="presOf" srcId="{7D3BB3E0-16FB-4778-A191-B00432DBE0BF}" destId="{86915604-9AA1-4E9D-A408-01D86FDAF0F9}" srcOrd="0" destOrd="0" presId="urn:microsoft.com/office/officeart/2016/7/layout/RepeatingBendingProcessNew"/>
    <dgm:cxn modelId="{209AAA14-02BF-4C75-A638-C95B9C642E15}" type="presOf" srcId="{E3620B00-C2DC-4762-8589-E130CB9EC3BB}" destId="{8C9E6923-0617-46C7-B601-388689015433}" srcOrd="0" destOrd="0" presId="urn:microsoft.com/office/officeart/2016/7/layout/RepeatingBendingProcessNew"/>
    <dgm:cxn modelId="{C40E0320-0236-4B6D-923D-2EFEA657F03E}" type="presOf" srcId="{7A847DB3-75CE-4C98-ADC8-18D6DC73DC5C}" destId="{E84BE43C-A72D-4957-A6A5-008902FB5C66}" srcOrd="1" destOrd="0" presId="urn:microsoft.com/office/officeart/2016/7/layout/RepeatingBendingProcessNew"/>
    <dgm:cxn modelId="{23790E20-80BA-42CF-A111-2B163377493B}" type="presOf" srcId="{7D3BB3E0-16FB-4778-A191-B00432DBE0BF}" destId="{C0EF2D08-B850-497F-B087-4C4026F148AA}" srcOrd="1" destOrd="0" presId="urn:microsoft.com/office/officeart/2016/7/layout/RepeatingBendingProcessNew"/>
    <dgm:cxn modelId="{AFEEAB22-2738-4F80-A723-BCB29377E87C}" type="presOf" srcId="{C27AA496-6A3F-48A5-B276-653965278B0D}" destId="{D6A8C865-F254-4194-8CB0-EEF6061D3C02}" srcOrd="1" destOrd="0" presId="urn:microsoft.com/office/officeart/2016/7/layout/RepeatingBendingProcessNew"/>
    <dgm:cxn modelId="{6090C82D-AEE1-4F1F-BFB1-A94003038369}" srcId="{6568658B-3491-4CFF-9A0E-AD3515A116AE}" destId="{C7F9277D-DF2A-4D14-865D-701404B5C923}" srcOrd="10" destOrd="0" parTransId="{F747579B-6FAD-4BCE-87DF-AAEB514810CD}" sibTransId="{F1CA9AFA-A622-4395-A740-892E060FCEF0}"/>
    <dgm:cxn modelId="{354FBB30-A673-4805-9664-907EAD0A0052}" srcId="{6568658B-3491-4CFF-9A0E-AD3515A116AE}" destId="{0CB54BF8-45B4-4A70-B974-E22993DEF872}" srcOrd="5" destOrd="0" parTransId="{E7849272-FFB6-44C2-A055-64A968B41622}" sibTransId="{7D3BB3E0-16FB-4778-A191-B00432DBE0BF}"/>
    <dgm:cxn modelId="{C53A6531-6413-4157-86A9-8A1B67DB6D79}" srcId="{6568658B-3491-4CFF-9A0E-AD3515A116AE}" destId="{E4362456-C2EC-40F0-AE09-1EF36F1BCC15}" srcOrd="9" destOrd="0" parTransId="{0DDF5710-F603-44F1-BC65-B53592AB3FBA}" sibTransId="{FF404037-5F81-4797-8B8E-E3C996EA7109}"/>
    <dgm:cxn modelId="{6FB2D337-99B2-4586-A7C3-37D34B29CADA}" type="presOf" srcId="{C27AA496-6A3F-48A5-B276-653965278B0D}" destId="{ACB02271-C655-4ACD-A098-88679F8C9C6F}" srcOrd="0" destOrd="0" presId="urn:microsoft.com/office/officeart/2016/7/layout/RepeatingBendingProcessNew"/>
    <dgm:cxn modelId="{40D8395B-E32C-4C33-85F6-EAD5F8BBE644}" type="presOf" srcId="{034C4B17-7B6B-46C9-8328-6BBB16036092}" destId="{1838201C-E52D-4547-ADEF-0F9E718F7D8D}" srcOrd="0" destOrd="0" presId="urn:microsoft.com/office/officeart/2016/7/layout/RepeatingBendingProcessNew"/>
    <dgm:cxn modelId="{D0C03D63-6776-40DB-903C-3E289BDEBED9}" type="presOf" srcId="{75A82733-ED9B-44EB-A96A-FA3D39E9A08A}" destId="{62D0CFD5-DBA1-4990-A9A6-EF5C177BE967}" srcOrd="0" destOrd="0" presId="urn:microsoft.com/office/officeart/2016/7/layout/RepeatingBendingProcessNew"/>
    <dgm:cxn modelId="{687EB664-7DBB-4122-8263-EBB1D87CF19C}" srcId="{6568658B-3491-4CFF-9A0E-AD3515A116AE}" destId="{235C8E4A-938B-416D-B3CE-EA765781C71C}" srcOrd="3" destOrd="0" parTransId="{1BF9BAD3-BBAF-4A95-A0F3-D73C2436F4BF}" sibTransId="{FE7185C5-C4F1-4CEA-89A4-1BD674DA2AAD}"/>
    <dgm:cxn modelId="{A17CDC48-0555-4993-8C68-88E7A4BDC679}" srcId="{6568658B-3491-4CFF-9A0E-AD3515A116AE}" destId="{C73DDF8B-0617-445E-8D7E-F3C31E244DFC}" srcOrd="2" destOrd="0" parTransId="{380285B5-6A58-4145-BAAB-0651AC6AFC10}" sibTransId="{5ED372D3-1046-4866-8373-078DAC120A27}"/>
    <dgm:cxn modelId="{8ED1564E-061A-41F3-97B6-08369CBFC3E8}" type="presOf" srcId="{F9482431-A99A-421C-8A73-6CACD1699312}" destId="{7967F235-1D60-4FCE-A3C7-30EAC6786897}" srcOrd="1" destOrd="0" presId="urn:microsoft.com/office/officeart/2016/7/layout/RepeatingBendingProcessNew"/>
    <dgm:cxn modelId="{71CE918B-1A26-4772-9DB8-88F404EE667C}" type="presOf" srcId="{C73DDF8B-0617-445E-8D7E-F3C31E244DFC}" destId="{A486C50B-E0E6-4434-8570-EC7D469ED1CF}" srcOrd="0" destOrd="0" presId="urn:microsoft.com/office/officeart/2016/7/layout/RepeatingBendingProcessNew"/>
    <dgm:cxn modelId="{50BAFC8F-1043-48B9-AF60-02E470B562FD}" type="presOf" srcId="{14CDA42D-B48B-48DA-9812-0AF48EA91917}" destId="{12E9FC42-AA69-4F08-8472-8C3C06A5EA1E}" srcOrd="0" destOrd="0" presId="urn:microsoft.com/office/officeart/2016/7/layout/RepeatingBendingProcessNew"/>
    <dgm:cxn modelId="{5CA0EE91-3099-4E11-A907-A5D447528544}" type="presOf" srcId="{14CDA42D-B48B-48DA-9812-0AF48EA91917}" destId="{FB45498C-238C-4FB2-AD08-EC55A334327F}" srcOrd="1" destOrd="0" presId="urn:microsoft.com/office/officeart/2016/7/layout/RepeatingBendingProcessNew"/>
    <dgm:cxn modelId="{B60A7F94-4E0E-4C42-AA68-8D05B09F84E6}" type="presOf" srcId="{C7F9277D-DF2A-4D14-865D-701404B5C923}" destId="{3A2F9D3A-6B7C-497D-A8D9-D6B25A5548CF}" srcOrd="0" destOrd="0" presId="urn:microsoft.com/office/officeart/2016/7/layout/RepeatingBendingProcessNew"/>
    <dgm:cxn modelId="{C5D7CDA4-A4CE-4705-B779-CB3F6E346E1F}" type="presOf" srcId="{FF404037-5F81-4797-8B8E-E3C996EA7109}" destId="{D724A123-1A30-447B-8F2A-181EA0B75C71}" srcOrd="1" destOrd="0" presId="urn:microsoft.com/office/officeart/2016/7/layout/RepeatingBendingProcessNew"/>
    <dgm:cxn modelId="{BDA97FA7-80B2-4A6F-BAE5-6B0D12C6681C}" type="presOf" srcId="{75A82733-ED9B-44EB-A96A-FA3D39E9A08A}" destId="{82382025-1D17-4D1E-B009-5C157D04AD04}" srcOrd="1" destOrd="0" presId="urn:microsoft.com/office/officeart/2016/7/layout/RepeatingBendingProcessNew"/>
    <dgm:cxn modelId="{8764B3A7-07A8-4244-B0CB-5E19AB8E5395}" srcId="{6568658B-3491-4CFF-9A0E-AD3515A116AE}" destId="{E3620B00-C2DC-4762-8589-E130CB9EC3BB}" srcOrd="4" destOrd="0" parTransId="{03E14B49-B600-48BB-BAC7-2F4CBBF6007D}" sibTransId="{9A41A9D0-48CA-4A9B-803D-6EFA8D488CFD}"/>
    <dgm:cxn modelId="{1809D7AA-70C4-4302-B289-057A933D64A3}" type="presOf" srcId="{5ED372D3-1046-4866-8373-078DAC120A27}" destId="{BE950D72-2F66-47F7-848E-5E36E8C85594}" srcOrd="0" destOrd="0" presId="urn:microsoft.com/office/officeart/2016/7/layout/RepeatingBendingProcessNew"/>
    <dgm:cxn modelId="{E3CB79B0-0B91-48A9-951D-93085E9FC1F4}" type="presOf" srcId="{9A41A9D0-48CA-4A9B-803D-6EFA8D488CFD}" destId="{BB5896F5-5384-49DF-A623-E189664AE589}" srcOrd="0" destOrd="0" presId="urn:microsoft.com/office/officeart/2016/7/layout/RepeatingBendingProcessNew"/>
    <dgm:cxn modelId="{10E111B4-EA09-4E4C-87C0-A1DB1FD73876}" srcId="{6568658B-3491-4CFF-9A0E-AD3515A116AE}" destId="{7548FF56-0606-4419-BB2D-8F04395C2111}" srcOrd="0" destOrd="0" parTransId="{D5D2F909-2FC0-453D-8E17-B9687EC140C7}" sibTransId="{C27AA496-6A3F-48A5-B276-653965278B0D}"/>
    <dgm:cxn modelId="{88AE2DB9-63DF-4491-8AD1-E14D7BCBB9CF}" type="presOf" srcId="{7A847DB3-75CE-4C98-ADC8-18D6DC73DC5C}" destId="{539F8B1A-25C3-4D52-A70B-56CD02886507}" srcOrd="0" destOrd="0" presId="urn:microsoft.com/office/officeart/2016/7/layout/RepeatingBendingProcessNew"/>
    <dgm:cxn modelId="{CA3405C5-FF0C-4C34-BDF4-829F44279D9B}" srcId="{6568658B-3491-4CFF-9A0E-AD3515A116AE}" destId="{786D8E72-5B30-4C08-A915-31D290353A41}" srcOrd="1" destOrd="0" parTransId="{4E6B2278-D37B-40C1-BCC3-020704EFD483}" sibTransId="{14CDA42D-B48B-48DA-9812-0AF48EA91917}"/>
    <dgm:cxn modelId="{EBF9F4CB-090D-45BE-B46D-706BFE4A1D1E}" type="presOf" srcId="{5ED372D3-1046-4866-8373-078DAC120A27}" destId="{55DD5C0B-3246-43A7-9157-86B0AB389CE9}" srcOrd="1" destOrd="0" presId="urn:microsoft.com/office/officeart/2016/7/layout/RepeatingBendingProcessNew"/>
    <dgm:cxn modelId="{E9C406CE-C578-45A9-8D55-826FEF339845}" type="presOf" srcId="{235C8E4A-938B-416D-B3CE-EA765781C71C}" destId="{2E93E6A9-A5A8-4344-925A-C82183F7A0F5}" srcOrd="0" destOrd="0" presId="urn:microsoft.com/office/officeart/2016/7/layout/RepeatingBendingProcessNew"/>
    <dgm:cxn modelId="{0607B7D9-CE31-4A45-A3B0-BBEC3B7A61D7}" srcId="{6568658B-3491-4CFF-9A0E-AD3515A116AE}" destId="{034C4B17-7B6B-46C9-8328-6BBB16036092}" srcOrd="8" destOrd="0" parTransId="{8D063A62-FAD3-44EF-BE67-4B41AB268261}" sibTransId="{7A847DB3-75CE-4C98-ADC8-18D6DC73DC5C}"/>
    <dgm:cxn modelId="{4447E4D9-AEBA-4F6F-8472-E07F598137A2}" type="presOf" srcId="{0CB54BF8-45B4-4A70-B974-E22993DEF872}" destId="{F9EBF74E-26B1-41E3-9DF0-8980F9D9A2A4}" srcOrd="0" destOrd="0" presId="urn:microsoft.com/office/officeart/2016/7/layout/RepeatingBendingProcessNew"/>
    <dgm:cxn modelId="{4D7485DC-079B-4053-9D75-600CE10A9954}" type="presOf" srcId="{FF404037-5F81-4797-8B8E-E3C996EA7109}" destId="{32A4EB8E-F9B3-43B6-9F82-A52E659CAA92}" srcOrd="0" destOrd="0" presId="urn:microsoft.com/office/officeart/2016/7/layout/RepeatingBendingProcessNew"/>
    <dgm:cxn modelId="{B52ABCE1-EA1D-4560-91FA-EA27F373BE90}" type="presOf" srcId="{7548FF56-0606-4419-BB2D-8F04395C2111}" destId="{D9973913-514A-43E9-BB5F-555C2ACBCFEA}" srcOrd="0" destOrd="0" presId="urn:microsoft.com/office/officeart/2016/7/layout/RepeatingBendingProcessNew"/>
    <dgm:cxn modelId="{D734F9E2-0EF7-4C23-97B0-1E21B4CF450F}" srcId="{6568658B-3491-4CFF-9A0E-AD3515A116AE}" destId="{CED7E82A-5E0C-497A-B6EF-F92ED8176C52}" srcOrd="6" destOrd="0" parTransId="{9478E85A-5E88-4C50-A90F-09BE26D735C2}" sibTransId="{75A82733-ED9B-44EB-A96A-FA3D39E9A08A}"/>
    <dgm:cxn modelId="{44EDA1E7-AD9C-4225-B0CF-5595227B127F}" type="presOf" srcId="{F9482431-A99A-421C-8A73-6CACD1699312}" destId="{F1752123-1E68-4E20-BE04-9E992744F432}" srcOrd="0" destOrd="0" presId="urn:microsoft.com/office/officeart/2016/7/layout/RepeatingBendingProcessNew"/>
    <dgm:cxn modelId="{EF1A87EF-0560-473D-9BB6-4DCD788908B0}" type="presOf" srcId="{6AB064CD-78AB-438B-9F63-4D8D66B22866}" destId="{85A1CCE6-B071-49AC-A865-0CC04D920588}" srcOrd="0" destOrd="0" presId="urn:microsoft.com/office/officeart/2016/7/layout/RepeatingBendingProcessNew"/>
    <dgm:cxn modelId="{62D0B7F0-B5DF-49B5-BA11-61B406F00617}" type="presOf" srcId="{786D8E72-5B30-4C08-A915-31D290353A41}" destId="{D8B300BB-2020-426F-A55B-FE5510F1386D}" srcOrd="0" destOrd="0" presId="urn:microsoft.com/office/officeart/2016/7/layout/RepeatingBendingProcessNew"/>
    <dgm:cxn modelId="{1C528DF8-20CA-4FD7-B499-784E9B3B62C9}" type="presOf" srcId="{6568658B-3491-4CFF-9A0E-AD3515A116AE}" destId="{093A39BA-D4AE-4BC4-BF52-2FAF6F769897}" srcOrd="0" destOrd="0" presId="urn:microsoft.com/office/officeart/2016/7/layout/RepeatingBendingProcessNew"/>
    <dgm:cxn modelId="{C919F7FD-6D64-4EE5-85A1-FD25286F54C0}" type="presOf" srcId="{FE7185C5-C4F1-4CEA-89A4-1BD674DA2AAD}" destId="{B5A1880C-8F9D-4657-92B9-601CF4573565}" srcOrd="1" destOrd="0" presId="urn:microsoft.com/office/officeart/2016/7/layout/RepeatingBendingProcessNew"/>
    <dgm:cxn modelId="{E4927458-59C2-4AA1-8938-F2CB6175668D}" type="presParOf" srcId="{093A39BA-D4AE-4BC4-BF52-2FAF6F769897}" destId="{D9973913-514A-43E9-BB5F-555C2ACBCFEA}" srcOrd="0" destOrd="0" presId="urn:microsoft.com/office/officeart/2016/7/layout/RepeatingBendingProcessNew"/>
    <dgm:cxn modelId="{3F4071CC-C37F-490B-ACDF-4F10E5E9ACE1}" type="presParOf" srcId="{093A39BA-D4AE-4BC4-BF52-2FAF6F769897}" destId="{ACB02271-C655-4ACD-A098-88679F8C9C6F}" srcOrd="1" destOrd="0" presId="urn:microsoft.com/office/officeart/2016/7/layout/RepeatingBendingProcessNew"/>
    <dgm:cxn modelId="{2322516B-8DF2-46F2-8066-C04E29352ADF}" type="presParOf" srcId="{ACB02271-C655-4ACD-A098-88679F8C9C6F}" destId="{D6A8C865-F254-4194-8CB0-EEF6061D3C02}" srcOrd="0" destOrd="0" presId="urn:microsoft.com/office/officeart/2016/7/layout/RepeatingBendingProcessNew"/>
    <dgm:cxn modelId="{13C436BB-A53C-4600-863F-F91409AC9D8B}" type="presParOf" srcId="{093A39BA-D4AE-4BC4-BF52-2FAF6F769897}" destId="{D8B300BB-2020-426F-A55B-FE5510F1386D}" srcOrd="2" destOrd="0" presId="urn:microsoft.com/office/officeart/2016/7/layout/RepeatingBendingProcessNew"/>
    <dgm:cxn modelId="{D98F691B-CEF8-4386-95C2-386222949B55}" type="presParOf" srcId="{093A39BA-D4AE-4BC4-BF52-2FAF6F769897}" destId="{12E9FC42-AA69-4F08-8472-8C3C06A5EA1E}" srcOrd="3" destOrd="0" presId="urn:microsoft.com/office/officeart/2016/7/layout/RepeatingBendingProcessNew"/>
    <dgm:cxn modelId="{29377E6A-69A6-4DB3-BBCE-EA9C0CE4527A}" type="presParOf" srcId="{12E9FC42-AA69-4F08-8472-8C3C06A5EA1E}" destId="{FB45498C-238C-4FB2-AD08-EC55A334327F}" srcOrd="0" destOrd="0" presId="urn:microsoft.com/office/officeart/2016/7/layout/RepeatingBendingProcessNew"/>
    <dgm:cxn modelId="{9DE74A64-29A9-47C7-8238-63657A296263}" type="presParOf" srcId="{093A39BA-D4AE-4BC4-BF52-2FAF6F769897}" destId="{A486C50B-E0E6-4434-8570-EC7D469ED1CF}" srcOrd="4" destOrd="0" presId="urn:microsoft.com/office/officeart/2016/7/layout/RepeatingBendingProcessNew"/>
    <dgm:cxn modelId="{498E986C-6352-40C5-BCAC-2CA8B3AD640E}" type="presParOf" srcId="{093A39BA-D4AE-4BC4-BF52-2FAF6F769897}" destId="{BE950D72-2F66-47F7-848E-5E36E8C85594}" srcOrd="5" destOrd="0" presId="urn:microsoft.com/office/officeart/2016/7/layout/RepeatingBendingProcessNew"/>
    <dgm:cxn modelId="{F36F8651-A612-406C-A0AB-54FE77B84298}" type="presParOf" srcId="{BE950D72-2F66-47F7-848E-5E36E8C85594}" destId="{55DD5C0B-3246-43A7-9157-86B0AB389CE9}" srcOrd="0" destOrd="0" presId="urn:microsoft.com/office/officeart/2016/7/layout/RepeatingBendingProcessNew"/>
    <dgm:cxn modelId="{46ED6C46-36FE-4838-BD7B-75B2C7D7DA3B}" type="presParOf" srcId="{093A39BA-D4AE-4BC4-BF52-2FAF6F769897}" destId="{2E93E6A9-A5A8-4344-925A-C82183F7A0F5}" srcOrd="6" destOrd="0" presId="urn:microsoft.com/office/officeart/2016/7/layout/RepeatingBendingProcessNew"/>
    <dgm:cxn modelId="{F20133DD-5AE2-4B7F-870E-817F7465BE1F}" type="presParOf" srcId="{093A39BA-D4AE-4BC4-BF52-2FAF6F769897}" destId="{9517315B-6BE4-4730-86DF-7BED54C87925}" srcOrd="7" destOrd="0" presId="urn:microsoft.com/office/officeart/2016/7/layout/RepeatingBendingProcessNew"/>
    <dgm:cxn modelId="{D8AFA823-0921-4E09-9967-213D729ACF4E}" type="presParOf" srcId="{9517315B-6BE4-4730-86DF-7BED54C87925}" destId="{B5A1880C-8F9D-4657-92B9-601CF4573565}" srcOrd="0" destOrd="0" presId="urn:microsoft.com/office/officeart/2016/7/layout/RepeatingBendingProcessNew"/>
    <dgm:cxn modelId="{D577DDC2-0530-4268-9412-2BAA00543953}" type="presParOf" srcId="{093A39BA-D4AE-4BC4-BF52-2FAF6F769897}" destId="{8C9E6923-0617-46C7-B601-388689015433}" srcOrd="8" destOrd="0" presId="urn:microsoft.com/office/officeart/2016/7/layout/RepeatingBendingProcessNew"/>
    <dgm:cxn modelId="{82E5ABFE-BC6C-4F96-B857-DDD41E341C09}" type="presParOf" srcId="{093A39BA-D4AE-4BC4-BF52-2FAF6F769897}" destId="{BB5896F5-5384-49DF-A623-E189664AE589}" srcOrd="9" destOrd="0" presId="urn:microsoft.com/office/officeart/2016/7/layout/RepeatingBendingProcessNew"/>
    <dgm:cxn modelId="{9E18B705-E94A-475D-B0A5-F334EFA878B4}" type="presParOf" srcId="{BB5896F5-5384-49DF-A623-E189664AE589}" destId="{24BAC2D8-D407-4565-876E-778B454751EA}" srcOrd="0" destOrd="0" presId="urn:microsoft.com/office/officeart/2016/7/layout/RepeatingBendingProcessNew"/>
    <dgm:cxn modelId="{E834B98A-9E77-45BB-BE01-8946D5AB3A98}" type="presParOf" srcId="{093A39BA-D4AE-4BC4-BF52-2FAF6F769897}" destId="{F9EBF74E-26B1-41E3-9DF0-8980F9D9A2A4}" srcOrd="10" destOrd="0" presId="urn:microsoft.com/office/officeart/2016/7/layout/RepeatingBendingProcessNew"/>
    <dgm:cxn modelId="{9CFC9B2C-BE0A-4F25-A1A7-0F1D26EDB917}" type="presParOf" srcId="{093A39BA-D4AE-4BC4-BF52-2FAF6F769897}" destId="{86915604-9AA1-4E9D-A408-01D86FDAF0F9}" srcOrd="11" destOrd="0" presId="urn:microsoft.com/office/officeart/2016/7/layout/RepeatingBendingProcessNew"/>
    <dgm:cxn modelId="{6A5C93E1-C1C1-4F21-A9F1-6045B77FEA05}" type="presParOf" srcId="{86915604-9AA1-4E9D-A408-01D86FDAF0F9}" destId="{C0EF2D08-B850-497F-B087-4C4026F148AA}" srcOrd="0" destOrd="0" presId="urn:microsoft.com/office/officeart/2016/7/layout/RepeatingBendingProcessNew"/>
    <dgm:cxn modelId="{F48A968E-D9CD-4A38-80B1-7B4C93004925}" type="presParOf" srcId="{093A39BA-D4AE-4BC4-BF52-2FAF6F769897}" destId="{DA356B0B-B89B-4218-B027-CC5DCF376AE7}" srcOrd="12" destOrd="0" presId="urn:microsoft.com/office/officeart/2016/7/layout/RepeatingBendingProcessNew"/>
    <dgm:cxn modelId="{390FBBB2-B3AE-4E88-8818-E312E97834A8}" type="presParOf" srcId="{093A39BA-D4AE-4BC4-BF52-2FAF6F769897}" destId="{62D0CFD5-DBA1-4990-A9A6-EF5C177BE967}" srcOrd="13" destOrd="0" presId="urn:microsoft.com/office/officeart/2016/7/layout/RepeatingBendingProcessNew"/>
    <dgm:cxn modelId="{5615A358-86C3-4916-B579-83DA903066E9}" type="presParOf" srcId="{62D0CFD5-DBA1-4990-A9A6-EF5C177BE967}" destId="{82382025-1D17-4D1E-B009-5C157D04AD04}" srcOrd="0" destOrd="0" presId="urn:microsoft.com/office/officeart/2016/7/layout/RepeatingBendingProcessNew"/>
    <dgm:cxn modelId="{F59312C3-DDD9-4F8F-A466-BFBF2A716EB2}" type="presParOf" srcId="{093A39BA-D4AE-4BC4-BF52-2FAF6F769897}" destId="{85A1CCE6-B071-49AC-A865-0CC04D920588}" srcOrd="14" destOrd="0" presId="urn:microsoft.com/office/officeart/2016/7/layout/RepeatingBendingProcessNew"/>
    <dgm:cxn modelId="{9C8DD227-9184-4D6D-826E-9853193E0475}" type="presParOf" srcId="{093A39BA-D4AE-4BC4-BF52-2FAF6F769897}" destId="{F1752123-1E68-4E20-BE04-9E992744F432}" srcOrd="15" destOrd="0" presId="urn:microsoft.com/office/officeart/2016/7/layout/RepeatingBendingProcessNew"/>
    <dgm:cxn modelId="{3C4226DF-DA65-432C-89AE-71C28495ED1A}" type="presParOf" srcId="{F1752123-1E68-4E20-BE04-9E992744F432}" destId="{7967F235-1D60-4FCE-A3C7-30EAC6786897}" srcOrd="0" destOrd="0" presId="urn:microsoft.com/office/officeart/2016/7/layout/RepeatingBendingProcessNew"/>
    <dgm:cxn modelId="{40F1B9DB-67BB-4B1D-8B59-C50596651D7D}" type="presParOf" srcId="{093A39BA-D4AE-4BC4-BF52-2FAF6F769897}" destId="{1838201C-E52D-4547-ADEF-0F9E718F7D8D}" srcOrd="16" destOrd="0" presId="urn:microsoft.com/office/officeart/2016/7/layout/RepeatingBendingProcessNew"/>
    <dgm:cxn modelId="{576CAD17-6617-4A5A-A139-45C9CAD40A1D}" type="presParOf" srcId="{093A39BA-D4AE-4BC4-BF52-2FAF6F769897}" destId="{539F8B1A-25C3-4D52-A70B-56CD02886507}" srcOrd="17" destOrd="0" presId="urn:microsoft.com/office/officeart/2016/7/layout/RepeatingBendingProcessNew"/>
    <dgm:cxn modelId="{993E0B11-CC6B-4301-BE53-C370559FA547}" type="presParOf" srcId="{539F8B1A-25C3-4D52-A70B-56CD02886507}" destId="{E84BE43C-A72D-4957-A6A5-008902FB5C66}" srcOrd="0" destOrd="0" presId="urn:microsoft.com/office/officeart/2016/7/layout/RepeatingBendingProcessNew"/>
    <dgm:cxn modelId="{FB51FD6D-F32D-43A5-8233-ED50D7FB4AC5}" type="presParOf" srcId="{093A39BA-D4AE-4BC4-BF52-2FAF6F769897}" destId="{AA99D3B4-CCC1-4BAC-934E-F46735B9C0E6}" srcOrd="18" destOrd="0" presId="urn:microsoft.com/office/officeart/2016/7/layout/RepeatingBendingProcessNew"/>
    <dgm:cxn modelId="{CB613BF9-E354-4385-8548-2654390F110A}" type="presParOf" srcId="{093A39BA-D4AE-4BC4-BF52-2FAF6F769897}" destId="{32A4EB8E-F9B3-43B6-9F82-A52E659CAA92}" srcOrd="19" destOrd="0" presId="urn:microsoft.com/office/officeart/2016/7/layout/RepeatingBendingProcessNew"/>
    <dgm:cxn modelId="{6D141076-79D9-4100-86D7-F56E6DAD9BFB}" type="presParOf" srcId="{32A4EB8E-F9B3-43B6-9F82-A52E659CAA92}" destId="{D724A123-1A30-447B-8F2A-181EA0B75C71}" srcOrd="0" destOrd="0" presId="urn:microsoft.com/office/officeart/2016/7/layout/RepeatingBendingProcessNew"/>
    <dgm:cxn modelId="{C9107345-25FC-4923-A08B-DEDE91F6F19E}" type="presParOf" srcId="{093A39BA-D4AE-4BC4-BF52-2FAF6F769897}" destId="{3A2F9D3A-6B7C-497D-A8D9-D6B25A5548CF}"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B8F2A-D6F6-4AEE-8C7E-70267CFEE0C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B95C18AA-A4FA-4582-8C97-9571000B74E4}">
      <dgm:prSet/>
      <dgm:spPr/>
      <dgm:t>
        <a:bodyPr/>
        <a:lstStyle/>
        <a:p>
          <a:r>
            <a:rPr lang="en-GB"/>
            <a:t>The Early Years Officer (EYO) is responsible for raising Authority to Recruit (ATR’s) for staff required for the setting</a:t>
          </a:r>
          <a:endParaRPr lang="en-US"/>
        </a:p>
      </dgm:t>
    </dgm:pt>
    <dgm:pt modelId="{6697E32C-70CE-4972-9A4C-36D11AAB7A01}" type="parTrans" cxnId="{D2DCAE26-D0A2-4E02-AAF9-DFB4FD53C31F}">
      <dgm:prSet/>
      <dgm:spPr/>
      <dgm:t>
        <a:bodyPr/>
        <a:lstStyle/>
        <a:p>
          <a:endParaRPr lang="en-US"/>
        </a:p>
      </dgm:t>
    </dgm:pt>
    <dgm:pt modelId="{0035EDF3-9BE5-4D98-ABF5-A8B22802E1FF}" type="sibTrans" cxnId="{D2DCAE26-D0A2-4E02-AAF9-DFB4FD53C31F}">
      <dgm:prSet/>
      <dgm:spPr/>
      <dgm:t>
        <a:bodyPr/>
        <a:lstStyle/>
        <a:p>
          <a:endParaRPr lang="en-US"/>
        </a:p>
      </dgm:t>
    </dgm:pt>
    <dgm:pt modelId="{CCA0855C-AD83-4121-B0BE-F485BC6BF3BB}">
      <dgm:prSet/>
      <dgm:spPr/>
      <dgm:t>
        <a:bodyPr/>
        <a:lstStyle/>
        <a:p>
          <a:r>
            <a:rPr lang="en-GB" dirty="0"/>
            <a:t>Staff resignations must be provided to the EYO and the Childcare Manager (PCM)</a:t>
          </a:r>
          <a:endParaRPr lang="en-US" dirty="0"/>
        </a:p>
      </dgm:t>
    </dgm:pt>
    <dgm:pt modelId="{576EF7ED-0B58-4E18-B22B-9A233D771E58}" type="parTrans" cxnId="{4B503FAD-009A-45CE-A68D-8E036070772D}">
      <dgm:prSet/>
      <dgm:spPr/>
      <dgm:t>
        <a:bodyPr/>
        <a:lstStyle/>
        <a:p>
          <a:endParaRPr lang="en-US"/>
        </a:p>
      </dgm:t>
    </dgm:pt>
    <dgm:pt modelId="{2D5AC529-5AC1-42D2-9AA0-6B4B215E2206}" type="sibTrans" cxnId="{4B503FAD-009A-45CE-A68D-8E036070772D}">
      <dgm:prSet/>
      <dgm:spPr/>
      <dgm:t>
        <a:bodyPr/>
        <a:lstStyle/>
        <a:p>
          <a:endParaRPr lang="en-US"/>
        </a:p>
      </dgm:t>
    </dgm:pt>
    <dgm:pt modelId="{D102D9CE-5B18-41CC-8698-7BFE49C1CD5B}">
      <dgm:prSet/>
      <dgm:spPr/>
      <dgm:t>
        <a:bodyPr/>
        <a:lstStyle/>
        <a:p>
          <a:r>
            <a:rPr lang="en-GB" dirty="0"/>
            <a:t>The CM will work in partnership with the HT/Manager to confirm the staffing required</a:t>
          </a:r>
          <a:endParaRPr lang="en-US" dirty="0"/>
        </a:p>
      </dgm:t>
    </dgm:pt>
    <dgm:pt modelId="{58948DBD-871F-4C4C-A9C1-438255C673C7}" type="parTrans" cxnId="{63872E5D-25AA-4F4A-8E3D-A59CA4E63A2D}">
      <dgm:prSet/>
      <dgm:spPr/>
      <dgm:t>
        <a:bodyPr/>
        <a:lstStyle/>
        <a:p>
          <a:endParaRPr lang="en-US"/>
        </a:p>
      </dgm:t>
    </dgm:pt>
    <dgm:pt modelId="{2F78A53E-090D-4AB4-8DE7-D4137ADAB1CE}" type="sibTrans" cxnId="{63872E5D-25AA-4F4A-8E3D-A59CA4E63A2D}">
      <dgm:prSet/>
      <dgm:spPr/>
      <dgm:t>
        <a:bodyPr/>
        <a:lstStyle/>
        <a:p>
          <a:endParaRPr lang="en-US"/>
        </a:p>
      </dgm:t>
    </dgm:pt>
    <dgm:pt modelId="{24E97AAF-C156-41C4-B7E4-EA05AB15EABE}">
      <dgm:prSet/>
      <dgm:spPr/>
      <dgm:t>
        <a:bodyPr/>
        <a:lstStyle/>
        <a:p>
          <a:r>
            <a:rPr lang="en-GB" dirty="0"/>
            <a:t>The CM can assist with interviews on request</a:t>
          </a:r>
          <a:endParaRPr lang="en-US" dirty="0"/>
        </a:p>
      </dgm:t>
    </dgm:pt>
    <dgm:pt modelId="{2CABA27D-938A-445D-864A-39122EDB72F3}" type="parTrans" cxnId="{FD1F47AC-0D0E-4C60-BC10-51BB87F1CBD9}">
      <dgm:prSet/>
      <dgm:spPr/>
      <dgm:t>
        <a:bodyPr/>
        <a:lstStyle/>
        <a:p>
          <a:endParaRPr lang="en-US"/>
        </a:p>
      </dgm:t>
    </dgm:pt>
    <dgm:pt modelId="{DEA1CC3D-6E1D-4D54-8E5D-518BA59F7A08}" type="sibTrans" cxnId="{FD1F47AC-0D0E-4C60-BC10-51BB87F1CBD9}">
      <dgm:prSet/>
      <dgm:spPr/>
      <dgm:t>
        <a:bodyPr/>
        <a:lstStyle/>
        <a:p>
          <a:endParaRPr lang="en-US"/>
        </a:p>
      </dgm:t>
    </dgm:pt>
    <dgm:pt modelId="{1AAA6B9B-1E14-4CD1-88FE-C9B9D1F25BE9}">
      <dgm:prSet/>
      <dgm:spPr/>
      <dgm:t>
        <a:bodyPr/>
        <a:lstStyle/>
        <a:p>
          <a:r>
            <a:rPr lang="en-GB" dirty="0"/>
            <a:t>The CM interview all candidates for the non-teaching relief list</a:t>
          </a:r>
          <a:endParaRPr lang="en-US" dirty="0"/>
        </a:p>
      </dgm:t>
    </dgm:pt>
    <dgm:pt modelId="{D0C89582-5993-4D56-BB65-16DC22A36BA6}" type="parTrans" cxnId="{F4D5AE9D-1D18-4731-B46D-7BB8D5743DD2}">
      <dgm:prSet/>
      <dgm:spPr/>
      <dgm:t>
        <a:bodyPr/>
        <a:lstStyle/>
        <a:p>
          <a:endParaRPr lang="en-US"/>
        </a:p>
      </dgm:t>
    </dgm:pt>
    <dgm:pt modelId="{6B64E71C-3517-487C-B33F-1782E6177C12}" type="sibTrans" cxnId="{F4D5AE9D-1D18-4731-B46D-7BB8D5743DD2}">
      <dgm:prSet/>
      <dgm:spPr/>
      <dgm:t>
        <a:bodyPr/>
        <a:lstStyle/>
        <a:p>
          <a:endParaRPr lang="en-US"/>
        </a:p>
      </dgm:t>
    </dgm:pt>
    <dgm:pt modelId="{0167F735-CC6C-424F-BC05-5FA2EC996D2F}">
      <dgm:prSet/>
      <dgm:spPr/>
      <dgm:t>
        <a:bodyPr/>
        <a:lstStyle/>
        <a:p>
          <a:r>
            <a:rPr lang="en-GB"/>
            <a:t>Successful candidates must produce relevant id in line with safe recruitment practices</a:t>
          </a:r>
          <a:endParaRPr lang="en-US"/>
        </a:p>
      </dgm:t>
    </dgm:pt>
    <dgm:pt modelId="{C31511DA-C07B-4C9C-89D4-02002D3BF411}" type="parTrans" cxnId="{D5BB00C3-419A-44C0-B389-CF1CB85532D0}">
      <dgm:prSet/>
      <dgm:spPr/>
      <dgm:t>
        <a:bodyPr/>
        <a:lstStyle/>
        <a:p>
          <a:endParaRPr lang="en-US"/>
        </a:p>
      </dgm:t>
    </dgm:pt>
    <dgm:pt modelId="{069FA121-4724-43C6-9994-497DC2B9599E}" type="sibTrans" cxnId="{D5BB00C3-419A-44C0-B389-CF1CB85532D0}">
      <dgm:prSet/>
      <dgm:spPr/>
      <dgm:t>
        <a:bodyPr/>
        <a:lstStyle/>
        <a:p>
          <a:endParaRPr lang="en-US"/>
        </a:p>
      </dgm:t>
    </dgm:pt>
    <dgm:pt modelId="{DFA483BF-13E5-4DD1-BCC2-C14B8C9D9BD6}">
      <dgm:prSet/>
      <dgm:spPr/>
      <dgm:t>
        <a:bodyPr/>
        <a:lstStyle/>
        <a:p>
          <a:r>
            <a:rPr lang="en-GB" dirty="0"/>
            <a:t>Unsuccessful candidates who were interviewed for permanent/fixed term can be placed on the non-teaching relief list pending PVG &amp; references if you inform the Early Years Officer</a:t>
          </a:r>
          <a:endParaRPr lang="en-US" dirty="0"/>
        </a:p>
      </dgm:t>
    </dgm:pt>
    <dgm:pt modelId="{F8961C78-85B0-4757-A268-AA204F33F207}" type="parTrans" cxnId="{E5F88AE2-52A8-41D3-BF98-7514F943A21B}">
      <dgm:prSet/>
      <dgm:spPr/>
      <dgm:t>
        <a:bodyPr/>
        <a:lstStyle/>
        <a:p>
          <a:endParaRPr lang="en-US"/>
        </a:p>
      </dgm:t>
    </dgm:pt>
    <dgm:pt modelId="{90A7B884-9283-4E2E-B179-D4292F1D2B55}" type="sibTrans" cxnId="{E5F88AE2-52A8-41D3-BF98-7514F943A21B}">
      <dgm:prSet/>
      <dgm:spPr/>
      <dgm:t>
        <a:bodyPr/>
        <a:lstStyle/>
        <a:p>
          <a:endParaRPr lang="en-US"/>
        </a:p>
      </dgm:t>
    </dgm:pt>
    <dgm:pt modelId="{CCB49DE7-1010-42F1-93E2-BDF4FB966AA6}">
      <dgm:prSet/>
      <dgm:spPr/>
      <dgm:t>
        <a:bodyPr/>
        <a:lstStyle/>
        <a:p>
          <a:r>
            <a:rPr lang="en-GB" dirty="0"/>
            <a:t>The CM works in partnership with the HT/Manager of the setting to identify the staffing needs for the service. This action is completed following enrolment for the following academic year, and as required throughout the year</a:t>
          </a:r>
          <a:endParaRPr lang="en-US" dirty="0"/>
        </a:p>
      </dgm:t>
    </dgm:pt>
    <dgm:pt modelId="{1AB9947F-C3C5-4A93-A55D-A38B87BABD6D}" type="parTrans" cxnId="{5750155A-517C-41B7-A4AF-2BF066FCEC21}">
      <dgm:prSet/>
      <dgm:spPr/>
      <dgm:t>
        <a:bodyPr/>
        <a:lstStyle/>
        <a:p>
          <a:endParaRPr lang="en-US"/>
        </a:p>
      </dgm:t>
    </dgm:pt>
    <dgm:pt modelId="{F85A63E6-182D-45CA-A815-6E21060B8A30}" type="sibTrans" cxnId="{5750155A-517C-41B7-A4AF-2BF066FCEC21}">
      <dgm:prSet/>
      <dgm:spPr/>
      <dgm:t>
        <a:bodyPr/>
        <a:lstStyle/>
        <a:p>
          <a:endParaRPr lang="en-US"/>
        </a:p>
      </dgm:t>
    </dgm:pt>
    <dgm:pt modelId="{CE7075BE-7F29-4956-BBC4-374F73E92389}">
      <dgm:prSet/>
      <dgm:spPr/>
      <dgm:t>
        <a:bodyPr/>
        <a:lstStyle/>
        <a:p>
          <a:r>
            <a:rPr lang="en-GB" dirty="0"/>
            <a:t>The PCM works in partnership w</a:t>
          </a:r>
          <a:endParaRPr lang="en-US" dirty="0"/>
        </a:p>
      </dgm:t>
    </dgm:pt>
    <dgm:pt modelId="{E6515404-4E16-4B9A-B084-BB3DC1102AAC}" type="parTrans" cxnId="{C3C445CD-346E-45D2-9553-5A4654D2A687}">
      <dgm:prSet/>
      <dgm:spPr/>
      <dgm:t>
        <a:bodyPr/>
        <a:lstStyle/>
        <a:p>
          <a:endParaRPr lang="en-US"/>
        </a:p>
      </dgm:t>
    </dgm:pt>
    <dgm:pt modelId="{84B30F0E-80A1-47AE-AC53-BAB9625E7C71}" type="sibTrans" cxnId="{C3C445CD-346E-45D2-9553-5A4654D2A687}">
      <dgm:prSet/>
      <dgm:spPr/>
      <dgm:t>
        <a:bodyPr/>
        <a:lstStyle/>
        <a:p>
          <a:endParaRPr lang="en-US"/>
        </a:p>
      </dgm:t>
    </dgm:pt>
    <dgm:pt modelId="{720679D5-3CC5-47C4-9A6A-85E3E45477A4}">
      <dgm:prSet/>
      <dgm:spPr/>
      <dgm:t>
        <a:bodyPr/>
        <a:lstStyle/>
        <a:p>
          <a:r>
            <a:rPr lang="en-GB" dirty="0"/>
            <a:t>*Please note - The CM can provide training and guidance for working with the master spreadsheet</a:t>
          </a:r>
          <a:endParaRPr lang="en-US" dirty="0"/>
        </a:p>
      </dgm:t>
    </dgm:pt>
    <dgm:pt modelId="{9CB00BBF-6A4A-4C94-AC69-A10861C92947}" type="parTrans" cxnId="{AA91DA18-8837-4A12-9D81-B9F646D8229B}">
      <dgm:prSet/>
      <dgm:spPr/>
      <dgm:t>
        <a:bodyPr/>
        <a:lstStyle/>
        <a:p>
          <a:endParaRPr lang="en-US"/>
        </a:p>
      </dgm:t>
    </dgm:pt>
    <dgm:pt modelId="{630541D2-7EF7-4F1B-819C-C52146F063C0}" type="sibTrans" cxnId="{AA91DA18-8837-4A12-9D81-B9F646D8229B}">
      <dgm:prSet/>
      <dgm:spPr/>
      <dgm:t>
        <a:bodyPr/>
        <a:lstStyle/>
        <a:p>
          <a:endParaRPr lang="en-US"/>
        </a:p>
      </dgm:t>
    </dgm:pt>
    <dgm:pt modelId="{9AFC3C87-EB3A-49D6-93B2-FDA1A061CA86}" type="pres">
      <dgm:prSet presAssocID="{3C2B8F2A-D6F6-4AEE-8C7E-70267CFEE0CF}" presName="Name0" presStyleCnt="0">
        <dgm:presLayoutVars>
          <dgm:dir/>
          <dgm:resizeHandles val="exact"/>
        </dgm:presLayoutVars>
      </dgm:prSet>
      <dgm:spPr/>
    </dgm:pt>
    <dgm:pt modelId="{435D760B-C0D6-4C52-BD5F-C6579AC20994}" type="pres">
      <dgm:prSet presAssocID="{B95C18AA-A4FA-4582-8C97-9571000B74E4}" presName="node" presStyleLbl="node1" presStyleIdx="0" presStyleCnt="9">
        <dgm:presLayoutVars>
          <dgm:bulletEnabled val="1"/>
        </dgm:presLayoutVars>
      </dgm:prSet>
      <dgm:spPr/>
    </dgm:pt>
    <dgm:pt modelId="{90842BBA-9F3B-418A-A763-4AA2E34FA38B}" type="pres">
      <dgm:prSet presAssocID="{0035EDF3-9BE5-4D98-ABF5-A8B22802E1FF}" presName="sibTrans" presStyleLbl="sibTrans1D1" presStyleIdx="0" presStyleCnt="8"/>
      <dgm:spPr/>
    </dgm:pt>
    <dgm:pt modelId="{4265F660-D76C-4069-A750-B8235C04FFAF}" type="pres">
      <dgm:prSet presAssocID="{0035EDF3-9BE5-4D98-ABF5-A8B22802E1FF}" presName="connectorText" presStyleLbl="sibTrans1D1" presStyleIdx="0" presStyleCnt="8"/>
      <dgm:spPr/>
    </dgm:pt>
    <dgm:pt modelId="{1A93EC32-076C-45C0-8C11-4B4A792C48C7}" type="pres">
      <dgm:prSet presAssocID="{CCA0855C-AD83-4121-B0BE-F485BC6BF3BB}" presName="node" presStyleLbl="node1" presStyleIdx="1" presStyleCnt="9">
        <dgm:presLayoutVars>
          <dgm:bulletEnabled val="1"/>
        </dgm:presLayoutVars>
      </dgm:prSet>
      <dgm:spPr/>
    </dgm:pt>
    <dgm:pt modelId="{7155BE37-AC5E-4E0F-A26E-ECB4E2E7629E}" type="pres">
      <dgm:prSet presAssocID="{2D5AC529-5AC1-42D2-9AA0-6B4B215E2206}" presName="sibTrans" presStyleLbl="sibTrans1D1" presStyleIdx="1" presStyleCnt="8"/>
      <dgm:spPr/>
    </dgm:pt>
    <dgm:pt modelId="{2E873960-6EBF-468A-809E-7AED0B9DAE22}" type="pres">
      <dgm:prSet presAssocID="{2D5AC529-5AC1-42D2-9AA0-6B4B215E2206}" presName="connectorText" presStyleLbl="sibTrans1D1" presStyleIdx="1" presStyleCnt="8"/>
      <dgm:spPr/>
    </dgm:pt>
    <dgm:pt modelId="{44FBD554-1972-470D-8D77-F0F8D50F3931}" type="pres">
      <dgm:prSet presAssocID="{D102D9CE-5B18-41CC-8698-7BFE49C1CD5B}" presName="node" presStyleLbl="node1" presStyleIdx="2" presStyleCnt="9">
        <dgm:presLayoutVars>
          <dgm:bulletEnabled val="1"/>
        </dgm:presLayoutVars>
      </dgm:prSet>
      <dgm:spPr/>
    </dgm:pt>
    <dgm:pt modelId="{A36F8CA9-E95F-4A13-B503-AFF1CB7C4BDA}" type="pres">
      <dgm:prSet presAssocID="{2F78A53E-090D-4AB4-8DE7-D4137ADAB1CE}" presName="sibTrans" presStyleLbl="sibTrans1D1" presStyleIdx="2" presStyleCnt="8"/>
      <dgm:spPr/>
    </dgm:pt>
    <dgm:pt modelId="{473BBBAB-CECF-478B-B797-9C0A10336B6E}" type="pres">
      <dgm:prSet presAssocID="{2F78A53E-090D-4AB4-8DE7-D4137ADAB1CE}" presName="connectorText" presStyleLbl="sibTrans1D1" presStyleIdx="2" presStyleCnt="8"/>
      <dgm:spPr/>
    </dgm:pt>
    <dgm:pt modelId="{D916BB26-B69B-4DE9-A767-669FC3548F59}" type="pres">
      <dgm:prSet presAssocID="{24E97AAF-C156-41C4-B7E4-EA05AB15EABE}" presName="node" presStyleLbl="node1" presStyleIdx="3" presStyleCnt="9">
        <dgm:presLayoutVars>
          <dgm:bulletEnabled val="1"/>
        </dgm:presLayoutVars>
      </dgm:prSet>
      <dgm:spPr/>
    </dgm:pt>
    <dgm:pt modelId="{4D2CF895-115F-417B-A3A3-FA83235DBDA1}" type="pres">
      <dgm:prSet presAssocID="{DEA1CC3D-6E1D-4D54-8E5D-518BA59F7A08}" presName="sibTrans" presStyleLbl="sibTrans1D1" presStyleIdx="3" presStyleCnt="8"/>
      <dgm:spPr/>
    </dgm:pt>
    <dgm:pt modelId="{9D3C7E29-B683-44BE-94E0-14000C35C080}" type="pres">
      <dgm:prSet presAssocID="{DEA1CC3D-6E1D-4D54-8E5D-518BA59F7A08}" presName="connectorText" presStyleLbl="sibTrans1D1" presStyleIdx="3" presStyleCnt="8"/>
      <dgm:spPr/>
    </dgm:pt>
    <dgm:pt modelId="{03E8F57B-C647-4C3A-8673-C1001B6AA69F}" type="pres">
      <dgm:prSet presAssocID="{1AAA6B9B-1E14-4CD1-88FE-C9B9D1F25BE9}" presName="node" presStyleLbl="node1" presStyleIdx="4" presStyleCnt="9">
        <dgm:presLayoutVars>
          <dgm:bulletEnabled val="1"/>
        </dgm:presLayoutVars>
      </dgm:prSet>
      <dgm:spPr/>
    </dgm:pt>
    <dgm:pt modelId="{6CBD16B8-8F37-4BD6-9DD8-35E9129FEE04}" type="pres">
      <dgm:prSet presAssocID="{6B64E71C-3517-487C-B33F-1782E6177C12}" presName="sibTrans" presStyleLbl="sibTrans1D1" presStyleIdx="4" presStyleCnt="8"/>
      <dgm:spPr/>
    </dgm:pt>
    <dgm:pt modelId="{C4D02E5E-00BD-4035-8877-0F14D0914D2A}" type="pres">
      <dgm:prSet presAssocID="{6B64E71C-3517-487C-B33F-1782E6177C12}" presName="connectorText" presStyleLbl="sibTrans1D1" presStyleIdx="4" presStyleCnt="8"/>
      <dgm:spPr/>
    </dgm:pt>
    <dgm:pt modelId="{AEF1013B-3AAB-4DB4-B1CA-E50C588C660F}" type="pres">
      <dgm:prSet presAssocID="{0167F735-CC6C-424F-BC05-5FA2EC996D2F}" presName="node" presStyleLbl="node1" presStyleIdx="5" presStyleCnt="9">
        <dgm:presLayoutVars>
          <dgm:bulletEnabled val="1"/>
        </dgm:presLayoutVars>
      </dgm:prSet>
      <dgm:spPr/>
    </dgm:pt>
    <dgm:pt modelId="{DE200E85-630A-4DB2-80B5-AD6F66989793}" type="pres">
      <dgm:prSet presAssocID="{069FA121-4724-43C6-9994-497DC2B9599E}" presName="sibTrans" presStyleLbl="sibTrans1D1" presStyleIdx="5" presStyleCnt="8"/>
      <dgm:spPr/>
    </dgm:pt>
    <dgm:pt modelId="{EFF6246D-5C83-425F-9BD8-2A6B8B212944}" type="pres">
      <dgm:prSet presAssocID="{069FA121-4724-43C6-9994-497DC2B9599E}" presName="connectorText" presStyleLbl="sibTrans1D1" presStyleIdx="5" presStyleCnt="8"/>
      <dgm:spPr/>
    </dgm:pt>
    <dgm:pt modelId="{FED65B47-99C2-48DD-9F3D-63D83175BA3E}" type="pres">
      <dgm:prSet presAssocID="{DFA483BF-13E5-4DD1-BCC2-C14B8C9D9BD6}" presName="node" presStyleLbl="node1" presStyleIdx="6" presStyleCnt="9" custScaleY="135504">
        <dgm:presLayoutVars>
          <dgm:bulletEnabled val="1"/>
        </dgm:presLayoutVars>
      </dgm:prSet>
      <dgm:spPr/>
    </dgm:pt>
    <dgm:pt modelId="{A640A83B-A707-404F-B57A-4A9A370A4401}" type="pres">
      <dgm:prSet presAssocID="{90A7B884-9283-4E2E-B179-D4292F1D2B55}" presName="sibTrans" presStyleLbl="sibTrans1D1" presStyleIdx="6" presStyleCnt="8"/>
      <dgm:spPr/>
    </dgm:pt>
    <dgm:pt modelId="{1BECBD14-4C45-441A-B2DA-29ED2D7A7AAB}" type="pres">
      <dgm:prSet presAssocID="{90A7B884-9283-4E2E-B179-D4292F1D2B55}" presName="connectorText" presStyleLbl="sibTrans1D1" presStyleIdx="6" presStyleCnt="8"/>
      <dgm:spPr/>
    </dgm:pt>
    <dgm:pt modelId="{E6393200-667C-420F-8433-2C50F92DC6BC}" type="pres">
      <dgm:prSet presAssocID="{CCB49DE7-1010-42F1-93E2-BDF4FB966AA6}" presName="node" presStyleLbl="node1" presStyleIdx="7" presStyleCnt="9" custScaleY="189850">
        <dgm:presLayoutVars>
          <dgm:bulletEnabled val="1"/>
        </dgm:presLayoutVars>
      </dgm:prSet>
      <dgm:spPr/>
    </dgm:pt>
    <dgm:pt modelId="{100FA353-F35E-47D5-BECE-0DCE5A4565E7}" type="pres">
      <dgm:prSet presAssocID="{F85A63E6-182D-45CA-A815-6E21060B8A30}" presName="sibTrans" presStyleLbl="sibTrans1D1" presStyleIdx="7" presStyleCnt="8"/>
      <dgm:spPr/>
    </dgm:pt>
    <dgm:pt modelId="{72B8DF2B-11EF-4963-875F-36773C1D0D63}" type="pres">
      <dgm:prSet presAssocID="{F85A63E6-182D-45CA-A815-6E21060B8A30}" presName="connectorText" presStyleLbl="sibTrans1D1" presStyleIdx="7" presStyleCnt="8"/>
      <dgm:spPr/>
    </dgm:pt>
    <dgm:pt modelId="{0DA619B7-218D-4DEA-B797-F7AC26B72B6D}" type="pres">
      <dgm:prSet presAssocID="{720679D5-3CC5-47C4-9A6A-85E3E45477A4}" presName="node" presStyleLbl="node1" presStyleIdx="8" presStyleCnt="9">
        <dgm:presLayoutVars>
          <dgm:bulletEnabled val="1"/>
        </dgm:presLayoutVars>
      </dgm:prSet>
      <dgm:spPr/>
    </dgm:pt>
  </dgm:ptLst>
  <dgm:cxnLst>
    <dgm:cxn modelId="{D157EF08-8C75-4785-8D2E-1E669596E8D3}" type="presOf" srcId="{D102D9CE-5B18-41CC-8698-7BFE49C1CD5B}" destId="{44FBD554-1972-470D-8D77-F0F8D50F3931}" srcOrd="0" destOrd="0" presId="urn:microsoft.com/office/officeart/2016/7/layout/RepeatingBendingProcessNew"/>
    <dgm:cxn modelId="{BE68870E-DC4B-4F4F-BC7C-A2F30EAAF894}" type="presOf" srcId="{0035EDF3-9BE5-4D98-ABF5-A8B22802E1FF}" destId="{90842BBA-9F3B-418A-A763-4AA2E34FA38B}" srcOrd="0" destOrd="0" presId="urn:microsoft.com/office/officeart/2016/7/layout/RepeatingBendingProcessNew"/>
    <dgm:cxn modelId="{E09D1F12-E157-4319-AE85-63CDB4C0DD25}" type="presOf" srcId="{0035EDF3-9BE5-4D98-ABF5-A8B22802E1FF}" destId="{4265F660-D76C-4069-A750-B8235C04FFAF}" srcOrd="1" destOrd="0" presId="urn:microsoft.com/office/officeart/2016/7/layout/RepeatingBendingProcessNew"/>
    <dgm:cxn modelId="{A5666613-72DC-4F4E-AD61-CD97BDE8981E}" type="presOf" srcId="{2D5AC529-5AC1-42D2-9AA0-6B4B215E2206}" destId="{7155BE37-AC5E-4E0F-A26E-ECB4E2E7629E}" srcOrd="0" destOrd="0" presId="urn:microsoft.com/office/officeart/2016/7/layout/RepeatingBendingProcessNew"/>
    <dgm:cxn modelId="{AA91DA18-8837-4A12-9D81-B9F646D8229B}" srcId="{3C2B8F2A-D6F6-4AEE-8C7E-70267CFEE0CF}" destId="{720679D5-3CC5-47C4-9A6A-85E3E45477A4}" srcOrd="8" destOrd="0" parTransId="{9CB00BBF-6A4A-4C94-AC69-A10861C92947}" sibTransId="{630541D2-7EF7-4F1B-819C-C52146F063C0}"/>
    <dgm:cxn modelId="{D2DCAE26-D0A2-4E02-AAF9-DFB4FD53C31F}" srcId="{3C2B8F2A-D6F6-4AEE-8C7E-70267CFEE0CF}" destId="{B95C18AA-A4FA-4582-8C97-9571000B74E4}" srcOrd="0" destOrd="0" parTransId="{6697E32C-70CE-4972-9A4C-36D11AAB7A01}" sibTransId="{0035EDF3-9BE5-4D98-ABF5-A8B22802E1FF}"/>
    <dgm:cxn modelId="{63872E5D-25AA-4F4A-8E3D-A59CA4E63A2D}" srcId="{3C2B8F2A-D6F6-4AEE-8C7E-70267CFEE0CF}" destId="{D102D9CE-5B18-41CC-8698-7BFE49C1CD5B}" srcOrd="2" destOrd="0" parTransId="{58948DBD-871F-4C4C-A9C1-438255C673C7}" sibTransId="{2F78A53E-090D-4AB4-8DE7-D4137ADAB1CE}"/>
    <dgm:cxn modelId="{F6DB2242-3BBB-440F-B8FC-65585CF73833}" type="presOf" srcId="{CCB49DE7-1010-42F1-93E2-BDF4FB966AA6}" destId="{E6393200-667C-420F-8433-2C50F92DC6BC}" srcOrd="0" destOrd="0" presId="urn:microsoft.com/office/officeart/2016/7/layout/RepeatingBendingProcessNew"/>
    <dgm:cxn modelId="{86333942-4E0C-4DA2-A83D-E59BE3F67C50}" type="presOf" srcId="{720679D5-3CC5-47C4-9A6A-85E3E45477A4}" destId="{0DA619B7-218D-4DEA-B797-F7AC26B72B6D}" srcOrd="0" destOrd="0" presId="urn:microsoft.com/office/officeart/2016/7/layout/RepeatingBendingProcessNew"/>
    <dgm:cxn modelId="{8C78F64B-FAD6-4EB6-A4BB-F301630F240F}" type="presOf" srcId="{2F78A53E-090D-4AB4-8DE7-D4137ADAB1CE}" destId="{A36F8CA9-E95F-4A13-B503-AFF1CB7C4BDA}" srcOrd="0" destOrd="0" presId="urn:microsoft.com/office/officeart/2016/7/layout/RepeatingBendingProcessNew"/>
    <dgm:cxn modelId="{A32BF150-1B36-49E8-9739-8651C1C1F2CA}" type="presOf" srcId="{1AAA6B9B-1E14-4CD1-88FE-C9B9D1F25BE9}" destId="{03E8F57B-C647-4C3A-8673-C1001B6AA69F}" srcOrd="0" destOrd="0" presId="urn:microsoft.com/office/officeart/2016/7/layout/RepeatingBendingProcessNew"/>
    <dgm:cxn modelId="{F0B20D52-0B5A-442C-9B48-063410836257}" type="presOf" srcId="{6B64E71C-3517-487C-B33F-1782E6177C12}" destId="{6CBD16B8-8F37-4BD6-9DD8-35E9129FEE04}" srcOrd="0" destOrd="0" presId="urn:microsoft.com/office/officeart/2016/7/layout/RepeatingBendingProcessNew"/>
    <dgm:cxn modelId="{5750155A-517C-41B7-A4AF-2BF066FCEC21}" srcId="{3C2B8F2A-D6F6-4AEE-8C7E-70267CFEE0CF}" destId="{CCB49DE7-1010-42F1-93E2-BDF4FB966AA6}" srcOrd="7" destOrd="0" parTransId="{1AB9947F-C3C5-4A93-A55D-A38B87BABD6D}" sibTransId="{F85A63E6-182D-45CA-A815-6E21060B8A30}"/>
    <dgm:cxn modelId="{D339D35A-8B3B-4A3A-8FAF-9D7C3F7C1B4D}" type="presOf" srcId="{CE7075BE-7F29-4956-BBC4-374F73E92389}" destId="{E6393200-667C-420F-8433-2C50F92DC6BC}" srcOrd="0" destOrd="1" presId="urn:microsoft.com/office/officeart/2016/7/layout/RepeatingBendingProcessNew"/>
    <dgm:cxn modelId="{3B393682-83AC-4B84-88BF-957764F47B6E}" type="presOf" srcId="{24E97AAF-C156-41C4-B7E4-EA05AB15EABE}" destId="{D916BB26-B69B-4DE9-A767-669FC3548F59}" srcOrd="0" destOrd="0" presId="urn:microsoft.com/office/officeart/2016/7/layout/RepeatingBendingProcessNew"/>
    <dgm:cxn modelId="{744C5388-59E8-42B9-ACAE-19FD6A4FE364}" type="presOf" srcId="{DEA1CC3D-6E1D-4D54-8E5D-518BA59F7A08}" destId="{9D3C7E29-B683-44BE-94E0-14000C35C080}" srcOrd="1" destOrd="0" presId="urn:microsoft.com/office/officeart/2016/7/layout/RepeatingBendingProcessNew"/>
    <dgm:cxn modelId="{8C4DDC8E-863D-47C1-A274-C4C2CC197703}" type="presOf" srcId="{069FA121-4724-43C6-9994-497DC2B9599E}" destId="{DE200E85-630A-4DB2-80B5-AD6F66989793}" srcOrd="0" destOrd="0" presId="urn:microsoft.com/office/officeart/2016/7/layout/RepeatingBendingProcessNew"/>
    <dgm:cxn modelId="{D30E348F-0DD7-4859-A547-7F337A55E1A1}" type="presOf" srcId="{6B64E71C-3517-487C-B33F-1782E6177C12}" destId="{C4D02E5E-00BD-4035-8877-0F14D0914D2A}" srcOrd="1" destOrd="0" presId="urn:microsoft.com/office/officeart/2016/7/layout/RepeatingBendingProcessNew"/>
    <dgm:cxn modelId="{7A626C9A-BCDB-492B-A039-A41BED5E3DDF}" type="presOf" srcId="{CCA0855C-AD83-4121-B0BE-F485BC6BF3BB}" destId="{1A93EC32-076C-45C0-8C11-4B4A792C48C7}" srcOrd="0" destOrd="0" presId="urn:microsoft.com/office/officeart/2016/7/layout/RepeatingBendingProcessNew"/>
    <dgm:cxn modelId="{66CAAE9B-1012-4165-B4E9-459E72B8DC26}" type="presOf" srcId="{F85A63E6-182D-45CA-A815-6E21060B8A30}" destId="{72B8DF2B-11EF-4963-875F-36773C1D0D63}" srcOrd="1" destOrd="0" presId="urn:microsoft.com/office/officeart/2016/7/layout/RepeatingBendingProcessNew"/>
    <dgm:cxn modelId="{F4D5AE9D-1D18-4731-B46D-7BB8D5743DD2}" srcId="{3C2B8F2A-D6F6-4AEE-8C7E-70267CFEE0CF}" destId="{1AAA6B9B-1E14-4CD1-88FE-C9B9D1F25BE9}" srcOrd="4" destOrd="0" parTransId="{D0C89582-5993-4D56-BB65-16DC22A36BA6}" sibTransId="{6B64E71C-3517-487C-B33F-1782E6177C12}"/>
    <dgm:cxn modelId="{E30FDAA3-3A44-4F0D-9B81-5C137B8C4A5F}" type="presOf" srcId="{90A7B884-9283-4E2E-B179-D4292F1D2B55}" destId="{1BECBD14-4C45-441A-B2DA-29ED2D7A7AAB}" srcOrd="1" destOrd="0" presId="urn:microsoft.com/office/officeart/2016/7/layout/RepeatingBendingProcessNew"/>
    <dgm:cxn modelId="{FD1F47AC-0D0E-4C60-BC10-51BB87F1CBD9}" srcId="{3C2B8F2A-D6F6-4AEE-8C7E-70267CFEE0CF}" destId="{24E97AAF-C156-41C4-B7E4-EA05AB15EABE}" srcOrd="3" destOrd="0" parTransId="{2CABA27D-938A-445D-864A-39122EDB72F3}" sibTransId="{DEA1CC3D-6E1D-4D54-8E5D-518BA59F7A08}"/>
    <dgm:cxn modelId="{4B503FAD-009A-45CE-A68D-8E036070772D}" srcId="{3C2B8F2A-D6F6-4AEE-8C7E-70267CFEE0CF}" destId="{CCA0855C-AD83-4121-B0BE-F485BC6BF3BB}" srcOrd="1" destOrd="0" parTransId="{576EF7ED-0B58-4E18-B22B-9A233D771E58}" sibTransId="{2D5AC529-5AC1-42D2-9AA0-6B4B215E2206}"/>
    <dgm:cxn modelId="{EFB0A2B1-6E3A-402E-87F3-92B160ABF667}" type="presOf" srcId="{DEA1CC3D-6E1D-4D54-8E5D-518BA59F7A08}" destId="{4D2CF895-115F-417B-A3A3-FA83235DBDA1}" srcOrd="0" destOrd="0" presId="urn:microsoft.com/office/officeart/2016/7/layout/RepeatingBendingProcessNew"/>
    <dgm:cxn modelId="{52EC13B7-1E15-42C3-B479-BE3D3B193CA9}" type="presOf" srcId="{069FA121-4724-43C6-9994-497DC2B9599E}" destId="{EFF6246D-5C83-425F-9BD8-2A6B8B212944}" srcOrd="1" destOrd="0" presId="urn:microsoft.com/office/officeart/2016/7/layout/RepeatingBendingProcessNew"/>
    <dgm:cxn modelId="{D5BB00C3-419A-44C0-B389-CF1CB85532D0}" srcId="{3C2B8F2A-D6F6-4AEE-8C7E-70267CFEE0CF}" destId="{0167F735-CC6C-424F-BC05-5FA2EC996D2F}" srcOrd="5" destOrd="0" parTransId="{C31511DA-C07B-4C9C-89D4-02002D3BF411}" sibTransId="{069FA121-4724-43C6-9994-497DC2B9599E}"/>
    <dgm:cxn modelId="{BB424EC4-4FD9-4711-A01A-7F0FBD7EB9BB}" type="presOf" srcId="{90A7B884-9283-4E2E-B179-D4292F1D2B55}" destId="{A640A83B-A707-404F-B57A-4A9A370A4401}" srcOrd="0" destOrd="0" presId="urn:microsoft.com/office/officeart/2016/7/layout/RepeatingBendingProcessNew"/>
    <dgm:cxn modelId="{C3C445CD-346E-45D2-9553-5A4654D2A687}" srcId="{CCB49DE7-1010-42F1-93E2-BDF4FB966AA6}" destId="{CE7075BE-7F29-4956-BBC4-374F73E92389}" srcOrd="0" destOrd="0" parTransId="{E6515404-4E16-4B9A-B084-BB3DC1102AAC}" sibTransId="{84B30F0E-80A1-47AE-AC53-BAB9625E7C71}"/>
    <dgm:cxn modelId="{2D9852DB-90C5-4508-AFE6-6F7D03B3BE9E}" type="presOf" srcId="{3C2B8F2A-D6F6-4AEE-8C7E-70267CFEE0CF}" destId="{9AFC3C87-EB3A-49D6-93B2-FDA1A061CA86}" srcOrd="0" destOrd="0" presId="urn:microsoft.com/office/officeart/2016/7/layout/RepeatingBendingProcessNew"/>
    <dgm:cxn modelId="{92F112DC-39B8-4AA3-B5A3-382B13912FC0}" type="presOf" srcId="{2F78A53E-090D-4AB4-8DE7-D4137ADAB1CE}" destId="{473BBBAB-CECF-478B-B797-9C0A10336B6E}" srcOrd="1" destOrd="0" presId="urn:microsoft.com/office/officeart/2016/7/layout/RepeatingBendingProcessNew"/>
    <dgm:cxn modelId="{1C4BE9DD-B4FC-40F0-9144-4CB6DFBD7742}" type="presOf" srcId="{2D5AC529-5AC1-42D2-9AA0-6B4B215E2206}" destId="{2E873960-6EBF-468A-809E-7AED0B9DAE22}" srcOrd="1" destOrd="0" presId="urn:microsoft.com/office/officeart/2016/7/layout/RepeatingBendingProcessNew"/>
    <dgm:cxn modelId="{416A65E2-46EA-4C00-B143-60BE2E4C951B}" type="presOf" srcId="{DFA483BF-13E5-4DD1-BCC2-C14B8C9D9BD6}" destId="{FED65B47-99C2-48DD-9F3D-63D83175BA3E}" srcOrd="0" destOrd="0" presId="urn:microsoft.com/office/officeart/2016/7/layout/RepeatingBendingProcessNew"/>
    <dgm:cxn modelId="{E5F88AE2-52A8-41D3-BF98-7514F943A21B}" srcId="{3C2B8F2A-D6F6-4AEE-8C7E-70267CFEE0CF}" destId="{DFA483BF-13E5-4DD1-BCC2-C14B8C9D9BD6}" srcOrd="6" destOrd="0" parTransId="{F8961C78-85B0-4757-A268-AA204F33F207}" sibTransId="{90A7B884-9283-4E2E-B179-D4292F1D2B55}"/>
    <dgm:cxn modelId="{742400EB-5872-40A8-9100-51EDA7FB25FC}" type="presOf" srcId="{B95C18AA-A4FA-4582-8C97-9571000B74E4}" destId="{435D760B-C0D6-4C52-BD5F-C6579AC20994}" srcOrd="0" destOrd="0" presId="urn:microsoft.com/office/officeart/2016/7/layout/RepeatingBendingProcessNew"/>
    <dgm:cxn modelId="{2F9D93F8-D6A9-483C-98BE-37F33E071A8B}" type="presOf" srcId="{0167F735-CC6C-424F-BC05-5FA2EC996D2F}" destId="{AEF1013B-3AAB-4DB4-B1CA-E50C588C660F}" srcOrd="0" destOrd="0" presId="urn:microsoft.com/office/officeart/2016/7/layout/RepeatingBendingProcessNew"/>
    <dgm:cxn modelId="{4D4981FF-0D03-4606-A3A9-C83C2D9AFB48}" type="presOf" srcId="{F85A63E6-182D-45CA-A815-6E21060B8A30}" destId="{100FA353-F35E-47D5-BECE-0DCE5A4565E7}" srcOrd="0" destOrd="0" presId="urn:microsoft.com/office/officeart/2016/7/layout/RepeatingBendingProcessNew"/>
    <dgm:cxn modelId="{DC964010-0A46-4952-A243-472B8F830A29}" type="presParOf" srcId="{9AFC3C87-EB3A-49D6-93B2-FDA1A061CA86}" destId="{435D760B-C0D6-4C52-BD5F-C6579AC20994}" srcOrd="0" destOrd="0" presId="urn:microsoft.com/office/officeart/2016/7/layout/RepeatingBendingProcessNew"/>
    <dgm:cxn modelId="{EA655FE2-8F6F-4B33-9A7A-8A7265943DED}" type="presParOf" srcId="{9AFC3C87-EB3A-49D6-93B2-FDA1A061CA86}" destId="{90842BBA-9F3B-418A-A763-4AA2E34FA38B}" srcOrd="1" destOrd="0" presId="urn:microsoft.com/office/officeart/2016/7/layout/RepeatingBendingProcessNew"/>
    <dgm:cxn modelId="{CEC0C425-33E5-4FF1-9F26-B7EEB5BAD591}" type="presParOf" srcId="{90842BBA-9F3B-418A-A763-4AA2E34FA38B}" destId="{4265F660-D76C-4069-A750-B8235C04FFAF}" srcOrd="0" destOrd="0" presId="urn:microsoft.com/office/officeart/2016/7/layout/RepeatingBendingProcessNew"/>
    <dgm:cxn modelId="{8244CAE4-77D7-43C4-9FD9-058BCBC30106}" type="presParOf" srcId="{9AFC3C87-EB3A-49D6-93B2-FDA1A061CA86}" destId="{1A93EC32-076C-45C0-8C11-4B4A792C48C7}" srcOrd="2" destOrd="0" presId="urn:microsoft.com/office/officeart/2016/7/layout/RepeatingBendingProcessNew"/>
    <dgm:cxn modelId="{BC8A0374-2FDE-4D4C-9970-90B2A2602AA1}" type="presParOf" srcId="{9AFC3C87-EB3A-49D6-93B2-FDA1A061CA86}" destId="{7155BE37-AC5E-4E0F-A26E-ECB4E2E7629E}" srcOrd="3" destOrd="0" presId="urn:microsoft.com/office/officeart/2016/7/layout/RepeatingBendingProcessNew"/>
    <dgm:cxn modelId="{9B9819A9-3D30-4E6B-9718-2001983B842D}" type="presParOf" srcId="{7155BE37-AC5E-4E0F-A26E-ECB4E2E7629E}" destId="{2E873960-6EBF-468A-809E-7AED0B9DAE22}" srcOrd="0" destOrd="0" presId="urn:microsoft.com/office/officeart/2016/7/layout/RepeatingBendingProcessNew"/>
    <dgm:cxn modelId="{9F378279-1812-4527-BEA2-CA42C3EF2B70}" type="presParOf" srcId="{9AFC3C87-EB3A-49D6-93B2-FDA1A061CA86}" destId="{44FBD554-1972-470D-8D77-F0F8D50F3931}" srcOrd="4" destOrd="0" presId="urn:microsoft.com/office/officeart/2016/7/layout/RepeatingBendingProcessNew"/>
    <dgm:cxn modelId="{7FCA8EFA-1E52-4462-A0AE-64299BB0570B}" type="presParOf" srcId="{9AFC3C87-EB3A-49D6-93B2-FDA1A061CA86}" destId="{A36F8CA9-E95F-4A13-B503-AFF1CB7C4BDA}" srcOrd="5" destOrd="0" presId="urn:microsoft.com/office/officeart/2016/7/layout/RepeatingBendingProcessNew"/>
    <dgm:cxn modelId="{D642464D-BA7C-4B56-9F3F-E3E5B36791DF}" type="presParOf" srcId="{A36F8CA9-E95F-4A13-B503-AFF1CB7C4BDA}" destId="{473BBBAB-CECF-478B-B797-9C0A10336B6E}" srcOrd="0" destOrd="0" presId="urn:microsoft.com/office/officeart/2016/7/layout/RepeatingBendingProcessNew"/>
    <dgm:cxn modelId="{CC845682-7D0E-4C37-BC42-BEEF123844B2}" type="presParOf" srcId="{9AFC3C87-EB3A-49D6-93B2-FDA1A061CA86}" destId="{D916BB26-B69B-4DE9-A767-669FC3548F59}" srcOrd="6" destOrd="0" presId="urn:microsoft.com/office/officeart/2016/7/layout/RepeatingBendingProcessNew"/>
    <dgm:cxn modelId="{B10B77F5-A81F-4C32-9572-2FD91A5BC764}" type="presParOf" srcId="{9AFC3C87-EB3A-49D6-93B2-FDA1A061CA86}" destId="{4D2CF895-115F-417B-A3A3-FA83235DBDA1}" srcOrd="7" destOrd="0" presId="urn:microsoft.com/office/officeart/2016/7/layout/RepeatingBendingProcessNew"/>
    <dgm:cxn modelId="{33DCE943-6C85-4930-8DC9-CC8670127B00}" type="presParOf" srcId="{4D2CF895-115F-417B-A3A3-FA83235DBDA1}" destId="{9D3C7E29-B683-44BE-94E0-14000C35C080}" srcOrd="0" destOrd="0" presId="urn:microsoft.com/office/officeart/2016/7/layout/RepeatingBendingProcessNew"/>
    <dgm:cxn modelId="{AB80BAEF-5302-4B70-9FD2-B5610CB5111F}" type="presParOf" srcId="{9AFC3C87-EB3A-49D6-93B2-FDA1A061CA86}" destId="{03E8F57B-C647-4C3A-8673-C1001B6AA69F}" srcOrd="8" destOrd="0" presId="urn:microsoft.com/office/officeart/2016/7/layout/RepeatingBendingProcessNew"/>
    <dgm:cxn modelId="{250FA653-FCA4-444B-AE68-73CE0DF31656}" type="presParOf" srcId="{9AFC3C87-EB3A-49D6-93B2-FDA1A061CA86}" destId="{6CBD16B8-8F37-4BD6-9DD8-35E9129FEE04}" srcOrd="9" destOrd="0" presId="urn:microsoft.com/office/officeart/2016/7/layout/RepeatingBendingProcessNew"/>
    <dgm:cxn modelId="{47677E00-4923-4D28-8278-09E6535B3F7C}" type="presParOf" srcId="{6CBD16B8-8F37-4BD6-9DD8-35E9129FEE04}" destId="{C4D02E5E-00BD-4035-8877-0F14D0914D2A}" srcOrd="0" destOrd="0" presId="urn:microsoft.com/office/officeart/2016/7/layout/RepeatingBendingProcessNew"/>
    <dgm:cxn modelId="{27602E73-9A41-44BD-8448-C55A0170E541}" type="presParOf" srcId="{9AFC3C87-EB3A-49D6-93B2-FDA1A061CA86}" destId="{AEF1013B-3AAB-4DB4-B1CA-E50C588C660F}" srcOrd="10" destOrd="0" presId="urn:microsoft.com/office/officeart/2016/7/layout/RepeatingBendingProcessNew"/>
    <dgm:cxn modelId="{33EA2E3E-E876-44F5-B3F7-961ED306C765}" type="presParOf" srcId="{9AFC3C87-EB3A-49D6-93B2-FDA1A061CA86}" destId="{DE200E85-630A-4DB2-80B5-AD6F66989793}" srcOrd="11" destOrd="0" presId="urn:microsoft.com/office/officeart/2016/7/layout/RepeatingBendingProcessNew"/>
    <dgm:cxn modelId="{D2AB89DC-25E4-4EAA-BFAE-B35B03D83E3E}" type="presParOf" srcId="{DE200E85-630A-4DB2-80B5-AD6F66989793}" destId="{EFF6246D-5C83-425F-9BD8-2A6B8B212944}" srcOrd="0" destOrd="0" presId="urn:microsoft.com/office/officeart/2016/7/layout/RepeatingBendingProcessNew"/>
    <dgm:cxn modelId="{91A4561E-A261-4C49-9B00-1D7F83E93D3B}" type="presParOf" srcId="{9AFC3C87-EB3A-49D6-93B2-FDA1A061CA86}" destId="{FED65B47-99C2-48DD-9F3D-63D83175BA3E}" srcOrd="12" destOrd="0" presId="urn:microsoft.com/office/officeart/2016/7/layout/RepeatingBendingProcessNew"/>
    <dgm:cxn modelId="{CA058D3B-08FC-44E8-820C-953FCB12E34F}" type="presParOf" srcId="{9AFC3C87-EB3A-49D6-93B2-FDA1A061CA86}" destId="{A640A83B-A707-404F-B57A-4A9A370A4401}" srcOrd="13" destOrd="0" presId="urn:microsoft.com/office/officeart/2016/7/layout/RepeatingBendingProcessNew"/>
    <dgm:cxn modelId="{F623E168-B63E-418C-8534-7DE89D58EEFF}" type="presParOf" srcId="{A640A83B-A707-404F-B57A-4A9A370A4401}" destId="{1BECBD14-4C45-441A-B2DA-29ED2D7A7AAB}" srcOrd="0" destOrd="0" presId="urn:microsoft.com/office/officeart/2016/7/layout/RepeatingBendingProcessNew"/>
    <dgm:cxn modelId="{ED4B0F8C-6461-4307-AEA3-3D4FCDE21BF6}" type="presParOf" srcId="{9AFC3C87-EB3A-49D6-93B2-FDA1A061CA86}" destId="{E6393200-667C-420F-8433-2C50F92DC6BC}" srcOrd="14" destOrd="0" presId="urn:microsoft.com/office/officeart/2016/7/layout/RepeatingBendingProcessNew"/>
    <dgm:cxn modelId="{18858DDF-5733-4E01-BD51-2F7FBCCA47AF}" type="presParOf" srcId="{9AFC3C87-EB3A-49D6-93B2-FDA1A061CA86}" destId="{100FA353-F35E-47D5-BECE-0DCE5A4565E7}" srcOrd="15" destOrd="0" presId="urn:microsoft.com/office/officeart/2016/7/layout/RepeatingBendingProcessNew"/>
    <dgm:cxn modelId="{CF873BBD-525B-42A8-AEBF-50526DBF1081}" type="presParOf" srcId="{100FA353-F35E-47D5-BECE-0DCE5A4565E7}" destId="{72B8DF2B-11EF-4963-875F-36773C1D0D63}" srcOrd="0" destOrd="0" presId="urn:microsoft.com/office/officeart/2016/7/layout/RepeatingBendingProcessNew"/>
    <dgm:cxn modelId="{2A142F03-C657-4643-B5E1-E1294FCB4FCC}" type="presParOf" srcId="{9AFC3C87-EB3A-49D6-93B2-FDA1A061CA86}" destId="{0DA619B7-218D-4DEA-B797-F7AC26B72B6D}"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EB6E0-499F-42E2-9D00-FE4C993A8C40}" type="doc">
      <dgm:prSet loTypeId="urn:microsoft.com/office/officeart/2016/7/layout/RepeatingBendingProcessNew" loCatId="process" qsTypeId="urn:microsoft.com/office/officeart/2005/8/quickstyle/simple5" qsCatId="simple" csTypeId="urn:microsoft.com/office/officeart/2005/8/colors/colorful2" csCatId="colorful"/>
      <dgm:spPr/>
      <dgm:t>
        <a:bodyPr/>
        <a:lstStyle/>
        <a:p>
          <a:endParaRPr lang="en-US"/>
        </a:p>
      </dgm:t>
    </dgm:pt>
    <dgm:pt modelId="{3FAE464F-D66C-4F78-8B95-2DACEEC584C8}">
      <dgm:prSet/>
      <dgm:spPr/>
      <dgm:t>
        <a:bodyPr/>
        <a:lstStyle/>
        <a:p>
          <a:r>
            <a:rPr lang="en-GB" b="1" u="sng"/>
            <a:t>Leavers and Joiners</a:t>
          </a:r>
          <a:r>
            <a:rPr lang="en-GB" b="1"/>
            <a:t> </a:t>
          </a:r>
          <a:endParaRPr lang="en-US"/>
        </a:p>
      </dgm:t>
    </dgm:pt>
    <dgm:pt modelId="{376791B9-E07E-4413-967E-0354FBB06D37}" type="parTrans" cxnId="{276F23A6-E525-42EA-BB38-7E901AE23D27}">
      <dgm:prSet/>
      <dgm:spPr/>
      <dgm:t>
        <a:bodyPr/>
        <a:lstStyle/>
        <a:p>
          <a:endParaRPr lang="en-US"/>
        </a:p>
      </dgm:t>
    </dgm:pt>
    <dgm:pt modelId="{D237AD77-8376-42A6-B9B5-8B05DE6E3835}" type="sibTrans" cxnId="{276F23A6-E525-42EA-BB38-7E901AE23D27}">
      <dgm:prSet/>
      <dgm:spPr/>
      <dgm:t>
        <a:bodyPr/>
        <a:lstStyle/>
        <a:p>
          <a:endParaRPr lang="en-US"/>
        </a:p>
      </dgm:t>
    </dgm:pt>
    <dgm:pt modelId="{73716326-A2B9-45AE-818F-7CEB08F506FF}">
      <dgm:prSet/>
      <dgm:spPr/>
      <dgm:t>
        <a:bodyPr/>
        <a:lstStyle/>
        <a:p>
          <a:r>
            <a:rPr lang="en-GB" dirty="0"/>
            <a:t>The leavers and Joiners’ process consists of 2 elements that require to be completed </a:t>
          </a:r>
          <a:endParaRPr lang="en-US" dirty="0"/>
        </a:p>
      </dgm:t>
    </dgm:pt>
    <dgm:pt modelId="{01088383-DACB-409E-86EB-74AF8174FE39}" type="parTrans" cxnId="{2AF7833E-5472-4897-8A7F-962E2E29A203}">
      <dgm:prSet/>
      <dgm:spPr/>
      <dgm:t>
        <a:bodyPr/>
        <a:lstStyle/>
        <a:p>
          <a:endParaRPr lang="en-US"/>
        </a:p>
      </dgm:t>
    </dgm:pt>
    <dgm:pt modelId="{AA3CA057-C5E2-45CC-87A0-C9153E90217A}" type="sibTrans" cxnId="{2AF7833E-5472-4897-8A7F-962E2E29A203}">
      <dgm:prSet/>
      <dgm:spPr/>
      <dgm:t>
        <a:bodyPr/>
        <a:lstStyle/>
        <a:p>
          <a:endParaRPr lang="en-US"/>
        </a:p>
      </dgm:t>
    </dgm:pt>
    <dgm:pt modelId="{1AFEAC08-BC14-47EF-8819-96FAF525AF40}">
      <dgm:prSet/>
      <dgm:spPr/>
      <dgm:t>
        <a:bodyPr/>
        <a:lstStyle/>
        <a:p>
          <a:r>
            <a:rPr lang="en-GB" b="1"/>
            <a:t>First step </a:t>
          </a:r>
          <a:r>
            <a:rPr lang="en-GB"/>
            <a:t>– Contact the Early Years Officer and they will complete the employee forms</a:t>
          </a:r>
          <a:endParaRPr lang="en-US"/>
        </a:p>
      </dgm:t>
    </dgm:pt>
    <dgm:pt modelId="{41D5B66D-0B06-4AC7-B140-89CC83E94BF1}" type="parTrans" cxnId="{9CDE098C-E625-4025-843B-6D5CAB299552}">
      <dgm:prSet/>
      <dgm:spPr/>
      <dgm:t>
        <a:bodyPr/>
        <a:lstStyle/>
        <a:p>
          <a:endParaRPr lang="en-US"/>
        </a:p>
      </dgm:t>
    </dgm:pt>
    <dgm:pt modelId="{91F0A8DA-6526-460E-84C3-178D563BB3EB}" type="sibTrans" cxnId="{9CDE098C-E625-4025-843B-6D5CAB299552}">
      <dgm:prSet/>
      <dgm:spPr/>
      <dgm:t>
        <a:bodyPr/>
        <a:lstStyle/>
        <a:p>
          <a:endParaRPr lang="en-US"/>
        </a:p>
      </dgm:t>
    </dgm:pt>
    <dgm:pt modelId="{F786A8D0-953C-4B07-BEB9-8C96D7AD78D3}">
      <dgm:prSet/>
      <dgm:spPr/>
      <dgm:t>
        <a:bodyPr/>
        <a:lstStyle/>
        <a:p>
          <a:r>
            <a:rPr lang="en-GB" b="1" dirty="0"/>
            <a:t>Second step </a:t>
          </a:r>
          <a:r>
            <a:rPr lang="en-GB" dirty="0"/>
            <a:t>– Access the leaver and joiner process through </a:t>
          </a:r>
          <a:r>
            <a:rPr lang="en-GB" b="1" u="sng" dirty="0"/>
            <a:t>My ICT Portal</a:t>
          </a:r>
          <a:r>
            <a:rPr lang="en-GB" b="1" dirty="0"/>
            <a:t> </a:t>
          </a:r>
          <a:r>
            <a:rPr lang="en-GB" dirty="0"/>
            <a:t>where you can add a joiner and request an email address; or add a leaver to withdraw access to HC systems </a:t>
          </a:r>
          <a:endParaRPr lang="en-US" dirty="0"/>
        </a:p>
      </dgm:t>
    </dgm:pt>
    <dgm:pt modelId="{713667CF-8D4D-4AE0-AD65-7300720926E3}" type="parTrans" cxnId="{1EC3004B-54AD-4DFF-86DF-FA615B9B24E3}">
      <dgm:prSet/>
      <dgm:spPr/>
      <dgm:t>
        <a:bodyPr/>
        <a:lstStyle/>
        <a:p>
          <a:endParaRPr lang="en-US"/>
        </a:p>
      </dgm:t>
    </dgm:pt>
    <dgm:pt modelId="{AE692E3B-C80B-405D-BDCA-136477B249F8}" type="sibTrans" cxnId="{1EC3004B-54AD-4DFF-86DF-FA615B9B24E3}">
      <dgm:prSet/>
      <dgm:spPr/>
      <dgm:t>
        <a:bodyPr/>
        <a:lstStyle/>
        <a:p>
          <a:endParaRPr lang="en-US"/>
        </a:p>
      </dgm:t>
    </dgm:pt>
    <dgm:pt modelId="{12E83DB8-607D-41D9-B3AD-54CF672D48B3}" type="pres">
      <dgm:prSet presAssocID="{B4FEB6E0-499F-42E2-9D00-FE4C993A8C40}" presName="Name0" presStyleCnt="0">
        <dgm:presLayoutVars>
          <dgm:dir/>
          <dgm:resizeHandles val="exact"/>
        </dgm:presLayoutVars>
      </dgm:prSet>
      <dgm:spPr/>
    </dgm:pt>
    <dgm:pt modelId="{32110719-E7BA-483B-AD36-3BE216C88911}" type="pres">
      <dgm:prSet presAssocID="{3FAE464F-D66C-4F78-8B95-2DACEEC584C8}" presName="node" presStyleLbl="node1" presStyleIdx="0" presStyleCnt="1">
        <dgm:presLayoutVars>
          <dgm:bulletEnabled val="1"/>
        </dgm:presLayoutVars>
      </dgm:prSet>
      <dgm:spPr/>
    </dgm:pt>
  </dgm:ptLst>
  <dgm:cxnLst>
    <dgm:cxn modelId="{2AF7833E-5472-4897-8A7F-962E2E29A203}" srcId="{3FAE464F-D66C-4F78-8B95-2DACEEC584C8}" destId="{73716326-A2B9-45AE-818F-7CEB08F506FF}" srcOrd="0" destOrd="0" parTransId="{01088383-DACB-409E-86EB-74AF8174FE39}" sibTransId="{AA3CA057-C5E2-45CC-87A0-C9153E90217A}"/>
    <dgm:cxn modelId="{33EBF55C-2BA2-41A1-913A-B55530E542CD}" type="presOf" srcId="{73716326-A2B9-45AE-818F-7CEB08F506FF}" destId="{32110719-E7BA-483B-AD36-3BE216C88911}" srcOrd="0" destOrd="1" presId="urn:microsoft.com/office/officeart/2016/7/layout/RepeatingBendingProcessNew"/>
    <dgm:cxn modelId="{1EC3004B-54AD-4DFF-86DF-FA615B9B24E3}" srcId="{3FAE464F-D66C-4F78-8B95-2DACEEC584C8}" destId="{F786A8D0-953C-4B07-BEB9-8C96D7AD78D3}" srcOrd="2" destOrd="0" parTransId="{713667CF-8D4D-4AE0-AD65-7300720926E3}" sibTransId="{AE692E3B-C80B-405D-BDCA-136477B249F8}"/>
    <dgm:cxn modelId="{C2C88E4F-9B85-4E37-BBCA-9C8017DC666A}" type="presOf" srcId="{3FAE464F-D66C-4F78-8B95-2DACEEC584C8}" destId="{32110719-E7BA-483B-AD36-3BE216C88911}" srcOrd="0" destOrd="0" presId="urn:microsoft.com/office/officeart/2016/7/layout/RepeatingBendingProcessNew"/>
    <dgm:cxn modelId="{9CDE098C-E625-4025-843B-6D5CAB299552}" srcId="{3FAE464F-D66C-4F78-8B95-2DACEEC584C8}" destId="{1AFEAC08-BC14-47EF-8819-96FAF525AF40}" srcOrd="1" destOrd="0" parTransId="{41D5B66D-0B06-4AC7-B140-89CC83E94BF1}" sibTransId="{91F0A8DA-6526-460E-84C3-178D563BB3EB}"/>
    <dgm:cxn modelId="{E539F2A3-83B6-4E50-9A6C-75B910D997BF}" type="presOf" srcId="{1AFEAC08-BC14-47EF-8819-96FAF525AF40}" destId="{32110719-E7BA-483B-AD36-3BE216C88911}" srcOrd="0" destOrd="2" presId="urn:microsoft.com/office/officeart/2016/7/layout/RepeatingBendingProcessNew"/>
    <dgm:cxn modelId="{276F23A6-E525-42EA-BB38-7E901AE23D27}" srcId="{B4FEB6E0-499F-42E2-9D00-FE4C993A8C40}" destId="{3FAE464F-D66C-4F78-8B95-2DACEEC584C8}" srcOrd="0" destOrd="0" parTransId="{376791B9-E07E-4413-967E-0354FBB06D37}" sibTransId="{D237AD77-8376-42A6-B9B5-8B05DE6E3835}"/>
    <dgm:cxn modelId="{B239B6A9-9A15-430A-A543-81A69B488D59}" type="presOf" srcId="{B4FEB6E0-499F-42E2-9D00-FE4C993A8C40}" destId="{12E83DB8-607D-41D9-B3AD-54CF672D48B3}" srcOrd="0" destOrd="0" presId="urn:microsoft.com/office/officeart/2016/7/layout/RepeatingBendingProcessNew"/>
    <dgm:cxn modelId="{8B5711E8-425F-4708-B419-9C089B08F8E5}" type="presOf" srcId="{F786A8D0-953C-4B07-BEB9-8C96D7AD78D3}" destId="{32110719-E7BA-483B-AD36-3BE216C88911}" srcOrd="0" destOrd="3" presId="urn:microsoft.com/office/officeart/2016/7/layout/RepeatingBendingProcessNew"/>
    <dgm:cxn modelId="{F6B60C22-95B5-43E5-B15D-437BD2A175A5}" type="presParOf" srcId="{12E83DB8-607D-41D9-B3AD-54CF672D48B3}" destId="{32110719-E7BA-483B-AD36-3BE216C88911}"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6BF896-93A0-460C-93C1-C6293891177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789AFFE-D7E4-49BD-BD42-537CFF36F0F5}">
      <dgm:prSet/>
      <dgm:spPr/>
      <dgm:t>
        <a:bodyPr/>
        <a:lstStyle/>
        <a:p>
          <a:r>
            <a:rPr lang="en-GB" dirty="0"/>
            <a:t>The CM will liaise with Early Years Officers (EYO) to ensure that they have up to date information on the current contracts in place.</a:t>
          </a:r>
          <a:endParaRPr lang="en-US" dirty="0"/>
        </a:p>
      </dgm:t>
    </dgm:pt>
    <dgm:pt modelId="{AD44FBF4-29E9-43BA-ADF2-0DEAC21B0307}" type="parTrans" cxnId="{ADBBC515-AE54-41CF-9DD1-C683CA10FA8C}">
      <dgm:prSet/>
      <dgm:spPr/>
      <dgm:t>
        <a:bodyPr/>
        <a:lstStyle/>
        <a:p>
          <a:endParaRPr lang="en-US"/>
        </a:p>
      </dgm:t>
    </dgm:pt>
    <dgm:pt modelId="{4EEFC410-D342-42D1-A66C-D452716176B7}" type="sibTrans" cxnId="{ADBBC515-AE54-41CF-9DD1-C683CA10FA8C}">
      <dgm:prSet/>
      <dgm:spPr/>
      <dgm:t>
        <a:bodyPr/>
        <a:lstStyle/>
        <a:p>
          <a:endParaRPr lang="en-US"/>
        </a:p>
      </dgm:t>
    </dgm:pt>
    <dgm:pt modelId="{FC2F0DE2-7AC3-422B-8F04-7672CF1B4282}">
      <dgm:prSet/>
      <dgm:spPr/>
      <dgm:t>
        <a:bodyPr/>
        <a:lstStyle/>
        <a:p>
          <a:r>
            <a:rPr lang="en-GB" dirty="0"/>
            <a:t>Staff contracts are issued to staff from CAL staffing</a:t>
          </a:r>
          <a:endParaRPr lang="en-US" dirty="0"/>
        </a:p>
      </dgm:t>
    </dgm:pt>
    <dgm:pt modelId="{1FE2EC6B-9C1F-4424-B245-D69AFB46EC69}" type="parTrans" cxnId="{146DF234-8FC2-4067-B1FB-76403027814D}">
      <dgm:prSet/>
      <dgm:spPr/>
      <dgm:t>
        <a:bodyPr/>
        <a:lstStyle/>
        <a:p>
          <a:endParaRPr lang="en-US"/>
        </a:p>
      </dgm:t>
    </dgm:pt>
    <dgm:pt modelId="{1DC11332-0A85-429D-8583-64C0CF8C4C6C}" type="sibTrans" cxnId="{146DF234-8FC2-4067-B1FB-76403027814D}">
      <dgm:prSet/>
      <dgm:spPr/>
      <dgm:t>
        <a:bodyPr/>
        <a:lstStyle/>
        <a:p>
          <a:endParaRPr lang="en-US"/>
        </a:p>
      </dgm:t>
    </dgm:pt>
    <dgm:pt modelId="{0E33DF2C-6D48-4ECB-AAA6-3125B3945E09}">
      <dgm:prSet/>
      <dgm:spPr/>
      <dgm:t>
        <a:bodyPr/>
        <a:lstStyle/>
        <a:p>
          <a:r>
            <a:rPr lang="en-GB" dirty="0"/>
            <a:t>Permanent – Secure post with Highland Council </a:t>
          </a:r>
          <a:endParaRPr lang="en-US" dirty="0"/>
        </a:p>
      </dgm:t>
    </dgm:pt>
    <dgm:pt modelId="{94C339E5-3AB2-4E57-80D6-FE5312620D9F}" type="parTrans" cxnId="{90D72F6B-B612-4595-A029-576B4E35C118}">
      <dgm:prSet/>
      <dgm:spPr/>
      <dgm:t>
        <a:bodyPr/>
        <a:lstStyle/>
        <a:p>
          <a:endParaRPr lang="en-US"/>
        </a:p>
      </dgm:t>
    </dgm:pt>
    <dgm:pt modelId="{2CDC16C8-D82C-48DA-9606-7E54668D62AA}" type="sibTrans" cxnId="{90D72F6B-B612-4595-A029-576B4E35C118}">
      <dgm:prSet/>
      <dgm:spPr/>
      <dgm:t>
        <a:bodyPr/>
        <a:lstStyle/>
        <a:p>
          <a:endParaRPr lang="en-US"/>
        </a:p>
      </dgm:t>
    </dgm:pt>
    <dgm:pt modelId="{5665342B-7FD6-461B-AAD1-3CE75D38D0FA}">
      <dgm:prSet/>
      <dgm:spPr/>
      <dgm:t>
        <a:bodyPr/>
        <a:lstStyle/>
        <a:p>
          <a:r>
            <a:rPr lang="en-GB" dirty="0"/>
            <a:t>Fixed Term – Timebound contract with a fixed end date</a:t>
          </a:r>
          <a:endParaRPr lang="en-US" dirty="0"/>
        </a:p>
      </dgm:t>
    </dgm:pt>
    <dgm:pt modelId="{D601A885-AB0C-4BDF-BCEC-FF011CA30624}" type="parTrans" cxnId="{0659EB81-F97B-46E2-B8CE-77A610F6D6F9}">
      <dgm:prSet/>
      <dgm:spPr/>
      <dgm:t>
        <a:bodyPr/>
        <a:lstStyle/>
        <a:p>
          <a:endParaRPr lang="en-US"/>
        </a:p>
      </dgm:t>
    </dgm:pt>
    <dgm:pt modelId="{D6B7D914-16DF-4F40-8CAE-CF730B027747}" type="sibTrans" cxnId="{0659EB81-F97B-46E2-B8CE-77A610F6D6F9}">
      <dgm:prSet/>
      <dgm:spPr/>
      <dgm:t>
        <a:bodyPr/>
        <a:lstStyle/>
        <a:p>
          <a:endParaRPr lang="en-US"/>
        </a:p>
      </dgm:t>
    </dgm:pt>
    <dgm:pt modelId="{63D073FA-EAD3-4C1B-9C0B-39A650683417}">
      <dgm:prSet/>
      <dgm:spPr/>
      <dgm:t>
        <a:bodyPr/>
        <a:lstStyle/>
        <a:p>
          <a:r>
            <a:rPr lang="en-GB" dirty="0"/>
            <a:t>Temporary contracts – Provided to secure ratio of staff with an end date for review</a:t>
          </a:r>
          <a:endParaRPr lang="en-US" dirty="0"/>
        </a:p>
      </dgm:t>
    </dgm:pt>
    <dgm:pt modelId="{F5991B22-662F-4841-877D-7098562964C4}" type="parTrans" cxnId="{FE906A39-2C53-414D-9146-6DDC9C670AF0}">
      <dgm:prSet/>
      <dgm:spPr/>
      <dgm:t>
        <a:bodyPr/>
        <a:lstStyle/>
        <a:p>
          <a:endParaRPr lang="en-US"/>
        </a:p>
      </dgm:t>
    </dgm:pt>
    <dgm:pt modelId="{63CED96E-9163-4495-864A-DD9EBBD56C09}" type="sibTrans" cxnId="{FE906A39-2C53-414D-9146-6DDC9C670AF0}">
      <dgm:prSet/>
      <dgm:spPr/>
      <dgm:t>
        <a:bodyPr/>
        <a:lstStyle/>
        <a:p>
          <a:endParaRPr lang="en-US"/>
        </a:p>
      </dgm:t>
    </dgm:pt>
    <dgm:pt modelId="{F7ACBFD1-C1EA-4D29-BB0E-9665A5B783F3}">
      <dgm:prSet/>
      <dgm:spPr/>
      <dgm:t>
        <a:bodyPr/>
        <a:lstStyle/>
        <a:p>
          <a:r>
            <a:rPr lang="en-GB"/>
            <a:t>Relief staff on Sal 6 – Provided to secure ratio of staff as required</a:t>
          </a:r>
          <a:endParaRPr lang="en-US"/>
        </a:p>
      </dgm:t>
    </dgm:pt>
    <dgm:pt modelId="{5DE75228-EE03-40F9-8EEE-805E477F2928}" type="parTrans" cxnId="{1CF6A026-C616-4500-BB45-01EE277CDD44}">
      <dgm:prSet/>
      <dgm:spPr/>
      <dgm:t>
        <a:bodyPr/>
        <a:lstStyle/>
        <a:p>
          <a:endParaRPr lang="en-US"/>
        </a:p>
      </dgm:t>
    </dgm:pt>
    <dgm:pt modelId="{818B6DB7-E872-41EE-9644-DA25D8B296B3}" type="sibTrans" cxnId="{1CF6A026-C616-4500-BB45-01EE277CDD44}">
      <dgm:prSet/>
      <dgm:spPr/>
      <dgm:t>
        <a:bodyPr/>
        <a:lstStyle/>
        <a:p>
          <a:endParaRPr lang="en-US"/>
        </a:p>
      </dgm:t>
    </dgm:pt>
    <dgm:pt modelId="{7C9920C4-EE9D-4660-872F-5B2E6B7AC7FC}">
      <dgm:prSet/>
      <dgm:spPr/>
      <dgm:t>
        <a:bodyPr/>
        <a:lstStyle/>
        <a:p>
          <a:r>
            <a:rPr lang="en-GB" dirty="0"/>
            <a:t>The PCM will liaise with the Manager of the setting to gather information on any Flexible Working Applications and or agreed patterns of working for their staff team.</a:t>
          </a:r>
        </a:p>
        <a:p>
          <a:r>
            <a:rPr lang="en-GB" dirty="0"/>
            <a:t>Sal 6  for relief cover or additional hours must be claimed as HC03 – Support worker, unless discussed and agreed with the Childcare Manager</a:t>
          </a:r>
          <a:endParaRPr lang="en-US" dirty="0"/>
        </a:p>
      </dgm:t>
    </dgm:pt>
    <dgm:pt modelId="{73BF057F-CF41-49EE-823B-57D297DFEF81}" type="parTrans" cxnId="{6B665669-00E7-43CA-A908-F364454F075E}">
      <dgm:prSet/>
      <dgm:spPr/>
      <dgm:t>
        <a:bodyPr/>
        <a:lstStyle/>
        <a:p>
          <a:endParaRPr lang="en-US"/>
        </a:p>
      </dgm:t>
    </dgm:pt>
    <dgm:pt modelId="{0A44280B-C4BA-4DEE-83BF-089D0B331869}" type="sibTrans" cxnId="{6B665669-00E7-43CA-A908-F364454F075E}">
      <dgm:prSet/>
      <dgm:spPr/>
      <dgm:t>
        <a:bodyPr/>
        <a:lstStyle/>
        <a:p>
          <a:endParaRPr lang="en-US"/>
        </a:p>
      </dgm:t>
    </dgm:pt>
    <dgm:pt modelId="{D8C1AC13-A8AA-4D58-964A-76F85B0C75A8}" type="pres">
      <dgm:prSet presAssocID="{686BF896-93A0-460C-93C1-C62938911770}" presName="outerComposite" presStyleCnt="0">
        <dgm:presLayoutVars>
          <dgm:chMax val="5"/>
          <dgm:dir/>
          <dgm:resizeHandles val="exact"/>
        </dgm:presLayoutVars>
      </dgm:prSet>
      <dgm:spPr/>
    </dgm:pt>
    <dgm:pt modelId="{62E8DC90-8498-4AC0-B2D9-8868FAD735A0}" type="pres">
      <dgm:prSet presAssocID="{686BF896-93A0-460C-93C1-C62938911770}" presName="dummyMaxCanvas" presStyleCnt="0">
        <dgm:presLayoutVars/>
      </dgm:prSet>
      <dgm:spPr/>
    </dgm:pt>
    <dgm:pt modelId="{9D997EA1-44D5-430E-A289-C2AE14C6FF55}" type="pres">
      <dgm:prSet presAssocID="{686BF896-93A0-460C-93C1-C62938911770}" presName="ThreeNodes_1" presStyleLbl="node1" presStyleIdx="0" presStyleCnt="3">
        <dgm:presLayoutVars>
          <dgm:bulletEnabled val="1"/>
        </dgm:presLayoutVars>
      </dgm:prSet>
      <dgm:spPr/>
    </dgm:pt>
    <dgm:pt modelId="{46B4D18C-B149-4717-AB47-59F4AA5170B4}" type="pres">
      <dgm:prSet presAssocID="{686BF896-93A0-460C-93C1-C62938911770}" presName="ThreeNodes_2" presStyleLbl="node1" presStyleIdx="1" presStyleCnt="3">
        <dgm:presLayoutVars>
          <dgm:bulletEnabled val="1"/>
        </dgm:presLayoutVars>
      </dgm:prSet>
      <dgm:spPr/>
    </dgm:pt>
    <dgm:pt modelId="{A49A7CD2-D3F8-4AC0-A354-A99249AD4FD7}" type="pres">
      <dgm:prSet presAssocID="{686BF896-93A0-460C-93C1-C62938911770}" presName="ThreeNodes_3" presStyleLbl="node1" presStyleIdx="2" presStyleCnt="3">
        <dgm:presLayoutVars>
          <dgm:bulletEnabled val="1"/>
        </dgm:presLayoutVars>
      </dgm:prSet>
      <dgm:spPr/>
    </dgm:pt>
    <dgm:pt modelId="{BFFDECEF-176A-45F2-864C-C543A87EC398}" type="pres">
      <dgm:prSet presAssocID="{686BF896-93A0-460C-93C1-C62938911770}" presName="ThreeConn_1-2" presStyleLbl="fgAccFollowNode1" presStyleIdx="0" presStyleCnt="2">
        <dgm:presLayoutVars>
          <dgm:bulletEnabled val="1"/>
        </dgm:presLayoutVars>
      </dgm:prSet>
      <dgm:spPr/>
    </dgm:pt>
    <dgm:pt modelId="{592278C3-E77C-4318-AFAE-D987AC804C08}" type="pres">
      <dgm:prSet presAssocID="{686BF896-93A0-460C-93C1-C62938911770}" presName="ThreeConn_2-3" presStyleLbl="fgAccFollowNode1" presStyleIdx="1" presStyleCnt="2">
        <dgm:presLayoutVars>
          <dgm:bulletEnabled val="1"/>
        </dgm:presLayoutVars>
      </dgm:prSet>
      <dgm:spPr/>
    </dgm:pt>
    <dgm:pt modelId="{4B3816EA-2EED-40B4-9112-0D0E686820FB}" type="pres">
      <dgm:prSet presAssocID="{686BF896-93A0-460C-93C1-C62938911770}" presName="ThreeNodes_1_text" presStyleLbl="node1" presStyleIdx="2" presStyleCnt="3">
        <dgm:presLayoutVars>
          <dgm:bulletEnabled val="1"/>
        </dgm:presLayoutVars>
      </dgm:prSet>
      <dgm:spPr/>
    </dgm:pt>
    <dgm:pt modelId="{CA983ED1-D273-4644-8386-15497409EEEB}" type="pres">
      <dgm:prSet presAssocID="{686BF896-93A0-460C-93C1-C62938911770}" presName="ThreeNodes_2_text" presStyleLbl="node1" presStyleIdx="2" presStyleCnt="3">
        <dgm:presLayoutVars>
          <dgm:bulletEnabled val="1"/>
        </dgm:presLayoutVars>
      </dgm:prSet>
      <dgm:spPr/>
    </dgm:pt>
    <dgm:pt modelId="{C6AB4B1D-B88A-4ABA-8F3A-36A83B4C5F0F}" type="pres">
      <dgm:prSet presAssocID="{686BF896-93A0-460C-93C1-C62938911770}" presName="ThreeNodes_3_text" presStyleLbl="node1" presStyleIdx="2" presStyleCnt="3">
        <dgm:presLayoutVars>
          <dgm:bulletEnabled val="1"/>
        </dgm:presLayoutVars>
      </dgm:prSet>
      <dgm:spPr/>
    </dgm:pt>
  </dgm:ptLst>
  <dgm:cxnLst>
    <dgm:cxn modelId="{5CB3AA02-75E7-44F8-A8FE-642E0E03BCC7}" type="presOf" srcId="{4EEFC410-D342-42D1-A66C-D452716176B7}" destId="{BFFDECEF-176A-45F2-864C-C543A87EC398}" srcOrd="0" destOrd="0" presId="urn:microsoft.com/office/officeart/2005/8/layout/vProcess5"/>
    <dgm:cxn modelId="{39096610-4763-405B-A2C8-E875B8E6C26F}" type="presOf" srcId="{F7ACBFD1-C1EA-4D29-BB0E-9665A5B783F3}" destId="{46B4D18C-B149-4717-AB47-59F4AA5170B4}" srcOrd="0" destOrd="4" presId="urn:microsoft.com/office/officeart/2005/8/layout/vProcess5"/>
    <dgm:cxn modelId="{ADBBC515-AE54-41CF-9DD1-C683CA10FA8C}" srcId="{686BF896-93A0-460C-93C1-C62938911770}" destId="{5789AFFE-D7E4-49BD-BD42-537CFF36F0F5}" srcOrd="0" destOrd="0" parTransId="{AD44FBF4-29E9-43BA-ADF2-0DEAC21B0307}" sibTransId="{4EEFC410-D342-42D1-A66C-D452716176B7}"/>
    <dgm:cxn modelId="{1CF6A026-C616-4500-BB45-01EE277CDD44}" srcId="{FC2F0DE2-7AC3-422B-8F04-7672CF1B4282}" destId="{F7ACBFD1-C1EA-4D29-BB0E-9665A5B783F3}" srcOrd="3" destOrd="0" parTransId="{5DE75228-EE03-40F9-8EEE-805E477F2928}" sibTransId="{818B6DB7-E872-41EE-9644-DA25D8B296B3}"/>
    <dgm:cxn modelId="{E590372E-1CA3-4B88-86F3-7A48F51930B0}" type="presOf" srcId="{1DC11332-0A85-429D-8583-64C0CF8C4C6C}" destId="{592278C3-E77C-4318-AFAE-D987AC804C08}" srcOrd="0" destOrd="0" presId="urn:microsoft.com/office/officeart/2005/8/layout/vProcess5"/>
    <dgm:cxn modelId="{146DF234-8FC2-4067-B1FB-76403027814D}" srcId="{686BF896-93A0-460C-93C1-C62938911770}" destId="{FC2F0DE2-7AC3-422B-8F04-7672CF1B4282}" srcOrd="1" destOrd="0" parTransId="{1FE2EC6B-9C1F-4424-B245-D69AFB46EC69}" sibTransId="{1DC11332-0A85-429D-8583-64C0CF8C4C6C}"/>
    <dgm:cxn modelId="{FE906A39-2C53-414D-9146-6DDC9C670AF0}" srcId="{FC2F0DE2-7AC3-422B-8F04-7672CF1B4282}" destId="{63D073FA-EAD3-4C1B-9C0B-39A650683417}" srcOrd="2" destOrd="0" parTransId="{F5991B22-662F-4841-877D-7098562964C4}" sibTransId="{63CED96E-9163-4495-864A-DD9EBBD56C09}"/>
    <dgm:cxn modelId="{7A016260-4DAB-4375-BD7C-EF8F6D25CEE0}" type="presOf" srcId="{F7ACBFD1-C1EA-4D29-BB0E-9665A5B783F3}" destId="{CA983ED1-D273-4644-8386-15497409EEEB}" srcOrd="1" destOrd="4" presId="urn:microsoft.com/office/officeart/2005/8/layout/vProcess5"/>
    <dgm:cxn modelId="{6B665669-00E7-43CA-A908-F364454F075E}" srcId="{686BF896-93A0-460C-93C1-C62938911770}" destId="{7C9920C4-EE9D-4660-872F-5B2E6B7AC7FC}" srcOrd="2" destOrd="0" parTransId="{73BF057F-CF41-49EE-823B-57D297DFEF81}" sibTransId="{0A44280B-C4BA-4DEE-83BF-089D0B331869}"/>
    <dgm:cxn modelId="{90D72F6B-B612-4595-A029-576B4E35C118}" srcId="{FC2F0DE2-7AC3-422B-8F04-7672CF1B4282}" destId="{0E33DF2C-6D48-4ECB-AAA6-3125B3945E09}" srcOrd="0" destOrd="0" parTransId="{94C339E5-3AB2-4E57-80D6-FE5312620D9F}" sibTransId="{2CDC16C8-D82C-48DA-9606-7E54668D62AA}"/>
    <dgm:cxn modelId="{12AAE26F-99EC-4EB5-B6DD-8B78EE4B4F06}" type="presOf" srcId="{0E33DF2C-6D48-4ECB-AAA6-3125B3945E09}" destId="{46B4D18C-B149-4717-AB47-59F4AA5170B4}" srcOrd="0" destOrd="1" presId="urn:microsoft.com/office/officeart/2005/8/layout/vProcess5"/>
    <dgm:cxn modelId="{B2886B55-EFDE-4523-B35A-AF37AA22D557}" type="presOf" srcId="{5665342B-7FD6-461B-AAD1-3CE75D38D0FA}" destId="{46B4D18C-B149-4717-AB47-59F4AA5170B4}" srcOrd="0" destOrd="2" presId="urn:microsoft.com/office/officeart/2005/8/layout/vProcess5"/>
    <dgm:cxn modelId="{D9A71B56-6E4F-408D-9CF0-26E50B1C8A8A}" type="presOf" srcId="{63D073FA-EAD3-4C1B-9C0B-39A650683417}" destId="{CA983ED1-D273-4644-8386-15497409EEEB}" srcOrd="1" destOrd="3" presId="urn:microsoft.com/office/officeart/2005/8/layout/vProcess5"/>
    <dgm:cxn modelId="{E439AA56-E29D-4D5D-9E06-0A0DD04B51A9}" type="presOf" srcId="{FC2F0DE2-7AC3-422B-8F04-7672CF1B4282}" destId="{46B4D18C-B149-4717-AB47-59F4AA5170B4}" srcOrd="0" destOrd="0" presId="urn:microsoft.com/office/officeart/2005/8/layout/vProcess5"/>
    <dgm:cxn modelId="{86E16C7A-69C8-441C-B0B6-5FC90262AE47}" type="presOf" srcId="{5789AFFE-D7E4-49BD-BD42-537CFF36F0F5}" destId="{9D997EA1-44D5-430E-A289-C2AE14C6FF55}" srcOrd="0" destOrd="0" presId="urn:microsoft.com/office/officeart/2005/8/layout/vProcess5"/>
    <dgm:cxn modelId="{0659EB81-F97B-46E2-B8CE-77A610F6D6F9}" srcId="{FC2F0DE2-7AC3-422B-8F04-7672CF1B4282}" destId="{5665342B-7FD6-461B-AAD1-3CE75D38D0FA}" srcOrd="1" destOrd="0" parTransId="{D601A885-AB0C-4BDF-BCEC-FF011CA30624}" sibTransId="{D6B7D914-16DF-4F40-8CAE-CF730B027747}"/>
    <dgm:cxn modelId="{E4270782-4B7A-4001-B250-B0092DCA4389}" type="presOf" srcId="{5665342B-7FD6-461B-AAD1-3CE75D38D0FA}" destId="{CA983ED1-D273-4644-8386-15497409EEEB}" srcOrd="1" destOrd="2" presId="urn:microsoft.com/office/officeart/2005/8/layout/vProcess5"/>
    <dgm:cxn modelId="{B4DC209F-82C6-484C-B620-B0D48CCAA065}" type="presOf" srcId="{5789AFFE-D7E4-49BD-BD42-537CFF36F0F5}" destId="{4B3816EA-2EED-40B4-9112-0D0E686820FB}" srcOrd="1" destOrd="0" presId="urn:microsoft.com/office/officeart/2005/8/layout/vProcess5"/>
    <dgm:cxn modelId="{FF719DA4-A578-498B-ABB7-CB622B32920E}" type="presOf" srcId="{0E33DF2C-6D48-4ECB-AAA6-3125B3945E09}" destId="{CA983ED1-D273-4644-8386-15497409EEEB}" srcOrd="1" destOrd="1" presId="urn:microsoft.com/office/officeart/2005/8/layout/vProcess5"/>
    <dgm:cxn modelId="{AFD162C3-F72C-4EF0-AB87-B63AFF7813F4}" type="presOf" srcId="{7C9920C4-EE9D-4660-872F-5B2E6B7AC7FC}" destId="{C6AB4B1D-B88A-4ABA-8F3A-36A83B4C5F0F}" srcOrd="1" destOrd="0" presId="urn:microsoft.com/office/officeart/2005/8/layout/vProcess5"/>
    <dgm:cxn modelId="{B82BDFCB-35A4-4D46-B099-4A5C334D279E}" type="presOf" srcId="{63D073FA-EAD3-4C1B-9C0B-39A650683417}" destId="{46B4D18C-B149-4717-AB47-59F4AA5170B4}" srcOrd="0" destOrd="3" presId="urn:microsoft.com/office/officeart/2005/8/layout/vProcess5"/>
    <dgm:cxn modelId="{B48F3FD7-38A7-48AF-A3CC-D56D1330940C}" type="presOf" srcId="{7C9920C4-EE9D-4660-872F-5B2E6B7AC7FC}" destId="{A49A7CD2-D3F8-4AC0-A354-A99249AD4FD7}" srcOrd="0" destOrd="0" presId="urn:microsoft.com/office/officeart/2005/8/layout/vProcess5"/>
    <dgm:cxn modelId="{CC3130F7-75EA-4143-90C8-0BC1650E0A0F}" type="presOf" srcId="{686BF896-93A0-460C-93C1-C62938911770}" destId="{D8C1AC13-A8AA-4D58-964A-76F85B0C75A8}" srcOrd="0" destOrd="0" presId="urn:microsoft.com/office/officeart/2005/8/layout/vProcess5"/>
    <dgm:cxn modelId="{C811ECFA-C72F-4433-B8D4-440E90BF39D2}" type="presOf" srcId="{FC2F0DE2-7AC3-422B-8F04-7672CF1B4282}" destId="{CA983ED1-D273-4644-8386-15497409EEEB}" srcOrd="1" destOrd="0" presId="urn:microsoft.com/office/officeart/2005/8/layout/vProcess5"/>
    <dgm:cxn modelId="{7476BE98-98F8-47CB-BE0F-B829D49962B7}" type="presParOf" srcId="{D8C1AC13-A8AA-4D58-964A-76F85B0C75A8}" destId="{62E8DC90-8498-4AC0-B2D9-8868FAD735A0}" srcOrd="0" destOrd="0" presId="urn:microsoft.com/office/officeart/2005/8/layout/vProcess5"/>
    <dgm:cxn modelId="{A6BB55E5-6A51-4788-843A-BB499C40EEEA}" type="presParOf" srcId="{D8C1AC13-A8AA-4D58-964A-76F85B0C75A8}" destId="{9D997EA1-44D5-430E-A289-C2AE14C6FF55}" srcOrd="1" destOrd="0" presId="urn:microsoft.com/office/officeart/2005/8/layout/vProcess5"/>
    <dgm:cxn modelId="{8F6189C6-AAD0-404A-8102-D6A382928372}" type="presParOf" srcId="{D8C1AC13-A8AA-4D58-964A-76F85B0C75A8}" destId="{46B4D18C-B149-4717-AB47-59F4AA5170B4}" srcOrd="2" destOrd="0" presId="urn:microsoft.com/office/officeart/2005/8/layout/vProcess5"/>
    <dgm:cxn modelId="{065E5E93-77FA-4AC5-B667-457ADA6DF385}" type="presParOf" srcId="{D8C1AC13-A8AA-4D58-964A-76F85B0C75A8}" destId="{A49A7CD2-D3F8-4AC0-A354-A99249AD4FD7}" srcOrd="3" destOrd="0" presId="urn:microsoft.com/office/officeart/2005/8/layout/vProcess5"/>
    <dgm:cxn modelId="{FACBA578-72E7-4C7E-B19E-E1C4D692E9B4}" type="presParOf" srcId="{D8C1AC13-A8AA-4D58-964A-76F85B0C75A8}" destId="{BFFDECEF-176A-45F2-864C-C543A87EC398}" srcOrd="4" destOrd="0" presId="urn:microsoft.com/office/officeart/2005/8/layout/vProcess5"/>
    <dgm:cxn modelId="{B035DFB1-8A2C-4736-9AF0-39C556520107}" type="presParOf" srcId="{D8C1AC13-A8AA-4D58-964A-76F85B0C75A8}" destId="{592278C3-E77C-4318-AFAE-D987AC804C08}" srcOrd="5" destOrd="0" presId="urn:microsoft.com/office/officeart/2005/8/layout/vProcess5"/>
    <dgm:cxn modelId="{DB303BBC-A718-4FBC-93CF-E6DBE487C338}" type="presParOf" srcId="{D8C1AC13-A8AA-4D58-964A-76F85B0C75A8}" destId="{4B3816EA-2EED-40B4-9112-0D0E686820FB}" srcOrd="6" destOrd="0" presId="urn:microsoft.com/office/officeart/2005/8/layout/vProcess5"/>
    <dgm:cxn modelId="{40EF35EA-73D8-4A2F-A5EB-1EEA39DE3E88}" type="presParOf" srcId="{D8C1AC13-A8AA-4D58-964A-76F85B0C75A8}" destId="{CA983ED1-D273-4644-8386-15497409EEEB}" srcOrd="7" destOrd="0" presId="urn:microsoft.com/office/officeart/2005/8/layout/vProcess5"/>
    <dgm:cxn modelId="{8ED0925A-F7BC-42E7-B4E6-799358CF390F}" type="presParOf" srcId="{D8C1AC13-A8AA-4D58-964A-76F85B0C75A8}" destId="{C6AB4B1D-B88A-4ABA-8F3A-36A83B4C5F0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46ACFD-6D44-4C17-B35D-2E4FFC7EC4E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EA1ECA-6EC1-4CAF-88C7-02BE84CEE3C9}">
      <dgm:prSet/>
      <dgm:spPr/>
      <dgm:t>
        <a:bodyPr/>
        <a:lstStyle/>
        <a:p>
          <a:r>
            <a:rPr lang="en-US"/>
            <a:t>You should find the answer to your questions in this </a:t>
          </a:r>
          <a:r>
            <a:rPr lang="en-US">
              <a:hlinkClick xmlns:r="http://schemas.openxmlformats.org/officeDocument/2006/relationships" r:id="rId1"/>
            </a:rPr>
            <a:t>document.</a:t>
          </a:r>
          <a:endParaRPr lang="en-US"/>
        </a:p>
      </dgm:t>
    </dgm:pt>
    <dgm:pt modelId="{E49BDBB9-2FEF-4787-BBA3-81D17554972C}" type="parTrans" cxnId="{6C85DDDA-4A14-4757-BC52-3F6095335DE3}">
      <dgm:prSet/>
      <dgm:spPr/>
      <dgm:t>
        <a:bodyPr/>
        <a:lstStyle/>
        <a:p>
          <a:endParaRPr lang="en-US"/>
        </a:p>
      </dgm:t>
    </dgm:pt>
    <dgm:pt modelId="{17F1AC07-FEC7-41F9-AA75-1BA92D7B198D}" type="sibTrans" cxnId="{6C85DDDA-4A14-4757-BC52-3F6095335DE3}">
      <dgm:prSet/>
      <dgm:spPr/>
      <dgm:t>
        <a:bodyPr/>
        <a:lstStyle/>
        <a:p>
          <a:endParaRPr lang="en-US"/>
        </a:p>
      </dgm:t>
    </dgm:pt>
    <dgm:pt modelId="{6AF00144-6FCF-4F3F-9F31-BE3A18C474FB}">
      <dgm:prSet/>
      <dgm:spPr/>
      <dgm:t>
        <a:bodyPr/>
        <a:lstStyle/>
        <a:p>
          <a:r>
            <a:rPr lang="en-US"/>
            <a:t>This gives a clear step by step guide on completing all sections of the Annual Return.</a:t>
          </a:r>
        </a:p>
      </dgm:t>
    </dgm:pt>
    <dgm:pt modelId="{8229CABE-71E1-4C1B-9432-0CA1C01DAA79}" type="parTrans" cxnId="{A4018159-FFE7-4EE8-8AC3-301BA9EEF360}">
      <dgm:prSet/>
      <dgm:spPr/>
      <dgm:t>
        <a:bodyPr/>
        <a:lstStyle/>
        <a:p>
          <a:endParaRPr lang="en-US"/>
        </a:p>
      </dgm:t>
    </dgm:pt>
    <dgm:pt modelId="{A9FC89C6-6128-43B2-B02A-F6E523EB5A85}" type="sibTrans" cxnId="{A4018159-FFE7-4EE8-8AC3-301BA9EEF360}">
      <dgm:prSet/>
      <dgm:spPr/>
      <dgm:t>
        <a:bodyPr/>
        <a:lstStyle/>
        <a:p>
          <a:endParaRPr lang="en-US"/>
        </a:p>
      </dgm:t>
    </dgm:pt>
    <dgm:pt modelId="{55325EB6-DD9A-4AD9-82CC-742C5FB57FB8}">
      <dgm:prSet/>
      <dgm:spPr/>
      <dgm:t>
        <a:bodyPr/>
        <a:lstStyle/>
        <a:p>
          <a:r>
            <a:rPr lang="en-US"/>
            <a:t>Care Inspectorate have published their own guidance which can be found </a:t>
          </a:r>
          <a:r>
            <a:rPr lang="en-US">
              <a:hlinkClick xmlns:r="http://schemas.openxmlformats.org/officeDocument/2006/relationships" r:id="rId2"/>
            </a:rPr>
            <a:t>here.</a:t>
          </a:r>
          <a:endParaRPr lang="en-US"/>
        </a:p>
      </dgm:t>
    </dgm:pt>
    <dgm:pt modelId="{5F61B48D-1E6E-4957-8922-B931D9135355}" type="parTrans" cxnId="{15ABB93C-F316-4F2E-8AC7-311BC04281E9}">
      <dgm:prSet/>
      <dgm:spPr/>
      <dgm:t>
        <a:bodyPr/>
        <a:lstStyle/>
        <a:p>
          <a:endParaRPr lang="en-US"/>
        </a:p>
      </dgm:t>
    </dgm:pt>
    <dgm:pt modelId="{3ED2C003-5EC0-4081-BAB4-AA2396478816}" type="sibTrans" cxnId="{15ABB93C-F316-4F2E-8AC7-311BC04281E9}">
      <dgm:prSet/>
      <dgm:spPr/>
      <dgm:t>
        <a:bodyPr/>
        <a:lstStyle/>
        <a:p>
          <a:endParaRPr lang="en-US"/>
        </a:p>
      </dgm:t>
    </dgm:pt>
    <dgm:pt modelId="{40125A48-FA3A-4E63-9D54-4E26F6E9A5BE}" type="pres">
      <dgm:prSet presAssocID="{B946ACFD-6D44-4C17-B35D-2E4FFC7EC4E4}" presName="linear" presStyleCnt="0">
        <dgm:presLayoutVars>
          <dgm:animLvl val="lvl"/>
          <dgm:resizeHandles val="exact"/>
        </dgm:presLayoutVars>
      </dgm:prSet>
      <dgm:spPr/>
    </dgm:pt>
    <dgm:pt modelId="{7B767E9D-F052-4F29-8FE3-571DD3E6BFEA}" type="pres">
      <dgm:prSet presAssocID="{29EA1ECA-6EC1-4CAF-88C7-02BE84CEE3C9}" presName="parentText" presStyleLbl="node1" presStyleIdx="0" presStyleCnt="3">
        <dgm:presLayoutVars>
          <dgm:chMax val="0"/>
          <dgm:bulletEnabled val="1"/>
        </dgm:presLayoutVars>
      </dgm:prSet>
      <dgm:spPr/>
    </dgm:pt>
    <dgm:pt modelId="{4606994C-1508-4346-A1F4-BF98C8C785A6}" type="pres">
      <dgm:prSet presAssocID="{17F1AC07-FEC7-41F9-AA75-1BA92D7B198D}" presName="spacer" presStyleCnt="0"/>
      <dgm:spPr/>
    </dgm:pt>
    <dgm:pt modelId="{93AD153B-B8DB-43DF-8652-16CFCF08580B}" type="pres">
      <dgm:prSet presAssocID="{6AF00144-6FCF-4F3F-9F31-BE3A18C474FB}" presName="parentText" presStyleLbl="node1" presStyleIdx="1" presStyleCnt="3">
        <dgm:presLayoutVars>
          <dgm:chMax val="0"/>
          <dgm:bulletEnabled val="1"/>
        </dgm:presLayoutVars>
      </dgm:prSet>
      <dgm:spPr/>
    </dgm:pt>
    <dgm:pt modelId="{CB40FC91-CF78-4E3E-BAB4-480BB7E63909}" type="pres">
      <dgm:prSet presAssocID="{A9FC89C6-6128-43B2-B02A-F6E523EB5A85}" presName="spacer" presStyleCnt="0"/>
      <dgm:spPr/>
    </dgm:pt>
    <dgm:pt modelId="{57C7A541-9F2E-4F54-81AA-DBA6A58CB2B0}" type="pres">
      <dgm:prSet presAssocID="{55325EB6-DD9A-4AD9-82CC-742C5FB57FB8}" presName="parentText" presStyleLbl="node1" presStyleIdx="2" presStyleCnt="3">
        <dgm:presLayoutVars>
          <dgm:chMax val="0"/>
          <dgm:bulletEnabled val="1"/>
        </dgm:presLayoutVars>
      </dgm:prSet>
      <dgm:spPr/>
    </dgm:pt>
  </dgm:ptLst>
  <dgm:cxnLst>
    <dgm:cxn modelId="{8CCEA41D-7618-491A-81C3-852F1D59DA27}" type="presOf" srcId="{29EA1ECA-6EC1-4CAF-88C7-02BE84CEE3C9}" destId="{7B767E9D-F052-4F29-8FE3-571DD3E6BFEA}" srcOrd="0" destOrd="0" presId="urn:microsoft.com/office/officeart/2005/8/layout/vList2"/>
    <dgm:cxn modelId="{15ABB93C-F316-4F2E-8AC7-311BC04281E9}" srcId="{B946ACFD-6D44-4C17-B35D-2E4FFC7EC4E4}" destId="{55325EB6-DD9A-4AD9-82CC-742C5FB57FB8}" srcOrd="2" destOrd="0" parTransId="{5F61B48D-1E6E-4957-8922-B931D9135355}" sibTransId="{3ED2C003-5EC0-4081-BAB4-AA2396478816}"/>
    <dgm:cxn modelId="{A4018159-FFE7-4EE8-8AC3-301BA9EEF360}" srcId="{B946ACFD-6D44-4C17-B35D-2E4FFC7EC4E4}" destId="{6AF00144-6FCF-4F3F-9F31-BE3A18C474FB}" srcOrd="1" destOrd="0" parTransId="{8229CABE-71E1-4C1B-9432-0CA1C01DAA79}" sibTransId="{A9FC89C6-6128-43B2-B02A-F6E523EB5A85}"/>
    <dgm:cxn modelId="{FC982790-D843-4104-8A4A-4EA740647B1E}" type="presOf" srcId="{6AF00144-6FCF-4F3F-9F31-BE3A18C474FB}" destId="{93AD153B-B8DB-43DF-8652-16CFCF08580B}" srcOrd="0" destOrd="0" presId="urn:microsoft.com/office/officeart/2005/8/layout/vList2"/>
    <dgm:cxn modelId="{C6997994-F9AA-4756-9840-303BFFD10E70}" type="presOf" srcId="{B946ACFD-6D44-4C17-B35D-2E4FFC7EC4E4}" destId="{40125A48-FA3A-4E63-9D54-4E26F6E9A5BE}" srcOrd="0" destOrd="0" presId="urn:microsoft.com/office/officeart/2005/8/layout/vList2"/>
    <dgm:cxn modelId="{6C85DDDA-4A14-4757-BC52-3F6095335DE3}" srcId="{B946ACFD-6D44-4C17-B35D-2E4FFC7EC4E4}" destId="{29EA1ECA-6EC1-4CAF-88C7-02BE84CEE3C9}" srcOrd="0" destOrd="0" parTransId="{E49BDBB9-2FEF-4787-BBA3-81D17554972C}" sibTransId="{17F1AC07-FEC7-41F9-AA75-1BA92D7B198D}"/>
    <dgm:cxn modelId="{C90339DB-4727-4448-BBD6-7181943D9DB9}" type="presOf" srcId="{55325EB6-DD9A-4AD9-82CC-742C5FB57FB8}" destId="{57C7A541-9F2E-4F54-81AA-DBA6A58CB2B0}" srcOrd="0" destOrd="0" presId="urn:microsoft.com/office/officeart/2005/8/layout/vList2"/>
    <dgm:cxn modelId="{6B62B5B9-30C6-40F4-B87A-FC0A80976286}" type="presParOf" srcId="{40125A48-FA3A-4E63-9D54-4E26F6E9A5BE}" destId="{7B767E9D-F052-4F29-8FE3-571DD3E6BFEA}" srcOrd="0" destOrd="0" presId="urn:microsoft.com/office/officeart/2005/8/layout/vList2"/>
    <dgm:cxn modelId="{178CE6B6-6C8E-47CC-9302-F6C315712309}" type="presParOf" srcId="{40125A48-FA3A-4E63-9D54-4E26F6E9A5BE}" destId="{4606994C-1508-4346-A1F4-BF98C8C785A6}" srcOrd="1" destOrd="0" presId="urn:microsoft.com/office/officeart/2005/8/layout/vList2"/>
    <dgm:cxn modelId="{A9328727-D324-4BBB-A186-2441B2D3805E}" type="presParOf" srcId="{40125A48-FA3A-4E63-9D54-4E26F6E9A5BE}" destId="{93AD153B-B8DB-43DF-8652-16CFCF08580B}" srcOrd="2" destOrd="0" presId="urn:microsoft.com/office/officeart/2005/8/layout/vList2"/>
    <dgm:cxn modelId="{6228D32C-6500-452A-A3D0-65DDEC08D949}" type="presParOf" srcId="{40125A48-FA3A-4E63-9D54-4E26F6E9A5BE}" destId="{CB40FC91-CF78-4E3E-BAB4-480BB7E63909}" srcOrd="3" destOrd="0" presId="urn:microsoft.com/office/officeart/2005/8/layout/vList2"/>
    <dgm:cxn modelId="{3EEE5A63-59CC-4A4A-A190-FD2CB4D6C810}" type="presParOf" srcId="{40125A48-FA3A-4E63-9D54-4E26F6E9A5BE}" destId="{57C7A541-9F2E-4F54-81AA-DBA6A58CB2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3634CA-E6EA-40B3-958C-FEE5D6B100B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01C331B-2C2D-42D7-9930-12279B4E963D}">
      <dgm:prSet/>
      <dgm:spPr/>
      <dgm:t>
        <a:bodyPr/>
        <a:lstStyle/>
        <a:p>
          <a:r>
            <a:rPr lang="en-GB" i="1" dirty="0"/>
            <a:t>A new registration certificate will be issued and should be displayed on the ELC noticeboard.</a:t>
          </a:r>
          <a:endParaRPr lang="en-US" dirty="0"/>
        </a:p>
      </dgm:t>
    </dgm:pt>
    <dgm:pt modelId="{395B8211-6D72-41BC-9FA0-8B1C703DEA3E}" type="parTrans" cxnId="{90C1EB6D-DC8C-4A86-8456-C0532F0E9B0B}">
      <dgm:prSet/>
      <dgm:spPr/>
      <dgm:t>
        <a:bodyPr/>
        <a:lstStyle/>
        <a:p>
          <a:endParaRPr lang="en-US"/>
        </a:p>
      </dgm:t>
    </dgm:pt>
    <dgm:pt modelId="{CD98BE1F-5C12-4651-AA88-B47CE8C6997C}" type="sibTrans" cxnId="{90C1EB6D-DC8C-4A86-8456-C0532F0E9B0B}">
      <dgm:prSet/>
      <dgm:spPr/>
      <dgm:t>
        <a:bodyPr/>
        <a:lstStyle/>
        <a:p>
          <a:endParaRPr lang="en-US"/>
        </a:p>
      </dgm:t>
    </dgm:pt>
    <dgm:pt modelId="{E2D134FA-2A97-450C-A947-69EA14237CB0}">
      <dgm:prSet/>
      <dgm:spPr/>
      <dgm:t>
        <a:bodyPr/>
        <a:lstStyle/>
        <a:p>
          <a:r>
            <a:rPr lang="en-GB" i="1" dirty="0"/>
            <a:t>The new manager as a priority should then call the telephone number provided to request login details for the </a:t>
          </a:r>
          <a:r>
            <a:rPr lang="en-GB" i="1" dirty="0" err="1"/>
            <a:t>Eforms</a:t>
          </a:r>
          <a:r>
            <a:rPr lang="en-GB" i="1" dirty="0"/>
            <a:t> system.</a:t>
          </a:r>
          <a:endParaRPr lang="en-US" dirty="0"/>
        </a:p>
      </dgm:t>
    </dgm:pt>
    <dgm:pt modelId="{5EA707F6-EE43-4925-9D3B-F30120FA3156}" type="parTrans" cxnId="{925F2EDF-844D-4FEA-A60C-FD366783E1B4}">
      <dgm:prSet/>
      <dgm:spPr/>
      <dgm:t>
        <a:bodyPr/>
        <a:lstStyle/>
        <a:p>
          <a:endParaRPr lang="en-US"/>
        </a:p>
      </dgm:t>
    </dgm:pt>
    <dgm:pt modelId="{C3AA120B-5678-4CA6-8809-4B15C6EB3074}" type="sibTrans" cxnId="{925F2EDF-844D-4FEA-A60C-FD366783E1B4}">
      <dgm:prSet/>
      <dgm:spPr/>
      <dgm:t>
        <a:bodyPr/>
        <a:lstStyle/>
        <a:p>
          <a:endParaRPr lang="en-US"/>
        </a:p>
      </dgm:t>
    </dgm:pt>
    <dgm:pt modelId="{8FBFD04A-2705-4948-83F8-FF73ABB15EEE}" type="pres">
      <dgm:prSet presAssocID="{633634CA-E6EA-40B3-958C-FEE5D6B100BB}" presName="linear" presStyleCnt="0">
        <dgm:presLayoutVars>
          <dgm:animLvl val="lvl"/>
          <dgm:resizeHandles val="exact"/>
        </dgm:presLayoutVars>
      </dgm:prSet>
      <dgm:spPr/>
    </dgm:pt>
    <dgm:pt modelId="{9C113649-E3EA-4FFB-835B-B0C45A30131C}" type="pres">
      <dgm:prSet presAssocID="{401C331B-2C2D-42D7-9930-12279B4E963D}" presName="parentText" presStyleLbl="node1" presStyleIdx="0" presStyleCnt="2" custLinFactY="-6901" custLinFactNeighborX="-11542" custLinFactNeighborY="-100000">
        <dgm:presLayoutVars>
          <dgm:chMax val="0"/>
          <dgm:bulletEnabled val="1"/>
        </dgm:presLayoutVars>
      </dgm:prSet>
      <dgm:spPr/>
    </dgm:pt>
    <dgm:pt modelId="{B09BBCE1-3FD0-4F05-BD34-89EBFF5470BF}" type="pres">
      <dgm:prSet presAssocID="{CD98BE1F-5C12-4651-AA88-B47CE8C6997C}" presName="spacer" presStyleCnt="0"/>
      <dgm:spPr/>
    </dgm:pt>
    <dgm:pt modelId="{E508D1F7-7F32-4D18-8B8B-C7681A8F60EB}" type="pres">
      <dgm:prSet presAssocID="{E2D134FA-2A97-450C-A947-69EA14237CB0}" presName="parentText" presStyleLbl="node1" presStyleIdx="1" presStyleCnt="2">
        <dgm:presLayoutVars>
          <dgm:chMax val="0"/>
          <dgm:bulletEnabled val="1"/>
        </dgm:presLayoutVars>
      </dgm:prSet>
      <dgm:spPr/>
    </dgm:pt>
  </dgm:ptLst>
  <dgm:cxnLst>
    <dgm:cxn modelId="{5315A400-8ED5-4CBC-9152-FDC2662FCD13}" type="presOf" srcId="{401C331B-2C2D-42D7-9930-12279B4E963D}" destId="{9C113649-E3EA-4FFB-835B-B0C45A30131C}" srcOrd="0" destOrd="0" presId="urn:microsoft.com/office/officeart/2005/8/layout/vList2"/>
    <dgm:cxn modelId="{90C1EB6D-DC8C-4A86-8456-C0532F0E9B0B}" srcId="{633634CA-E6EA-40B3-958C-FEE5D6B100BB}" destId="{401C331B-2C2D-42D7-9930-12279B4E963D}" srcOrd="0" destOrd="0" parTransId="{395B8211-6D72-41BC-9FA0-8B1C703DEA3E}" sibTransId="{CD98BE1F-5C12-4651-AA88-B47CE8C6997C}"/>
    <dgm:cxn modelId="{E7568596-0E26-4572-B044-2092AC3CBDE1}" type="presOf" srcId="{E2D134FA-2A97-450C-A947-69EA14237CB0}" destId="{E508D1F7-7F32-4D18-8B8B-C7681A8F60EB}" srcOrd="0" destOrd="0" presId="urn:microsoft.com/office/officeart/2005/8/layout/vList2"/>
    <dgm:cxn modelId="{925F2EDF-844D-4FEA-A60C-FD366783E1B4}" srcId="{633634CA-E6EA-40B3-958C-FEE5D6B100BB}" destId="{E2D134FA-2A97-450C-A947-69EA14237CB0}" srcOrd="1" destOrd="0" parTransId="{5EA707F6-EE43-4925-9D3B-F30120FA3156}" sibTransId="{C3AA120B-5678-4CA6-8809-4B15C6EB3074}"/>
    <dgm:cxn modelId="{E8D360E0-3866-44DA-951E-5CA26EE05CC0}" type="presOf" srcId="{633634CA-E6EA-40B3-958C-FEE5D6B100BB}" destId="{8FBFD04A-2705-4948-83F8-FF73ABB15EEE}" srcOrd="0" destOrd="0" presId="urn:microsoft.com/office/officeart/2005/8/layout/vList2"/>
    <dgm:cxn modelId="{B5E02993-D46A-420B-8AD7-E926A65FA175}" type="presParOf" srcId="{8FBFD04A-2705-4948-83F8-FF73ABB15EEE}" destId="{9C113649-E3EA-4FFB-835B-B0C45A30131C}" srcOrd="0" destOrd="0" presId="urn:microsoft.com/office/officeart/2005/8/layout/vList2"/>
    <dgm:cxn modelId="{12418163-925A-42DF-AF78-B4A5E3467C8E}" type="presParOf" srcId="{8FBFD04A-2705-4948-83F8-FF73ABB15EEE}" destId="{B09BBCE1-3FD0-4F05-BD34-89EBFF5470BF}" srcOrd="1" destOrd="0" presId="urn:microsoft.com/office/officeart/2005/8/layout/vList2"/>
    <dgm:cxn modelId="{21931C29-2C17-4961-9D7D-A40CA455B73E}" type="presParOf" srcId="{8FBFD04A-2705-4948-83F8-FF73ABB15EEE}" destId="{E508D1F7-7F32-4D18-8B8B-C7681A8F60E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80BCBE-DD9B-4DD4-87F4-69FAB17F301C}"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709D1C3-1764-4A2E-BCDF-44BCC3E3CA84}">
      <dgm:prSet/>
      <dgm:spPr/>
      <dgm:t>
        <a:bodyPr/>
        <a:lstStyle/>
        <a:p>
          <a:pPr>
            <a:lnSpc>
              <a:spcPct val="100000"/>
            </a:lnSpc>
          </a:pPr>
          <a:r>
            <a:rPr lang="en-GB"/>
            <a:t>Their email address will be in this format -</a:t>
          </a:r>
          <a:endParaRPr lang="en-US"/>
        </a:p>
      </dgm:t>
    </dgm:pt>
    <dgm:pt modelId="{177C3850-8383-4031-83CF-3CC8715F6F47}" type="parTrans" cxnId="{81EE2747-F65D-4F4E-A868-CF0AD44D6D24}">
      <dgm:prSet/>
      <dgm:spPr/>
      <dgm:t>
        <a:bodyPr/>
        <a:lstStyle/>
        <a:p>
          <a:endParaRPr lang="en-US"/>
        </a:p>
      </dgm:t>
    </dgm:pt>
    <dgm:pt modelId="{E3432B14-9A72-4BB2-A9DE-696E616E1A44}" type="sibTrans" cxnId="{81EE2747-F65D-4F4E-A868-CF0AD44D6D24}">
      <dgm:prSet/>
      <dgm:spPr/>
      <dgm:t>
        <a:bodyPr/>
        <a:lstStyle/>
        <a:p>
          <a:endParaRPr lang="en-US"/>
        </a:p>
      </dgm:t>
    </dgm:pt>
    <dgm:pt modelId="{A34BDC55-8677-424C-812A-DECF41C37757}">
      <dgm:prSet/>
      <dgm:spPr/>
      <dgm:t>
        <a:bodyPr/>
        <a:lstStyle/>
        <a:p>
          <a:pPr>
            <a:lnSpc>
              <a:spcPct val="100000"/>
            </a:lnSpc>
          </a:pPr>
          <a:r>
            <a:rPr lang="en-GB">
              <a:hlinkClick xmlns:r="http://schemas.openxmlformats.org/officeDocument/2006/relationships" r:id="rId1"/>
            </a:rPr>
            <a:t>firstname.secondname@careinspectorate.scot.gov</a:t>
          </a:r>
          <a:endParaRPr lang="en-US"/>
        </a:p>
      </dgm:t>
    </dgm:pt>
    <dgm:pt modelId="{D8D56D70-309F-41F7-9841-916981F0E9C3}" type="parTrans" cxnId="{82BA707E-34A8-4A7A-BC48-5D9DB056D460}">
      <dgm:prSet/>
      <dgm:spPr/>
      <dgm:t>
        <a:bodyPr/>
        <a:lstStyle/>
        <a:p>
          <a:endParaRPr lang="en-US"/>
        </a:p>
      </dgm:t>
    </dgm:pt>
    <dgm:pt modelId="{D4F00739-C40F-4201-B883-D6ECDEB8D2A2}" type="sibTrans" cxnId="{82BA707E-34A8-4A7A-BC48-5D9DB056D460}">
      <dgm:prSet/>
      <dgm:spPr/>
      <dgm:t>
        <a:bodyPr/>
        <a:lstStyle/>
        <a:p>
          <a:endParaRPr lang="en-US"/>
        </a:p>
      </dgm:t>
    </dgm:pt>
    <dgm:pt modelId="{9F710AF3-BAC1-4193-ADC5-551907DC95A5}">
      <dgm:prSet/>
      <dgm:spPr/>
      <dgm:t>
        <a:bodyPr/>
        <a:lstStyle/>
        <a:p>
          <a:pPr>
            <a:lnSpc>
              <a:spcPct val="100000"/>
            </a:lnSpc>
          </a:pPr>
          <a:r>
            <a:rPr lang="en-GB"/>
            <a:t>Your inspectors' details will be on the bottom of the welcome page </a:t>
          </a:r>
          <a:endParaRPr lang="en-US"/>
        </a:p>
      </dgm:t>
    </dgm:pt>
    <dgm:pt modelId="{81FB6E0E-9ADE-40AC-8B71-1630FD7B44FD}" type="parTrans" cxnId="{14CEED7A-2313-480C-A82A-C2C3BCA2A730}">
      <dgm:prSet/>
      <dgm:spPr/>
      <dgm:t>
        <a:bodyPr/>
        <a:lstStyle/>
        <a:p>
          <a:endParaRPr lang="en-US"/>
        </a:p>
      </dgm:t>
    </dgm:pt>
    <dgm:pt modelId="{8574E722-6BC9-4E06-B432-7E7BAEEC2025}" type="sibTrans" cxnId="{14CEED7A-2313-480C-A82A-C2C3BCA2A730}">
      <dgm:prSet/>
      <dgm:spPr/>
      <dgm:t>
        <a:bodyPr/>
        <a:lstStyle/>
        <a:p>
          <a:endParaRPr lang="en-US"/>
        </a:p>
      </dgm:t>
    </dgm:pt>
    <dgm:pt modelId="{CF8726FD-B200-49C9-9D14-76223CABFE27}" type="pres">
      <dgm:prSet presAssocID="{B580BCBE-DD9B-4DD4-87F4-69FAB17F301C}" presName="root" presStyleCnt="0">
        <dgm:presLayoutVars>
          <dgm:dir/>
          <dgm:resizeHandles val="exact"/>
        </dgm:presLayoutVars>
      </dgm:prSet>
      <dgm:spPr/>
    </dgm:pt>
    <dgm:pt modelId="{FFB5926C-016E-491C-9257-2EF7A52A99E6}" type="pres">
      <dgm:prSet presAssocID="{1709D1C3-1764-4A2E-BCDF-44BCC3E3CA84}" presName="compNode" presStyleCnt="0"/>
      <dgm:spPr/>
    </dgm:pt>
    <dgm:pt modelId="{26401E83-ABED-4330-ACAA-018F466FB8E3}" type="pres">
      <dgm:prSet presAssocID="{1709D1C3-1764-4A2E-BCDF-44BCC3E3CA84}" presName="bgRect" presStyleLbl="bgShp" presStyleIdx="0" presStyleCnt="3"/>
      <dgm:spPr/>
    </dgm:pt>
    <dgm:pt modelId="{55E5E313-0F53-4DBB-A953-E79BBAC8DA0A}" type="pres">
      <dgm:prSet presAssocID="{1709D1C3-1764-4A2E-BCDF-44BCC3E3CA84}"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335537C0-4FE0-4DEE-B5FA-3B57E04A141A}" type="pres">
      <dgm:prSet presAssocID="{1709D1C3-1764-4A2E-BCDF-44BCC3E3CA84}" presName="spaceRect" presStyleCnt="0"/>
      <dgm:spPr/>
    </dgm:pt>
    <dgm:pt modelId="{909B1AC7-55C2-4F7E-A2C2-25B5499F42ED}" type="pres">
      <dgm:prSet presAssocID="{1709D1C3-1764-4A2E-BCDF-44BCC3E3CA84}" presName="parTx" presStyleLbl="revTx" presStyleIdx="0" presStyleCnt="3">
        <dgm:presLayoutVars>
          <dgm:chMax val="0"/>
          <dgm:chPref val="0"/>
        </dgm:presLayoutVars>
      </dgm:prSet>
      <dgm:spPr/>
    </dgm:pt>
    <dgm:pt modelId="{CA0B6AAC-E7ED-4937-AA07-FB98BFF2A17C}" type="pres">
      <dgm:prSet presAssocID="{E3432B14-9A72-4BB2-A9DE-696E616E1A44}" presName="sibTrans" presStyleCnt="0"/>
      <dgm:spPr/>
    </dgm:pt>
    <dgm:pt modelId="{1E1FB2CD-98FF-441B-A7EC-8A4C4EE3B188}" type="pres">
      <dgm:prSet presAssocID="{A34BDC55-8677-424C-812A-DECF41C37757}" presName="compNode" presStyleCnt="0"/>
      <dgm:spPr/>
    </dgm:pt>
    <dgm:pt modelId="{0BAD94E6-481A-4972-8079-AC639BFB5AE7}" type="pres">
      <dgm:prSet presAssocID="{A34BDC55-8677-424C-812A-DECF41C37757}" presName="bgRect" presStyleLbl="bgShp" presStyleIdx="1" presStyleCnt="3"/>
      <dgm:spPr/>
    </dgm:pt>
    <dgm:pt modelId="{36149527-B91D-45F3-9793-D5BE7D75C7E2}" type="pres">
      <dgm:prSet presAssocID="{A34BDC55-8677-424C-812A-DECF41C37757}"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EBE13552-CF91-4A03-AD23-CEE3D2A0A853}" type="pres">
      <dgm:prSet presAssocID="{A34BDC55-8677-424C-812A-DECF41C37757}" presName="spaceRect" presStyleCnt="0"/>
      <dgm:spPr/>
    </dgm:pt>
    <dgm:pt modelId="{95C17278-C08E-4E6F-9777-49100F73A00F}" type="pres">
      <dgm:prSet presAssocID="{A34BDC55-8677-424C-812A-DECF41C37757}" presName="parTx" presStyleLbl="revTx" presStyleIdx="1" presStyleCnt="3">
        <dgm:presLayoutVars>
          <dgm:chMax val="0"/>
          <dgm:chPref val="0"/>
        </dgm:presLayoutVars>
      </dgm:prSet>
      <dgm:spPr/>
    </dgm:pt>
    <dgm:pt modelId="{3B6C6231-A830-42BD-905E-611E1CFC96B8}" type="pres">
      <dgm:prSet presAssocID="{D4F00739-C40F-4201-B883-D6ECDEB8D2A2}" presName="sibTrans" presStyleCnt="0"/>
      <dgm:spPr/>
    </dgm:pt>
    <dgm:pt modelId="{BB1ADCEA-9D79-414F-9B09-BB6AA65A8E37}" type="pres">
      <dgm:prSet presAssocID="{9F710AF3-BAC1-4193-ADC5-551907DC95A5}" presName="compNode" presStyleCnt="0"/>
      <dgm:spPr/>
    </dgm:pt>
    <dgm:pt modelId="{C0C565EF-FE1E-4EDD-9E00-D4FAD0B01DDC}" type="pres">
      <dgm:prSet presAssocID="{9F710AF3-BAC1-4193-ADC5-551907DC95A5}" presName="bgRect" presStyleLbl="bgShp" presStyleIdx="2" presStyleCnt="3"/>
      <dgm:spPr/>
    </dgm:pt>
    <dgm:pt modelId="{61551B85-D87E-4132-B39F-C4EA8567A9C0}" type="pres">
      <dgm:prSet presAssocID="{9F710AF3-BAC1-4193-ADC5-551907DC95A5}"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Quotes"/>
        </a:ext>
      </dgm:extLst>
    </dgm:pt>
    <dgm:pt modelId="{92F698B2-6F07-4976-AD7D-F9904CBA4C66}" type="pres">
      <dgm:prSet presAssocID="{9F710AF3-BAC1-4193-ADC5-551907DC95A5}" presName="spaceRect" presStyleCnt="0"/>
      <dgm:spPr/>
    </dgm:pt>
    <dgm:pt modelId="{3C49D1FA-9C78-40DB-9225-11350F0F47CE}" type="pres">
      <dgm:prSet presAssocID="{9F710AF3-BAC1-4193-ADC5-551907DC95A5}" presName="parTx" presStyleLbl="revTx" presStyleIdx="2" presStyleCnt="3">
        <dgm:presLayoutVars>
          <dgm:chMax val="0"/>
          <dgm:chPref val="0"/>
        </dgm:presLayoutVars>
      </dgm:prSet>
      <dgm:spPr/>
    </dgm:pt>
  </dgm:ptLst>
  <dgm:cxnLst>
    <dgm:cxn modelId="{D830BE1E-A42B-4852-B7AA-EE24E62DC960}" type="presOf" srcId="{A34BDC55-8677-424C-812A-DECF41C37757}" destId="{95C17278-C08E-4E6F-9777-49100F73A00F}" srcOrd="0" destOrd="0" presId="urn:microsoft.com/office/officeart/2018/2/layout/IconVerticalSolidList"/>
    <dgm:cxn modelId="{A081DE39-D358-4A44-8A5B-BEB85B11E887}" type="presOf" srcId="{B580BCBE-DD9B-4DD4-87F4-69FAB17F301C}" destId="{CF8726FD-B200-49C9-9D14-76223CABFE27}" srcOrd="0" destOrd="0" presId="urn:microsoft.com/office/officeart/2018/2/layout/IconVerticalSolidList"/>
    <dgm:cxn modelId="{81EE2747-F65D-4F4E-A868-CF0AD44D6D24}" srcId="{B580BCBE-DD9B-4DD4-87F4-69FAB17F301C}" destId="{1709D1C3-1764-4A2E-BCDF-44BCC3E3CA84}" srcOrd="0" destOrd="0" parTransId="{177C3850-8383-4031-83CF-3CC8715F6F47}" sibTransId="{E3432B14-9A72-4BB2-A9DE-696E616E1A44}"/>
    <dgm:cxn modelId="{54DA8C58-4A2D-4C4D-A4C8-F5137398CB54}" type="presOf" srcId="{1709D1C3-1764-4A2E-BCDF-44BCC3E3CA84}" destId="{909B1AC7-55C2-4F7E-A2C2-25B5499F42ED}" srcOrd="0" destOrd="0" presId="urn:microsoft.com/office/officeart/2018/2/layout/IconVerticalSolidList"/>
    <dgm:cxn modelId="{14CEED7A-2313-480C-A82A-C2C3BCA2A730}" srcId="{B580BCBE-DD9B-4DD4-87F4-69FAB17F301C}" destId="{9F710AF3-BAC1-4193-ADC5-551907DC95A5}" srcOrd="2" destOrd="0" parTransId="{81FB6E0E-9ADE-40AC-8B71-1630FD7B44FD}" sibTransId="{8574E722-6BC9-4E06-B432-7E7BAEEC2025}"/>
    <dgm:cxn modelId="{82BA707E-34A8-4A7A-BC48-5D9DB056D460}" srcId="{B580BCBE-DD9B-4DD4-87F4-69FAB17F301C}" destId="{A34BDC55-8677-424C-812A-DECF41C37757}" srcOrd="1" destOrd="0" parTransId="{D8D56D70-309F-41F7-9841-916981F0E9C3}" sibTransId="{D4F00739-C40F-4201-B883-D6ECDEB8D2A2}"/>
    <dgm:cxn modelId="{749728BB-0B7F-4321-A102-8E25B158954F}" type="presOf" srcId="{9F710AF3-BAC1-4193-ADC5-551907DC95A5}" destId="{3C49D1FA-9C78-40DB-9225-11350F0F47CE}" srcOrd="0" destOrd="0" presId="urn:microsoft.com/office/officeart/2018/2/layout/IconVerticalSolidList"/>
    <dgm:cxn modelId="{A375FE75-C5FD-4432-B5EB-CE634830A98A}" type="presParOf" srcId="{CF8726FD-B200-49C9-9D14-76223CABFE27}" destId="{FFB5926C-016E-491C-9257-2EF7A52A99E6}" srcOrd="0" destOrd="0" presId="urn:microsoft.com/office/officeart/2018/2/layout/IconVerticalSolidList"/>
    <dgm:cxn modelId="{12C1D5B7-E1FB-4268-93B2-C66DE42914EA}" type="presParOf" srcId="{FFB5926C-016E-491C-9257-2EF7A52A99E6}" destId="{26401E83-ABED-4330-ACAA-018F466FB8E3}" srcOrd="0" destOrd="0" presId="urn:microsoft.com/office/officeart/2018/2/layout/IconVerticalSolidList"/>
    <dgm:cxn modelId="{D97DFA21-EF7E-43F7-BF74-6576485E81E2}" type="presParOf" srcId="{FFB5926C-016E-491C-9257-2EF7A52A99E6}" destId="{55E5E313-0F53-4DBB-A953-E79BBAC8DA0A}" srcOrd="1" destOrd="0" presId="urn:microsoft.com/office/officeart/2018/2/layout/IconVerticalSolidList"/>
    <dgm:cxn modelId="{7A949211-82F3-4932-97B2-5F3145C2197B}" type="presParOf" srcId="{FFB5926C-016E-491C-9257-2EF7A52A99E6}" destId="{335537C0-4FE0-4DEE-B5FA-3B57E04A141A}" srcOrd="2" destOrd="0" presId="urn:microsoft.com/office/officeart/2018/2/layout/IconVerticalSolidList"/>
    <dgm:cxn modelId="{18FD4BC2-0374-433B-AD99-5ADE70E8D980}" type="presParOf" srcId="{FFB5926C-016E-491C-9257-2EF7A52A99E6}" destId="{909B1AC7-55C2-4F7E-A2C2-25B5499F42ED}" srcOrd="3" destOrd="0" presId="urn:microsoft.com/office/officeart/2018/2/layout/IconVerticalSolidList"/>
    <dgm:cxn modelId="{BEFF3692-4C9F-443B-ABFD-251E505EB7C6}" type="presParOf" srcId="{CF8726FD-B200-49C9-9D14-76223CABFE27}" destId="{CA0B6AAC-E7ED-4937-AA07-FB98BFF2A17C}" srcOrd="1" destOrd="0" presId="urn:microsoft.com/office/officeart/2018/2/layout/IconVerticalSolidList"/>
    <dgm:cxn modelId="{0523EA3C-9FC3-4E03-B804-ECCB3D7A3ADA}" type="presParOf" srcId="{CF8726FD-B200-49C9-9D14-76223CABFE27}" destId="{1E1FB2CD-98FF-441B-A7EC-8A4C4EE3B188}" srcOrd="2" destOrd="0" presId="urn:microsoft.com/office/officeart/2018/2/layout/IconVerticalSolidList"/>
    <dgm:cxn modelId="{7BCA1293-23DE-422F-B424-F04B1AB5BFE6}" type="presParOf" srcId="{1E1FB2CD-98FF-441B-A7EC-8A4C4EE3B188}" destId="{0BAD94E6-481A-4972-8079-AC639BFB5AE7}" srcOrd="0" destOrd="0" presId="urn:microsoft.com/office/officeart/2018/2/layout/IconVerticalSolidList"/>
    <dgm:cxn modelId="{DE5306D3-AF97-4DA0-BA3B-A8ED531F2FB0}" type="presParOf" srcId="{1E1FB2CD-98FF-441B-A7EC-8A4C4EE3B188}" destId="{36149527-B91D-45F3-9793-D5BE7D75C7E2}" srcOrd="1" destOrd="0" presId="urn:microsoft.com/office/officeart/2018/2/layout/IconVerticalSolidList"/>
    <dgm:cxn modelId="{DBD09B1C-4604-4097-A466-0150A0F7CE67}" type="presParOf" srcId="{1E1FB2CD-98FF-441B-A7EC-8A4C4EE3B188}" destId="{EBE13552-CF91-4A03-AD23-CEE3D2A0A853}" srcOrd="2" destOrd="0" presId="urn:microsoft.com/office/officeart/2018/2/layout/IconVerticalSolidList"/>
    <dgm:cxn modelId="{9AB49B7B-F097-422A-BB41-9E53202694C2}" type="presParOf" srcId="{1E1FB2CD-98FF-441B-A7EC-8A4C4EE3B188}" destId="{95C17278-C08E-4E6F-9777-49100F73A00F}" srcOrd="3" destOrd="0" presId="urn:microsoft.com/office/officeart/2018/2/layout/IconVerticalSolidList"/>
    <dgm:cxn modelId="{D48109B3-B851-48CD-8428-BDAC25A76D04}" type="presParOf" srcId="{CF8726FD-B200-49C9-9D14-76223CABFE27}" destId="{3B6C6231-A830-42BD-905E-611E1CFC96B8}" srcOrd="3" destOrd="0" presId="urn:microsoft.com/office/officeart/2018/2/layout/IconVerticalSolidList"/>
    <dgm:cxn modelId="{914B87B1-6470-4B8F-95B4-98BBD19D2911}" type="presParOf" srcId="{CF8726FD-B200-49C9-9D14-76223CABFE27}" destId="{BB1ADCEA-9D79-414F-9B09-BB6AA65A8E37}" srcOrd="4" destOrd="0" presId="urn:microsoft.com/office/officeart/2018/2/layout/IconVerticalSolidList"/>
    <dgm:cxn modelId="{F46F9763-04B9-47B5-96E2-FE9F4EAD09D8}" type="presParOf" srcId="{BB1ADCEA-9D79-414F-9B09-BB6AA65A8E37}" destId="{C0C565EF-FE1E-4EDD-9E00-D4FAD0B01DDC}" srcOrd="0" destOrd="0" presId="urn:microsoft.com/office/officeart/2018/2/layout/IconVerticalSolidList"/>
    <dgm:cxn modelId="{C7FCDE3E-62B5-4A04-98E7-57334D8312E3}" type="presParOf" srcId="{BB1ADCEA-9D79-414F-9B09-BB6AA65A8E37}" destId="{61551B85-D87E-4132-B39F-C4EA8567A9C0}" srcOrd="1" destOrd="0" presId="urn:microsoft.com/office/officeart/2018/2/layout/IconVerticalSolidList"/>
    <dgm:cxn modelId="{26FDED6D-7122-4F0E-A2E6-C438D3BBFB99}" type="presParOf" srcId="{BB1ADCEA-9D79-414F-9B09-BB6AA65A8E37}" destId="{92F698B2-6F07-4976-AD7D-F9904CBA4C66}" srcOrd="2" destOrd="0" presId="urn:microsoft.com/office/officeart/2018/2/layout/IconVerticalSolidList"/>
    <dgm:cxn modelId="{55AE013D-0DF2-40CE-B509-62CBF352B743}" type="presParOf" srcId="{BB1ADCEA-9D79-414F-9B09-BB6AA65A8E37}" destId="{3C49D1FA-9C78-40DB-9225-11350F0F47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119F2-9CD3-4A82-8D17-2BE5A529125A}">
      <dsp:nvSpPr>
        <dsp:cNvPr id="0" name=""/>
        <dsp:cNvSpPr/>
      </dsp:nvSpPr>
      <dsp:spPr>
        <a:xfrm>
          <a:off x="2946" y="491797"/>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ELC Clericals are responsible for setting up childcare services accounts and arranging accepted payment methods for parents to access a non funded service</a:t>
          </a:r>
          <a:endParaRPr lang="en-US" sz="1500" kern="1200" dirty="0"/>
        </a:p>
      </dsp:txBody>
      <dsp:txXfrm>
        <a:off x="2946" y="491797"/>
        <a:ext cx="2337792" cy="1402675"/>
      </dsp:txXfrm>
    </dsp:sp>
    <dsp:sp modelId="{D0A139B0-DEC4-4C31-B20B-D245B0A5033C}">
      <dsp:nvSpPr>
        <dsp:cNvPr id="0" name=""/>
        <dsp:cNvSpPr/>
      </dsp:nvSpPr>
      <dsp:spPr>
        <a:xfrm>
          <a:off x="2574518" y="491797"/>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Children starting before their Govt funded hours are available</a:t>
          </a:r>
          <a:endParaRPr lang="en-US" sz="1500" kern="1200"/>
        </a:p>
      </dsp:txBody>
      <dsp:txXfrm>
        <a:off x="2574518" y="491797"/>
        <a:ext cx="2337792" cy="1402675"/>
      </dsp:txXfrm>
    </dsp:sp>
    <dsp:sp modelId="{2C41A8D9-E0B0-4211-9A7B-2EA51162D1B5}">
      <dsp:nvSpPr>
        <dsp:cNvPr id="0" name=""/>
        <dsp:cNvSpPr/>
      </dsp:nvSpPr>
      <dsp:spPr>
        <a:xfrm>
          <a:off x="5146089" y="491797"/>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Children attending more than their Govt funded hours</a:t>
          </a:r>
          <a:endParaRPr lang="en-US" sz="1500" kern="1200"/>
        </a:p>
      </dsp:txBody>
      <dsp:txXfrm>
        <a:off x="5146089" y="491797"/>
        <a:ext cx="2337792" cy="1402675"/>
      </dsp:txXfrm>
    </dsp:sp>
    <dsp:sp modelId="{82E0BA18-79A1-4B01-BC73-84E456B1262F}">
      <dsp:nvSpPr>
        <dsp:cNvPr id="0" name=""/>
        <dsp:cNvSpPr/>
      </dsp:nvSpPr>
      <dsp:spPr>
        <a:xfrm>
          <a:off x="7717661" y="491797"/>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Children attending School Age Childcare – Breakfast club/After school club</a:t>
          </a:r>
          <a:endParaRPr lang="en-US" sz="1500" kern="1200"/>
        </a:p>
      </dsp:txBody>
      <dsp:txXfrm>
        <a:off x="7717661" y="491797"/>
        <a:ext cx="2337792" cy="1402675"/>
      </dsp:txXfrm>
    </dsp:sp>
    <dsp:sp modelId="{BD508FA4-FD67-4499-A2D7-CFCA254B8D39}">
      <dsp:nvSpPr>
        <dsp:cNvPr id="0" name=""/>
        <dsp:cNvSpPr/>
      </dsp:nvSpPr>
      <dsp:spPr>
        <a:xfrm>
          <a:off x="1288732" y="2128252"/>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ELC Clericals are responsible for communicating with all Payees if they have cancelled or defaulted on their DD</a:t>
          </a:r>
          <a:endParaRPr lang="en-US" sz="1500" kern="1200"/>
        </a:p>
      </dsp:txBody>
      <dsp:txXfrm>
        <a:off x="1288732" y="2128252"/>
        <a:ext cx="2337792" cy="1402675"/>
      </dsp:txXfrm>
    </dsp:sp>
    <dsp:sp modelId="{4FC75FAF-861C-4195-8C79-78BD77E7AB58}">
      <dsp:nvSpPr>
        <dsp:cNvPr id="0" name=""/>
        <dsp:cNvSpPr/>
      </dsp:nvSpPr>
      <dsp:spPr>
        <a:xfrm>
          <a:off x="3860303" y="2128252"/>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ELC Clericals are responsible for communicating with all Payee’s if their account has outstanding costs</a:t>
          </a:r>
          <a:endParaRPr lang="en-US" sz="1500" kern="1200"/>
        </a:p>
      </dsp:txBody>
      <dsp:txXfrm>
        <a:off x="3860303" y="2128252"/>
        <a:ext cx="2337792" cy="1402675"/>
      </dsp:txXfrm>
    </dsp:sp>
    <dsp:sp modelId="{435CA133-BC5F-4F5F-BB58-E426C9BEF325}">
      <dsp:nvSpPr>
        <dsp:cNvPr id="0" name=""/>
        <dsp:cNvSpPr/>
      </dsp:nvSpPr>
      <dsp:spPr>
        <a:xfrm>
          <a:off x="6431875" y="2128252"/>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The Childcare Manager is responsible for overseeing all processes</a:t>
          </a:r>
          <a:endParaRPr lang="en-US" sz="1500" kern="1200" dirty="0"/>
        </a:p>
      </dsp:txBody>
      <dsp:txXfrm>
        <a:off x="6431875" y="2128252"/>
        <a:ext cx="2337792" cy="1402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02271-C655-4ACD-A098-88679F8C9C6F}">
      <dsp:nvSpPr>
        <dsp:cNvPr id="0" name=""/>
        <dsp:cNvSpPr/>
      </dsp:nvSpPr>
      <dsp:spPr>
        <a:xfrm>
          <a:off x="1748070" y="458624"/>
          <a:ext cx="354219" cy="91440"/>
        </a:xfrm>
        <a:custGeom>
          <a:avLst/>
          <a:gdLst/>
          <a:ahLst/>
          <a:cxnLst/>
          <a:rect l="0" t="0" r="0" b="0"/>
          <a:pathLst>
            <a:path>
              <a:moveTo>
                <a:pt x="0" y="45720"/>
              </a:moveTo>
              <a:lnTo>
                <a:pt x="354219"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5559" y="502418"/>
        <a:ext cx="19240" cy="3851"/>
      </dsp:txXfrm>
    </dsp:sp>
    <dsp:sp modelId="{D9973913-514A-43E9-BB5F-555C2ACBCFEA}">
      <dsp:nvSpPr>
        <dsp:cNvPr id="0" name=""/>
        <dsp:cNvSpPr/>
      </dsp:nvSpPr>
      <dsp:spPr>
        <a:xfrm>
          <a:off x="76742" y="2406"/>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b="1" u="sng" kern="1200"/>
            <a:t>Refunds</a:t>
          </a:r>
          <a:endParaRPr lang="en-US" sz="1200" kern="1200"/>
        </a:p>
      </dsp:txBody>
      <dsp:txXfrm>
        <a:off x="76742" y="2406"/>
        <a:ext cx="1673127" cy="1003876"/>
      </dsp:txXfrm>
    </dsp:sp>
    <dsp:sp modelId="{12E9FC42-AA69-4F08-8472-8C3C06A5EA1E}">
      <dsp:nvSpPr>
        <dsp:cNvPr id="0" name=""/>
        <dsp:cNvSpPr/>
      </dsp:nvSpPr>
      <dsp:spPr>
        <a:xfrm>
          <a:off x="3806017" y="458624"/>
          <a:ext cx="354219" cy="91440"/>
        </a:xfrm>
        <a:custGeom>
          <a:avLst/>
          <a:gdLst/>
          <a:ahLst/>
          <a:cxnLst/>
          <a:rect l="0" t="0" r="0" b="0"/>
          <a:pathLst>
            <a:path>
              <a:moveTo>
                <a:pt x="0" y="45720"/>
              </a:moveTo>
              <a:lnTo>
                <a:pt x="354219"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3506" y="502418"/>
        <a:ext cx="19240" cy="3851"/>
      </dsp:txXfrm>
    </dsp:sp>
    <dsp:sp modelId="{D8B300BB-2020-426F-A55B-FE5510F1386D}">
      <dsp:nvSpPr>
        <dsp:cNvPr id="0" name=""/>
        <dsp:cNvSpPr/>
      </dsp:nvSpPr>
      <dsp:spPr>
        <a:xfrm>
          <a:off x="2134689" y="2406"/>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a:t>On occasion, a Payee stops using the service with a credit balance on their account. The following actions then apply</a:t>
          </a:r>
          <a:endParaRPr lang="en-US" sz="1200" kern="1200"/>
        </a:p>
      </dsp:txBody>
      <dsp:txXfrm>
        <a:off x="2134689" y="2406"/>
        <a:ext cx="1673127" cy="1003876"/>
      </dsp:txXfrm>
    </dsp:sp>
    <dsp:sp modelId="{BE950D72-2F66-47F7-848E-5E36E8C85594}">
      <dsp:nvSpPr>
        <dsp:cNvPr id="0" name=""/>
        <dsp:cNvSpPr/>
      </dsp:nvSpPr>
      <dsp:spPr>
        <a:xfrm>
          <a:off x="5863963" y="458624"/>
          <a:ext cx="354219" cy="91440"/>
        </a:xfrm>
        <a:custGeom>
          <a:avLst/>
          <a:gdLst/>
          <a:ahLst/>
          <a:cxnLst/>
          <a:rect l="0" t="0" r="0" b="0"/>
          <a:pathLst>
            <a:path>
              <a:moveTo>
                <a:pt x="0" y="45720"/>
              </a:moveTo>
              <a:lnTo>
                <a:pt x="354219"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1452" y="502418"/>
        <a:ext cx="19240" cy="3851"/>
      </dsp:txXfrm>
    </dsp:sp>
    <dsp:sp modelId="{A486C50B-E0E6-4434-8570-EC7D469ED1CF}">
      <dsp:nvSpPr>
        <dsp:cNvPr id="0" name=""/>
        <dsp:cNvSpPr/>
      </dsp:nvSpPr>
      <dsp:spPr>
        <a:xfrm>
          <a:off x="4192636" y="2406"/>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a:t>ELC Clerical will raise a refund once a detailed check of their account has been completed </a:t>
          </a:r>
          <a:endParaRPr lang="en-US" sz="1200" kern="1200"/>
        </a:p>
      </dsp:txBody>
      <dsp:txXfrm>
        <a:off x="4192636" y="2406"/>
        <a:ext cx="1673127" cy="1003876"/>
      </dsp:txXfrm>
    </dsp:sp>
    <dsp:sp modelId="{9517315B-6BE4-4730-86DF-7BED54C87925}">
      <dsp:nvSpPr>
        <dsp:cNvPr id="0" name=""/>
        <dsp:cNvSpPr/>
      </dsp:nvSpPr>
      <dsp:spPr>
        <a:xfrm>
          <a:off x="7921910" y="458624"/>
          <a:ext cx="354219" cy="91440"/>
        </a:xfrm>
        <a:custGeom>
          <a:avLst/>
          <a:gdLst/>
          <a:ahLst/>
          <a:cxnLst/>
          <a:rect l="0" t="0" r="0" b="0"/>
          <a:pathLst>
            <a:path>
              <a:moveTo>
                <a:pt x="0" y="45720"/>
              </a:moveTo>
              <a:lnTo>
                <a:pt x="354219"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89399" y="502418"/>
        <a:ext cx="19240" cy="3851"/>
      </dsp:txXfrm>
    </dsp:sp>
    <dsp:sp modelId="{2E93E6A9-A5A8-4344-925A-C82183F7A0F5}">
      <dsp:nvSpPr>
        <dsp:cNvPr id="0" name=""/>
        <dsp:cNvSpPr/>
      </dsp:nvSpPr>
      <dsp:spPr>
        <a:xfrm>
          <a:off x="6250582" y="2406"/>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a:t>Childcare Manager will authorise the request</a:t>
          </a:r>
          <a:endParaRPr lang="en-US" sz="1200" kern="1200"/>
        </a:p>
      </dsp:txBody>
      <dsp:txXfrm>
        <a:off x="6250582" y="2406"/>
        <a:ext cx="1673127" cy="1003876"/>
      </dsp:txXfrm>
    </dsp:sp>
    <dsp:sp modelId="{BB5896F5-5384-49DF-A623-E189664AE589}">
      <dsp:nvSpPr>
        <dsp:cNvPr id="0" name=""/>
        <dsp:cNvSpPr/>
      </dsp:nvSpPr>
      <dsp:spPr>
        <a:xfrm>
          <a:off x="913306" y="1004482"/>
          <a:ext cx="8231786" cy="354219"/>
        </a:xfrm>
        <a:custGeom>
          <a:avLst/>
          <a:gdLst/>
          <a:ahLst/>
          <a:cxnLst/>
          <a:rect l="0" t="0" r="0" b="0"/>
          <a:pathLst>
            <a:path>
              <a:moveTo>
                <a:pt x="8231786" y="0"/>
              </a:moveTo>
              <a:lnTo>
                <a:pt x="8231786" y="194209"/>
              </a:lnTo>
              <a:lnTo>
                <a:pt x="0" y="194209"/>
              </a:lnTo>
              <a:lnTo>
                <a:pt x="0" y="354219"/>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3180" y="1179666"/>
        <a:ext cx="412038" cy="3851"/>
      </dsp:txXfrm>
    </dsp:sp>
    <dsp:sp modelId="{8C9E6923-0617-46C7-B601-388689015433}">
      <dsp:nvSpPr>
        <dsp:cNvPr id="0" name=""/>
        <dsp:cNvSpPr/>
      </dsp:nvSpPr>
      <dsp:spPr>
        <a:xfrm>
          <a:off x="8308529" y="2406"/>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dirty="0"/>
            <a:t>The refund request will sit within the finance system for the HT/Manager/Budget holder to authorise</a:t>
          </a:r>
          <a:endParaRPr lang="en-US" sz="1200" kern="1200" dirty="0"/>
        </a:p>
      </dsp:txBody>
      <dsp:txXfrm>
        <a:off x="8308529" y="2406"/>
        <a:ext cx="1673127" cy="1003876"/>
      </dsp:txXfrm>
    </dsp:sp>
    <dsp:sp modelId="{86915604-9AA1-4E9D-A408-01D86FDAF0F9}">
      <dsp:nvSpPr>
        <dsp:cNvPr id="0" name=""/>
        <dsp:cNvSpPr/>
      </dsp:nvSpPr>
      <dsp:spPr>
        <a:xfrm>
          <a:off x="1748070" y="1847320"/>
          <a:ext cx="354219" cy="91440"/>
        </a:xfrm>
        <a:custGeom>
          <a:avLst/>
          <a:gdLst/>
          <a:ahLst/>
          <a:cxnLst/>
          <a:rect l="0" t="0" r="0" b="0"/>
          <a:pathLst>
            <a:path>
              <a:moveTo>
                <a:pt x="0" y="45720"/>
              </a:moveTo>
              <a:lnTo>
                <a:pt x="354219"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5559" y="1891114"/>
        <a:ext cx="19240" cy="3851"/>
      </dsp:txXfrm>
    </dsp:sp>
    <dsp:sp modelId="{F9EBF74E-26B1-41E3-9DF0-8980F9D9A2A4}">
      <dsp:nvSpPr>
        <dsp:cNvPr id="0" name=""/>
        <dsp:cNvSpPr/>
      </dsp:nvSpPr>
      <dsp:spPr>
        <a:xfrm>
          <a:off x="76742" y="1391101"/>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b="1" u="sng" kern="1200"/>
            <a:t>Invoices</a:t>
          </a:r>
          <a:endParaRPr lang="en-US" sz="1200" kern="1200"/>
        </a:p>
      </dsp:txBody>
      <dsp:txXfrm>
        <a:off x="76742" y="1391101"/>
        <a:ext cx="1673127" cy="1003876"/>
      </dsp:txXfrm>
    </dsp:sp>
    <dsp:sp modelId="{62D0CFD5-DBA1-4990-A9A6-EF5C177BE967}">
      <dsp:nvSpPr>
        <dsp:cNvPr id="0" name=""/>
        <dsp:cNvSpPr/>
      </dsp:nvSpPr>
      <dsp:spPr>
        <a:xfrm>
          <a:off x="3806017" y="1847320"/>
          <a:ext cx="354219" cy="91440"/>
        </a:xfrm>
        <a:custGeom>
          <a:avLst/>
          <a:gdLst/>
          <a:ahLst/>
          <a:cxnLst/>
          <a:rect l="0" t="0" r="0" b="0"/>
          <a:pathLst>
            <a:path>
              <a:moveTo>
                <a:pt x="0" y="45720"/>
              </a:moveTo>
              <a:lnTo>
                <a:pt x="354219"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3506" y="1891114"/>
        <a:ext cx="19240" cy="3851"/>
      </dsp:txXfrm>
    </dsp:sp>
    <dsp:sp modelId="{DA356B0B-B89B-4218-B027-CC5DCF376AE7}">
      <dsp:nvSpPr>
        <dsp:cNvPr id="0" name=""/>
        <dsp:cNvSpPr/>
      </dsp:nvSpPr>
      <dsp:spPr>
        <a:xfrm>
          <a:off x="2134689" y="1391101"/>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a:t>On occasion, a Payee stops using the service with an outstanding balance on their account</a:t>
          </a:r>
          <a:endParaRPr lang="en-US" sz="1200" kern="1200"/>
        </a:p>
      </dsp:txBody>
      <dsp:txXfrm>
        <a:off x="2134689" y="1391101"/>
        <a:ext cx="1673127" cy="1003876"/>
      </dsp:txXfrm>
    </dsp:sp>
    <dsp:sp modelId="{F1752123-1E68-4E20-BE04-9E992744F432}">
      <dsp:nvSpPr>
        <dsp:cNvPr id="0" name=""/>
        <dsp:cNvSpPr/>
      </dsp:nvSpPr>
      <dsp:spPr>
        <a:xfrm>
          <a:off x="5863963" y="1847320"/>
          <a:ext cx="354219" cy="91440"/>
        </a:xfrm>
        <a:custGeom>
          <a:avLst/>
          <a:gdLst/>
          <a:ahLst/>
          <a:cxnLst/>
          <a:rect l="0" t="0" r="0" b="0"/>
          <a:pathLst>
            <a:path>
              <a:moveTo>
                <a:pt x="0" y="45720"/>
              </a:moveTo>
              <a:lnTo>
                <a:pt x="354219"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1452" y="1891114"/>
        <a:ext cx="19240" cy="3851"/>
      </dsp:txXfrm>
    </dsp:sp>
    <dsp:sp modelId="{85A1CCE6-B071-49AC-A865-0CC04D920588}">
      <dsp:nvSpPr>
        <dsp:cNvPr id="0" name=""/>
        <dsp:cNvSpPr/>
      </dsp:nvSpPr>
      <dsp:spPr>
        <a:xfrm>
          <a:off x="4192636" y="1391101"/>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a:t>ELC Clerical will contact Payee to arrange a payment to take the balance to 0</a:t>
          </a:r>
          <a:endParaRPr lang="en-US" sz="1200" kern="1200"/>
        </a:p>
      </dsp:txBody>
      <dsp:txXfrm>
        <a:off x="4192636" y="1391101"/>
        <a:ext cx="1673127" cy="1003876"/>
      </dsp:txXfrm>
    </dsp:sp>
    <dsp:sp modelId="{539F8B1A-25C3-4D52-A70B-56CD02886507}">
      <dsp:nvSpPr>
        <dsp:cNvPr id="0" name=""/>
        <dsp:cNvSpPr/>
      </dsp:nvSpPr>
      <dsp:spPr>
        <a:xfrm>
          <a:off x="7921910" y="1847320"/>
          <a:ext cx="354219" cy="91440"/>
        </a:xfrm>
        <a:custGeom>
          <a:avLst/>
          <a:gdLst/>
          <a:ahLst/>
          <a:cxnLst/>
          <a:rect l="0" t="0" r="0" b="0"/>
          <a:pathLst>
            <a:path>
              <a:moveTo>
                <a:pt x="0" y="45720"/>
              </a:moveTo>
              <a:lnTo>
                <a:pt x="354219"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89399" y="1891114"/>
        <a:ext cx="19240" cy="3851"/>
      </dsp:txXfrm>
    </dsp:sp>
    <dsp:sp modelId="{1838201C-E52D-4547-ADEF-0F9E718F7D8D}">
      <dsp:nvSpPr>
        <dsp:cNvPr id="0" name=""/>
        <dsp:cNvSpPr/>
      </dsp:nvSpPr>
      <dsp:spPr>
        <a:xfrm>
          <a:off x="6250582" y="1391101"/>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a:t>ELC Clerical will inform the  CM if the Payee does not get in contact within the specified time</a:t>
          </a:r>
          <a:endParaRPr lang="en-US" sz="1200" kern="1200"/>
        </a:p>
      </dsp:txBody>
      <dsp:txXfrm>
        <a:off x="6250582" y="1391101"/>
        <a:ext cx="1673127" cy="1003876"/>
      </dsp:txXfrm>
    </dsp:sp>
    <dsp:sp modelId="{32A4EB8E-F9B3-43B6-9F82-A52E659CAA92}">
      <dsp:nvSpPr>
        <dsp:cNvPr id="0" name=""/>
        <dsp:cNvSpPr/>
      </dsp:nvSpPr>
      <dsp:spPr>
        <a:xfrm>
          <a:off x="913306" y="2393178"/>
          <a:ext cx="8231786" cy="354219"/>
        </a:xfrm>
        <a:custGeom>
          <a:avLst/>
          <a:gdLst/>
          <a:ahLst/>
          <a:cxnLst/>
          <a:rect l="0" t="0" r="0" b="0"/>
          <a:pathLst>
            <a:path>
              <a:moveTo>
                <a:pt x="8231786" y="0"/>
              </a:moveTo>
              <a:lnTo>
                <a:pt x="8231786" y="194209"/>
              </a:lnTo>
              <a:lnTo>
                <a:pt x="0" y="194209"/>
              </a:lnTo>
              <a:lnTo>
                <a:pt x="0" y="354219"/>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3180" y="2568361"/>
        <a:ext cx="412038" cy="3851"/>
      </dsp:txXfrm>
    </dsp:sp>
    <dsp:sp modelId="{AA99D3B4-CCC1-4BAC-934E-F46735B9C0E6}">
      <dsp:nvSpPr>
        <dsp:cNvPr id="0" name=""/>
        <dsp:cNvSpPr/>
      </dsp:nvSpPr>
      <dsp:spPr>
        <a:xfrm>
          <a:off x="8308529" y="1391101"/>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a:t>CM will raise an invoice to Sundry debtors if applicable</a:t>
          </a:r>
          <a:endParaRPr lang="en-US" sz="1200" kern="1200"/>
        </a:p>
      </dsp:txBody>
      <dsp:txXfrm>
        <a:off x="8308529" y="1391101"/>
        <a:ext cx="1673127" cy="1003876"/>
      </dsp:txXfrm>
    </dsp:sp>
    <dsp:sp modelId="{3A2F9D3A-6B7C-497D-A8D9-D6B25A5548CF}">
      <dsp:nvSpPr>
        <dsp:cNvPr id="0" name=""/>
        <dsp:cNvSpPr/>
      </dsp:nvSpPr>
      <dsp:spPr>
        <a:xfrm>
          <a:off x="76742" y="2779797"/>
          <a:ext cx="1673127" cy="10038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5" tIns="86057" rIns="81985" bIns="86057" numCol="1" spcCol="1270" anchor="ctr" anchorCtr="0">
          <a:noAutofit/>
        </a:bodyPr>
        <a:lstStyle/>
        <a:p>
          <a:pPr marL="0" lvl="0" indent="0" algn="ctr" defTabSz="533400">
            <a:lnSpc>
              <a:spcPct val="90000"/>
            </a:lnSpc>
            <a:spcBef>
              <a:spcPct val="0"/>
            </a:spcBef>
            <a:spcAft>
              <a:spcPct val="35000"/>
            </a:spcAft>
            <a:buNone/>
          </a:pPr>
          <a:r>
            <a:rPr lang="en-GB" sz="1200" kern="1200"/>
            <a:t>Non payment for non funded does result in service withdrawal and impacts on future access</a:t>
          </a:r>
          <a:endParaRPr lang="en-US" sz="1200" kern="1200"/>
        </a:p>
      </dsp:txBody>
      <dsp:txXfrm>
        <a:off x="76742" y="2779797"/>
        <a:ext cx="1673127" cy="1003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42BBA-9F3B-418A-A763-4AA2E34FA38B}">
      <dsp:nvSpPr>
        <dsp:cNvPr id="0" name=""/>
        <dsp:cNvSpPr/>
      </dsp:nvSpPr>
      <dsp:spPr>
        <a:xfrm>
          <a:off x="1704794" y="686866"/>
          <a:ext cx="359297" cy="91440"/>
        </a:xfrm>
        <a:custGeom>
          <a:avLst/>
          <a:gdLst/>
          <a:ahLst/>
          <a:cxnLst/>
          <a:rect l="0" t="0" r="0" b="0"/>
          <a:pathLst>
            <a:path>
              <a:moveTo>
                <a:pt x="0" y="45720"/>
              </a:moveTo>
              <a:lnTo>
                <a:pt x="359297"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730634"/>
        <a:ext cx="19494" cy="3902"/>
      </dsp:txXfrm>
    </dsp:sp>
    <dsp:sp modelId="{435D760B-C0D6-4C52-BD5F-C6579AC20994}">
      <dsp:nvSpPr>
        <dsp:cNvPr id="0" name=""/>
        <dsp:cNvSpPr/>
      </dsp:nvSpPr>
      <dsp:spPr>
        <a:xfrm>
          <a:off x="11387" y="224024"/>
          <a:ext cx="1695206" cy="101712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GB" sz="1200" kern="1200"/>
            <a:t>The Early Years Officer (EYO) is responsible for raising Authority to Recruit (ATR’s) for staff required for the setting</a:t>
          </a:r>
          <a:endParaRPr lang="en-US" sz="1200" kern="1200"/>
        </a:p>
      </dsp:txBody>
      <dsp:txXfrm>
        <a:off x="11387" y="224024"/>
        <a:ext cx="1695206" cy="1017124"/>
      </dsp:txXfrm>
    </dsp:sp>
    <dsp:sp modelId="{7155BE37-AC5E-4E0F-A26E-ECB4E2E7629E}">
      <dsp:nvSpPr>
        <dsp:cNvPr id="0" name=""/>
        <dsp:cNvSpPr/>
      </dsp:nvSpPr>
      <dsp:spPr>
        <a:xfrm>
          <a:off x="3789899" y="686866"/>
          <a:ext cx="359297" cy="91440"/>
        </a:xfrm>
        <a:custGeom>
          <a:avLst/>
          <a:gdLst/>
          <a:ahLst/>
          <a:cxnLst/>
          <a:rect l="0" t="0" r="0" b="0"/>
          <a:pathLst>
            <a:path>
              <a:moveTo>
                <a:pt x="0" y="45720"/>
              </a:moveTo>
              <a:lnTo>
                <a:pt x="359297"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730634"/>
        <a:ext cx="19494" cy="3902"/>
      </dsp:txXfrm>
    </dsp:sp>
    <dsp:sp modelId="{1A93EC32-076C-45C0-8C11-4B4A792C48C7}">
      <dsp:nvSpPr>
        <dsp:cNvPr id="0" name=""/>
        <dsp:cNvSpPr/>
      </dsp:nvSpPr>
      <dsp:spPr>
        <a:xfrm>
          <a:off x="2096492" y="224024"/>
          <a:ext cx="1695206" cy="101712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GB" sz="1200" kern="1200" dirty="0"/>
            <a:t>Staff resignations must be provided to the EYO and the Childcare Manager (PCM)</a:t>
          </a:r>
          <a:endParaRPr lang="en-US" sz="1200" kern="1200" dirty="0"/>
        </a:p>
      </dsp:txBody>
      <dsp:txXfrm>
        <a:off x="2096492" y="224024"/>
        <a:ext cx="1695206" cy="1017124"/>
      </dsp:txXfrm>
    </dsp:sp>
    <dsp:sp modelId="{A36F8CA9-E95F-4A13-B503-AFF1CB7C4BDA}">
      <dsp:nvSpPr>
        <dsp:cNvPr id="0" name=""/>
        <dsp:cNvSpPr/>
      </dsp:nvSpPr>
      <dsp:spPr>
        <a:xfrm>
          <a:off x="5875003" y="686866"/>
          <a:ext cx="359297" cy="91440"/>
        </a:xfrm>
        <a:custGeom>
          <a:avLst/>
          <a:gdLst/>
          <a:ahLst/>
          <a:cxnLst/>
          <a:rect l="0" t="0" r="0" b="0"/>
          <a:pathLst>
            <a:path>
              <a:moveTo>
                <a:pt x="0" y="45720"/>
              </a:moveTo>
              <a:lnTo>
                <a:pt x="359297"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4904" y="730634"/>
        <a:ext cx="19494" cy="3902"/>
      </dsp:txXfrm>
    </dsp:sp>
    <dsp:sp modelId="{44FBD554-1972-470D-8D77-F0F8D50F3931}">
      <dsp:nvSpPr>
        <dsp:cNvPr id="0" name=""/>
        <dsp:cNvSpPr/>
      </dsp:nvSpPr>
      <dsp:spPr>
        <a:xfrm>
          <a:off x="4181596" y="224024"/>
          <a:ext cx="1695206" cy="101712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GB" sz="1200" kern="1200" dirty="0"/>
            <a:t>The CM will work in partnership with the HT/Manager to confirm the staffing required</a:t>
          </a:r>
          <a:endParaRPr lang="en-US" sz="1200" kern="1200" dirty="0"/>
        </a:p>
      </dsp:txBody>
      <dsp:txXfrm>
        <a:off x="4181596" y="224024"/>
        <a:ext cx="1695206" cy="1017124"/>
      </dsp:txXfrm>
    </dsp:sp>
    <dsp:sp modelId="{4D2CF895-115F-417B-A3A3-FA83235DBDA1}">
      <dsp:nvSpPr>
        <dsp:cNvPr id="0" name=""/>
        <dsp:cNvSpPr/>
      </dsp:nvSpPr>
      <dsp:spPr>
        <a:xfrm>
          <a:off x="7960107" y="686866"/>
          <a:ext cx="359297" cy="91440"/>
        </a:xfrm>
        <a:custGeom>
          <a:avLst/>
          <a:gdLst/>
          <a:ahLst/>
          <a:cxnLst/>
          <a:rect l="0" t="0" r="0" b="0"/>
          <a:pathLst>
            <a:path>
              <a:moveTo>
                <a:pt x="0" y="45720"/>
              </a:moveTo>
              <a:lnTo>
                <a:pt x="359297"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30009" y="730634"/>
        <a:ext cx="19494" cy="3902"/>
      </dsp:txXfrm>
    </dsp:sp>
    <dsp:sp modelId="{D916BB26-B69B-4DE9-A767-669FC3548F59}">
      <dsp:nvSpPr>
        <dsp:cNvPr id="0" name=""/>
        <dsp:cNvSpPr/>
      </dsp:nvSpPr>
      <dsp:spPr>
        <a:xfrm>
          <a:off x="6266700" y="224024"/>
          <a:ext cx="1695206" cy="101712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GB" sz="1200" kern="1200" dirty="0"/>
            <a:t>The CM can assist with interviews on request</a:t>
          </a:r>
          <a:endParaRPr lang="en-US" sz="1200" kern="1200" dirty="0"/>
        </a:p>
      </dsp:txBody>
      <dsp:txXfrm>
        <a:off x="6266700" y="224024"/>
        <a:ext cx="1695206" cy="1017124"/>
      </dsp:txXfrm>
    </dsp:sp>
    <dsp:sp modelId="{6CBD16B8-8F37-4BD6-9DD8-35E9129FEE04}">
      <dsp:nvSpPr>
        <dsp:cNvPr id="0" name=""/>
        <dsp:cNvSpPr/>
      </dsp:nvSpPr>
      <dsp:spPr>
        <a:xfrm>
          <a:off x="858991" y="1239348"/>
          <a:ext cx="8340417" cy="816240"/>
        </a:xfrm>
        <a:custGeom>
          <a:avLst/>
          <a:gdLst/>
          <a:ahLst/>
          <a:cxnLst/>
          <a:rect l="0" t="0" r="0" b="0"/>
          <a:pathLst>
            <a:path>
              <a:moveTo>
                <a:pt x="8340417" y="0"/>
              </a:moveTo>
              <a:lnTo>
                <a:pt x="8340417" y="425220"/>
              </a:lnTo>
              <a:lnTo>
                <a:pt x="0" y="425220"/>
              </a:lnTo>
              <a:lnTo>
                <a:pt x="0" y="81624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9617" y="1645517"/>
        <a:ext cx="419164" cy="3902"/>
      </dsp:txXfrm>
    </dsp:sp>
    <dsp:sp modelId="{03E8F57B-C647-4C3A-8673-C1001B6AA69F}">
      <dsp:nvSpPr>
        <dsp:cNvPr id="0" name=""/>
        <dsp:cNvSpPr/>
      </dsp:nvSpPr>
      <dsp:spPr>
        <a:xfrm>
          <a:off x="8351805" y="224024"/>
          <a:ext cx="1695206" cy="101712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GB" sz="1200" kern="1200" dirty="0"/>
            <a:t>The CM interview all candidates for the non-teaching relief list</a:t>
          </a:r>
          <a:endParaRPr lang="en-US" sz="1200" kern="1200" dirty="0"/>
        </a:p>
      </dsp:txBody>
      <dsp:txXfrm>
        <a:off x="8351805" y="224024"/>
        <a:ext cx="1695206" cy="1017124"/>
      </dsp:txXfrm>
    </dsp:sp>
    <dsp:sp modelId="{DE200E85-630A-4DB2-80B5-AD6F66989793}">
      <dsp:nvSpPr>
        <dsp:cNvPr id="0" name=""/>
        <dsp:cNvSpPr/>
      </dsp:nvSpPr>
      <dsp:spPr>
        <a:xfrm>
          <a:off x="1704794" y="2550830"/>
          <a:ext cx="359297" cy="91440"/>
        </a:xfrm>
        <a:custGeom>
          <a:avLst/>
          <a:gdLst/>
          <a:ahLst/>
          <a:cxnLst/>
          <a:rect l="0" t="0" r="0" b="0"/>
          <a:pathLst>
            <a:path>
              <a:moveTo>
                <a:pt x="0" y="45720"/>
              </a:moveTo>
              <a:lnTo>
                <a:pt x="359297"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2594599"/>
        <a:ext cx="19494" cy="3902"/>
      </dsp:txXfrm>
    </dsp:sp>
    <dsp:sp modelId="{AEF1013B-3AAB-4DB4-B1CA-E50C588C660F}">
      <dsp:nvSpPr>
        <dsp:cNvPr id="0" name=""/>
        <dsp:cNvSpPr/>
      </dsp:nvSpPr>
      <dsp:spPr>
        <a:xfrm>
          <a:off x="11387" y="2087988"/>
          <a:ext cx="1695206" cy="101712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GB" sz="1200" kern="1200"/>
            <a:t>Successful candidates must produce relevant id in line with safe recruitment practices</a:t>
          </a:r>
          <a:endParaRPr lang="en-US" sz="1200" kern="1200"/>
        </a:p>
      </dsp:txBody>
      <dsp:txXfrm>
        <a:off x="11387" y="2087988"/>
        <a:ext cx="1695206" cy="1017124"/>
      </dsp:txXfrm>
    </dsp:sp>
    <dsp:sp modelId="{A640A83B-A707-404F-B57A-4A9A370A4401}">
      <dsp:nvSpPr>
        <dsp:cNvPr id="0" name=""/>
        <dsp:cNvSpPr/>
      </dsp:nvSpPr>
      <dsp:spPr>
        <a:xfrm>
          <a:off x="3789899" y="2550830"/>
          <a:ext cx="359297" cy="91440"/>
        </a:xfrm>
        <a:custGeom>
          <a:avLst/>
          <a:gdLst/>
          <a:ahLst/>
          <a:cxnLst/>
          <a:rect l="0" t="0" r="0" b="0"/>
          <a:pathLst>
            <a:path>
              <a:moveTo>
                <a:pt x="0" y="45720"/>
              </a:moveTo>
              <a:lnTo>
                <a:pt x="359297"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2594599"/>
        <a:ext cx="19494" cy="3902"/>
      </dsp:txXfrm>
    </dsp:sp>
    <dsp:sp modelId="{FED65B47-99C2-48DD-9F3D-63D83175BA3E}">
      <dsp:nvSpPr>
        <dsp:cNvPr id="0" name=""/>
        <dsp:cNvSpPr/>
      </dsp:nvSpPr>
      <dsp:spPr>
        <a:xfrm>
          <a:off x="2096492" y="1907428"/>
          <a:ext cx="1695206" cy="137824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GB" sz="1200" kern="1200" dirty="0"/>
            <a:t>Unsuccessful candidates who were interviewed for permanent/fixed term can be placed on the non-teaching relief list pending PVG &amp; references if you inform the Early Years Officer</a:t>
          </a:r>
          <a:endParaRPr lang="en-US" sz="1200" kern="1200" dirty="0"/>
        </a:p>
      </dsp:txBody>
      <dsp:txXfrm>
        <a:off x="2096492" y="1907428"/>
        <a:ext cx="1695206" cy="1378243"/>
      </dsp:txXfrm>
    </dsp:sp>
    <dsp:sp modelId="{100FA353-F35E-47D5-BECE-0DCE5A4565E7}">
      <dsp:nvSpPr>
        <dsp:cNvPr id="0" name=""/>
        <dsp:cNvSpPr/>
      </dsp:nvSpPr>
      <dsp:spPr>
        <a:xfrm>
          <a:off x="5875003" y="2550830"/>
          <a:ext cx="359297" cy="91440"/>
        </a:xfrm>
        <a:custGeom>
          <a:avLst/>
          <a:gdLst/>
          <a:ahLst/>
          <a:cxnLst/>
          <a:rect l="0" t="0" r="0" b="0"/>
          <a:pathLst>
            <a:path>
              <a:moveTo>
                <a:pt x="0" y="45720"/>
              </a:moveTo>
              <a:lnTo>
                <a:pt x="359297"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4904" y="2594599"/>
        <a:ext cx="19494" cy="3902"/>
      </dsp:txXfrm>
    </dsp:sp>
    <dsp:sp modelId="{E6393200-667C-420F-8433-2C50F92DC6BC}">
      <dsp:nvSpPr>
        <dsp:cNvPr id="0" name=""/>
        <dsp:cNvSpPr/>
      </dsp:nvSpPr>
      <dsp:spPr>
        <a:xfrm>
          <a:off x="4181596" y="1631045"/>
          <a:ext cx="1695206" cy="193101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t" anchorCtr="0">
          <a:noAutofit/>
        </a:bodyPr>
        <a:lstStyle/>
        <a:p>
          <a:pPr marL="0" lvl="0" indent="0" algn="l" defTabSz="533400">
            <a:lnSpc>
              <a:spcPct val="90000"/>
            </a:lnSpc>
            <a:spcBef>
              <a:spcPct val="0"/>
            </a:spcBef>
            <a:spcAft>
              <a:spcPct val="35000"/>
            </a:spcAft>
            <a:buNone/>
          </a:pPr>
          <a:r>
            <a:rPr lang="en-GB" sz="1200" kern="1200" dirty="0"/>
            <a:t>The CM works in partnership with the HT/Manager of the setting to identify the staffing needs for the service. This action is completed following enrolment for the following academic year, and as required throughout the year</a:t>
          </a:r>
          <a:endParaRPr lang="en-US" sz="1200" kern="1200" dirty="0"/>
        </a:p>
        <a:p>
          <a:pPr marL="57150" lvl="1" indent="-57150" algn="l" defTabSz="400050">
            <a:lnSpc>
              <a:spcPct val="90000"/>
            </a:lnSpc>
            <a:spcBef>
              <a:spcPct val="0"/>
            </a:spcBef>
            <a:spcAft>
              <a:spcPct val="15000"/>
            </a:spcAft>
            <a:buChar char="•"/>
          </a:pPr>
          <a:r>
            <a:rPr lang="en-GB" sz="900" kern="1200" dirty="0"/>
            <a:t>The PCM works in partnership w</a:t>
          </a:r>
          <a:endParaRPr lang="en-US" sz="900" kern="1200" dirty="0"/>
        </a:p>
      </dsp:txBody>
      <dsp:txXfrm>
        <a:off x="4181596" y="1631045"/>
        <a:ext cx="1695206" cy="1931010"/>
      </dsp:txXfrm>
    </dsp:sp>
    <dsp:sp modelId="{0DA619B7-218D-4DEA-B797-F7AC26B72B6D}">
      <dsp:nvSpPr>
        <dsp:cNvPr id="0" name=""/>
        <dsp:cNvSpPr/>
      </dsp:nvSpPr>
      <dsp:spPr>
        <a:xfrm>
          <a:off x="6266700" y="2087988"/>
          <a:ext cx="1695206" cy="101712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GB" sz="1200" kern="1200" dirty="0"/>
            <a:t>*Please note - The CM can provide training and guidance for working with the master spreadsheet</a:t>
          </a:r>
          <a:endParaRPr lang="en-US" sz="1200" kern="1200" dirty="0"/>
        </a:p>
      </dsp:txBody>
      <dsp:txXfrm>
        <a:off x="6266700" y="2087988"/>
        <a:ext cx="1695206" cy="1017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10719-E7BA-483B-AD36-3BE216C88911}">
      <dsp:nvSpPr>
        <dsp:cNvPr id="0" name=""/>
        <dsp:cNvSpPr/>
      </dsp:nvSpPr>
      <dsp:spPr>
        <a:xfrm>
          <a:off x="1679674" y="1647"/>
          <a:ext cx="6699051" cy="401943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28259" tIns="344566" rIns="328259" bIns="344566" numCol="1" spcCol="1270" anchor="t" anchorCtr="0">
          <a:noAutofit/>
        </a:bodyPr>
        <a:lstStyle/>
        <a:p>
          <a:pPr marL="0" lvl="0" indent="0" algn="l" defTabSz="1333500">
            <a:lnSpc>
              <a:spcPct val="90000"/>
            </a:lnSpc>
            <a:spcBef>
              <a:spcPct val="0"/>
            </a:spcBef>
            <a:spcAft>
              <a:spcPct val="35000"/>
            </a:spcAft>
            <a:buNone/>
          </a:pPr>
          <a:r>
            <a:rPr lang="en-GB" sz="3000" b="1" u="sng" kern="1200"/>
            <a:t>Leavers and Joiners</a:t>
          </a:r>
          <a:r>
            <a:rPr lang="en-GB" sz="3000" b="1" kern="1200"/>
            <a:t> </a:t>
          </a:r>
          <a:endParaRPr lang="en-US" sz="3000" kern="1200"/>
        </a:p>
        <a:p>
          <a:pPr marL="228600" lvl="1" indent="-228600" algn="l" defTabSz="1022350">
            <a:lnSpc>
              <a:spcPct val="90000"/>
            </a:lnSpc>
            <a:spcBef>
              <a:spcPct val="0"/>
            </a:spcBef>
            <a:spcAft>
              <a:spcPct val="15000"/>
            </a:spcAft>
            <a:buChar char="•"/>
          </a:pPr>
          <a:r>
            <a:rPr lang="en-GB" sz="2300" kern="1200" dirty="0"/>
            <a:t>The leavers and Joiners’ process consists of 2 elements that require to be completed </a:t>
          </a:r>
          <a:endParaRPr lang="en-US" sz="2300" kern="1200" dirty="0"/>
        </a:p>
        <a:p>
          <a:pPr marL="228600" lvl="1" indent="-228600" algn="l" defTabSz="1022350">
            <a:lnSpc>
              <a:spcPct val="90000"/>
            </a:lnSpc>
            <a:spcBef>
              <a:spcPct val="0"/>
            </a:spcBef>
            <a:spcAft>
              <a:spcPct val="15000"/>
            </a:spcAft>
            <a:buChar char="•"/>
          </a:pPr>
          <a:r>
            <a:rPr lang="en-GB" sz="2300" b="1" kern="1200"/>
            <a:t>First step </a:t>
          </a:r>
          <a:r>
            <a:rPr lang="en-GB" sz="2300" kern="1200"/>
            <a:t>– Contact the Early Years Officer and they will complete the employee forms</a:t>
          </a:r>
          <a:endParaRPr lang="en-US" sz="2300" kern="1200"/>
        </a:p>
        <a:p>
          <a:pPr marL="228600" lvl="1" indent="-228600" algn="l" defTabSz="1022350">
            <a:lnSpc>
              <a:spcPct val="90000"/>
            </a:lnSpc>
            <a:spcBef>
              <a:spcPct val="0"/>
            </a:spcBef>
            <a:spcAft>
              <a:spcPct val="15000"/>
            </a:spcAft>
            <a:buChar char="•"/>
          </a:pPr>
          <a:r>
            <a:rPr lang="en-GB" sz="2300" b="1" kern="1200" dirty="0"/>
            <a:t>Second step </a:t>
          </a:r>
          <a:r>
            <a:rPr lang="en-GB" sz="2300" kern="1200" dirty="0"/>
            <a:t>– Access the leaver and joiner process through </a:t>
          </a:r>
          <a:r>
            <a:rPr lang="en-GB" sz="2300" b="1" u="sng" kern="1200" dirty="0"/>
            <a:t>My ICT Portal</a:t>
          </a:r>
          <a:r>
            <a:rPr lang="en-GB" sz="2300" b="1" kern="1200" dirty="0"/>
            <a:t> </a:t>
          </a:r>
          <a:r>
            <a:rPr lang="en-GB" sz="2300" kern="1200" dirty="0"/>
            <a:t>where you can add a joiner and request an email address; or add a leaver to withdraw access to HC systems </a:t>
          </a:r>
          <a:endParaRPr lang="en-US" sz="2300" kern="1200" dirty="0"/>
        </a:p>
      </dsp:txBody>
      <dsp:txXfrm>
        <a:off x="1679674" y="1647"/>
        <a:ext cx="6699051" cy="4019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97EA1-44D5-430E-A289-C2AE14C6FF55}">
      <dsp:nvSpPr>
        <dsp:cNvPr id="0" name=""/>
        <dsp:cNvSpPr/>
      </dsp:nvSpPr>
      <dsp:spPr>
        <a:xfrm>
          <a:off x="0" y="0"/>
          <a:ext cx="8549640" cy="12068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The CM will liaise with Early Years Officers (EYO) to ensure that they have up to date information on the current contracts in place.</a:t>
          </a:r>
          <a:endParaRPr lang="en-US" sz="1400" kern="1200" dirty="0"/>
        </a:p>
      </dsp:txBody>
      <dsp:txXfrm>
        <a:off x="35346" y="35346"/>
        <a:ext cx="7247390" cy="1136125"/>
      </dsp:txXfrm>
    </dsp:sp>
    <dsp:sp modelId="{46B4D18C-B149-4717-AB47-59F4AA5170B4}">
      <dsp:nvSpPr>
        <dsp:cNvPr id="0" name=""/>
        <dsp:cNvSpPr/>
      </dsp:nvSpPr>
      <dsp:spPr>
        <a:xfrm>
          <a:off x="754379" y="1407953"/>
          <a:ext cx="8549640" cy="120681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Staff contracts are issued to staff from CAL staffing</a:t>
          </a:r>
          <a:endParaRPr lang="en-US" sz="1400" kern="1200" dirty="0"/>
        </a:p>
        <a:p>
          <a:pPr marL="57150" lvl="1" indent="-57150" algn="l" defTabSz="488950">
            <a:lnSpc>
              <a:spcPct val="90000"/>
            </a:lnSpc>
            <a:spcBef>
              <a:spcPct val="0"/>
            </a:spcBef>
            <a:spcAft>
              <a:spcPct val="15000"/>
            </a:spcAft>
            <a:buChar char="•"/>
          </a:pPr>
          <a:r>
            <a:rPr lang="en-GB" sz="1100" kern="1200" dirty="0"/>
            <a:t>Permanent – Secure post with Highland Council </a:t>
          </a:r>
          <a:endParaRPr lang="en-US" sz="1100" kern="1200" dirty="0"/>
        </a:p>
        <a:p>
          <a:pPr marL="57150" lvl="1" indent="-57150" algn="l" defTabSz="488950">
            <a:lnSpc>
              <a:spcPct val="90000"/>
            </a:lnSpc>
            <a:spcBef>
              <a:spcPct val="0"/>
            </a:spcBef>
            <a:spcAft>
              <a:spcPct val="15000"/>
            </a:spcAft>
            <a:buChar char="•"/>
          </a:pPr>
          <a:r>
            <a:rPr lang="en-GB" sz="1100" kern="1200" dirty="0"/>
            <a:t>Fixed Term – Timebound contract with a fixed end date</a:t>
          </a:r>
          <a:endParaRPr lang="en-US" sz="1100" kern="1200" dirty="0"/>
        </a:p>
        <a:p>
          <a:pPr marL="57150" lvl="1" indent="-57150" algn="l" defTabSz="488950">
            <a:lnSpc>
              <a:spcPct val="90000"/>
            </a:lnSpc>
            <a:spcBef>
              <a:spcPct val="0"/>
            </a:spcBef>
            <a:spcAft>
              <a:spcPct val="15000"/>
            </a:spcAft>
            <a:buChar char="•"/>
          </a:pPr>
          <a:r>
            <a:rPr lang="en-GB" sz="1100" kern="1200" dirty="0"/>
            <a:t>Temporary contracts – Provided to secure ratio of staff with an end date for review</a:t>
          </a:r>
          <a:endParaRPr lang="en-US" sz="1100" kern="1200" dirty="0"/>
        </a:p>
        <a:p>
          <a:pPr marL="57150" lvl="1" indent="-57150" algn="l" defTabSz="488950">
            <a:lnSpc>
              <a:spcPct val="90000"/>
            </a:lnSpc>
            <a:spcBef>
              <a:spcPct val="0"/>
            </a:spcBef>
            <a:spcAft>
              <a:spcPct val="15000"/>
            </a:spcAft>
            <a:buChar char="•"/>
          </a:pPr>
          <a:r>
            <a:rPr lang="en-GB" sz="1100" kern="1200"/>
            <a:t>Relief staff on Sal 6 – Provided to secure ratio of staff as required</a:t>
          </a:r>
          <a:endParaRPr lang="en-US" sz="1100" kern="1200"/>
        </a:p>
      </dsp:txBody>
      <dsp:txXfrm>
        <a:off x="789725" y="1443299"/>
        <a:ext cx="6940136" cy="1136125"/>
      </dsp:txXfrm>
    </dsp:sp>
    <dsp:sp modelId="{A49A7CD2-D3F8-4AC0-A354-A99249AD4FD7}">
      <dsp:nvSpPr>
        <dsp:cNvPr id="0" name=""/>
        <dsp:cNvSpPr/>
      </dsp:nvSpPr>
      <dsp:spPr>
        <a:xfrm>
          <a:off x="1508759" y="2815907"/>
          <a:ext cx="8549640" cy="120681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The PCM will liaise with the Manager of the setting to gather information on any Flexible Working Applications and or agreed patterns of working for their staff team.</a:t>
          </a:r>
        </a:p>
        <a:p>
          <a:pPr marL="0" lvl="0" indent="0" algn="l" defTabSz="622300">
            <a:lnSpc>
              <a:spcPct val="90000"/>
            </a:lnSpc>
            <a:spcBef>
              <a:spcPct val="0"/>
            </a:spcBef>
            <a:spcAft>
              <a:spcPct val="35000"/>
            </a:spcAft>
            <a:buNone/>
          </a:pPr>
          <a:r>
            <a:rPr lang="en-GB" sz="1400" kern="1200" dirty="0"/>
            <a:t>Sal 6  for relief cover or additional hours must be claimed as HC03 – Support worker, unless discussed and agreed with the Childcare Manager</a:t>
          </a:r>
          <a:endParaRPr lang="en-US" sz="1400" kern="1200" dirty="0"/>
        </a:p>
      </dsp:txBody>
      <dsp:txXfrm>
        <a:off x="1544105" y="2851253"/>
        <a:ext cx="6940136" cy="1136125"/>
      </dsp:txXfrm>
    </dsp:sp>
    <dsp:sp modelId="{BFFDECEF-176A-45F2-864C-C543A87EC398}">
      <dsp:nvSpPr>
        <dsp:cNvPr id="0" name=""/>
        <dsp:cNvSpPr/>
      </dsp:nvSpPr>
      <dsp:spPr>
        <a:xfrm>
          <a:off x="7765208"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941705" y="915169"/>
        <a:ext cx="431437" cy="590284"/>
      </dsp:txXfrm>
    </dsp:sp>
    <dsp:sp modelId="{592278C3-E77C-4318-AFAE-D987AC804C08}">
      <dsp:nvSpPr>
        <dsp:cNvPr id="0" name=""/>
        <dsp:cNvSpPr/>
      </dsp:nvSpPr>
      <dsp:spPr>
        <a:xfrm>
          <a:off x="8519588" y="2315078"/>
          <a:ext cx="784431" cy="78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696085" y="2315078"/>
        <a:ext cx="431437" cy="590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67E9D-F052-4F29-8FE3-571DD3E6BFEA}">
      <dsp:nvSpPr>
        <dsp:cNvPr id="0" name=""/>
        <dsp:cNvSpPr/>
      </dsp:nvSpPr>
      <dsp:spPr>
        <a:xfrm>
          <a:off x="0" y="47645"/>
          <a:ext cx="6797675" cy="17901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You should find the answer to your questions in this </a:t>
          </a:r>
          <a:r>
            <a:rPr lang="en-US" sz="3200" kern="1200">
              <a:hlinkClick xmlns:r="http://schemas.openxmlformats.org/officeDocument/2006/relationships" r:id="rId1"/>
            </a:rPr>
            <a:t>document.</a:t>
          </a:r>
          <a:endParaRPr lang="en-US" sz="3200" kern="1200"/>
        </a:p>
      </dsp:txBody>
      <dsp:txXfrm>
        <a:off x="87385" y="135030"/>
        <a:ext cx="6622905" cy="1615330"/>
      </dsp:txXfrm>
    </dsp:sp>
    <dsp:sp modelId="{93AD153B-B8DB-43DF-8652-16CFCF08580B}">
      <dsp:nvSpPr>
        <dsp:cNvPr id="0" name=""/>
        <dsp:cNvSpPr/>
      </dsp:nvSpPr>
      <dsp:spPr>
        <a:xfrm>
          <a:off x="0" y="1929906"/>
          <a:ext cx="6797675" cy="179010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This gives a clear step by step guide on completing all sections of the Annual Return.</a:t>
          </a:r>
        </a:p>
      </dsp:txBody>
      <dsp:txXfrm>
        <a:off x="87385" y="2017291"/>
        <a:ext cx="6622905" cy="1615330"/>
      </dsp:txXfrm>
    </dsp:sp>
    <dsp:sp modelId="{57C7A541-9F2E-4F54-81AA-DBA6A58CB2B0}">
      <dsp:nvSpPr>
        <dsp:cNvPr id="0" name=""/>
        <dsp:cNvSpPr/>
      </dsp:nvSpPr>
      <dsp:spPr>
        <a:xfrm>
          <a:off x="0" y="3812166"/>
          <a:ext cx="6797675" cy="179010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Care Inspectorate have published their own guidance which can be found </a:t>
          </a:r>
          <a:r>
            <a:rPr lang="en-US" sz="3200" kern="1200">
              <a:hlinkClick xmlns:r="http://schemas.openxmlformats.org/officeDocument/2006/relationships" r:id="rId2"/>
            </a:rPr>
            <a:t>here.</a:t>
          </a:r>
          <a:endParaRPr lang="en-US" sz="3200" kern="1200"/>
        </a:p>
      </dsp:txBody>
      <dsp:txXfrm>
        <a:off x="87385" y="3899551"/>
        <a:ext cx="6622905" cy="1615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13649-E3EA-4FFB-835B-B0C45A30131C}">
      <dsp:nvSpPr>
        <dsp:cNvPr id="0" name=""/>
        <dsp:cNvSpPr/>
      </dsp:nvSpPr>
      <dsp:spPr>
        <a:xfrm>
          <a:off x="0" y="119741"/>
          <a:ext cx="4715535" cy="176139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i="1" kern="1200" dirty="0"/>
            <a:t>A new registration certificate will be issued and should be displayed on the ELC noticeboard.</a:t>
          </a:r>
          <a:endParaRPr lang="en-US" sz="2500" kern="1200" dirty="0"/>
        </a:p>
      </dsp:txBody>
      <dsp:txXfrm>
        <a:off x="85984" y="205725"/>
        <a:ext cx="4543567" cy="1589430"/>
      </dsp:txXfrm>
    </dsp:sp>
    <dsp:sp modelId="{E508D1F7-7F32-4D18-8B8B-C7681A8F60EB}">
      <dsp:nvSpPr>
        <dsp:cNvPr id="0" name=""/>
        <dsp:cNvSpPr/>
      </dsp:nvSpPr>
      <dsp:spPr>
        <a:xfrm>
          <a:off x="0" y="2146694"/>
          <a:ext cx="4715535" cy="1761398"/>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i="1" kern="1200" dirty="0"/>
            <a:t>The new manager as a priority should then call the telephone number provided to request login details for the </a:t>
          </a:r>
          <a:r>
            <a:rPr lang="en-GB" sz="2500" i="1" kern="1200" dirty="0" err="1"/>
            <a:t>Eforms</a:t>
          </a:r>
          <a:r>
            <a:rPr lang="en-GB" sz="2500" i="1" kern="1200" dirty="0"/>
            <a:t> system.</a:t>
          </a:r>
          <a:endParaRPr lang="en-US" sz="2500" kern="1200" dirty="0"/>
        </a:p>
      </dsp:txBody>
      <dsp:txXfrm>
        <a:off x="85984" y="2232678"/>
        <a:ext cx="4543567" cy="15894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01E83-ABED-4330-ACAA-018F466FB8E3}">
      <dsp:nvSpPr>
        <dsp:cNvPr id="0" name=""/>
        <dsp:cNvSpPr/>
      </dsp:nvSpPr>
      <dsp:spPr>
        <a:xfrm>
          <a:off x="0" y="462"/>
          <a:ext cx="10058399"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5E313-0F53-4DBB-A953-E79BBAC8DA0A}">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9B1AC7-55C2-4F7E-A2C2-25B5499F42ED}">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GB" sz="2500" kern="1200"/>
            <a:t>Their email address will be in this format -</a:t>
          </a:r>
          <a:endParaRPr lang="en-US" sz="2500" kern="1200"/>
        </a:p>
      </dsp:txBody>
      <dsp:txXfrm>
        <a:off x="1249101" y="462"/>
        <a:ext cx="8809298" cy="1081473"/>
      </dsp:txXfrm>
    </dsp:sp>
    <dsp:sp modelId="{0BAD94E6-481A-4972-8079-AC639BFB5AE7}">
      <dsp:nvSpPr>
        <dsp:cNvPr id="0" name=""/>
        <dsp:cNvSpPr/>
      </dsp:nvSpPr>
      <dsp:spPr>
        <a:xfrm>
          <a:off x="0" y="1352303"/>
          <a:ext cx="10058399" cy="1081473"/>
        </a:xfrm>
        <a:prstGeom prst="roundRect">
          <a:avLst>
            <a:gd name="adj" fmla="val 10000"/>
          </a:avLst>
        </a:prstGeom>
        <a:solidFill>
          <a:schemeClr val="accent2">
            <a:hueOff val="19519"/>
            <a:satOff val="-13438"/>
            <a:lumOff val="-3431"/>
            <a:alphaOff val="0"/>
          </a:schemeClr>
        </a:solidFill>
        <a:ln>
          <a:noFill/>
        </a:ln>
        <a:effectLst/>
      </dsp:spPr>
      <dsp:style>
        <a:lnRef idx="0">
          <a:scrgbClr r="0" g="0" b="0"/>
        </a:lnRef>
        <a:fillRef idx="1">
          <a:scrgbClr r="0" g="0" b="0"/>
        </a:fillRef>
        <a:effectRef idx="0">
          <a:scrgbClr r="0" g="0" b="0"/>
        </a:effectRef>
        <a:fontRef idx="minor"/>
      </dsp:style>
    </dsp:sp>
    <dsp:sp modelId="{36149527-B91D-45F3-9793-D5BE7D75C7E2}">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C17278-C08E-4E6F-9777-49100F73A00F}">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GB" sz="2500" kern="1200">
              <a:hlinkClick xmlns:r="http://schemas.openxmlformats.org/officeDocument/2006/relationships" r:id="rId5"/>
            </a:rPr>
            <a:t>firstname.secondname@careinspectorate.scot.gov</a:t>
          </a:r>
          <a:endParaRPr lang="en-US" sz="2500" kern="1200"/>
        </a:p>
      </dsp:txBody>
      <dsp:txXfrm>
        <a:off x="1249101" y="1352303"/>
        <a:ext cx="8809298" cy="1081473"/>
      </dsp:txXfrm>
    </dsp:sp>
    <dsp:sp modelId="{C0C565EF-FE1E-4EDD-9E00-D4FAD0B01DDC}">
      <dsp:nvSpPr>
        <dsp:cNvPr id="0" name=""/>
        <dsp:cNvSpPr/>
      </dsp:nvSpPr>
      <dsp:spPr>
        <a:xfrm>
          <a:off x="0" y="2704144"/>
          <a:ext cx="10058399" cy="1081473"/>
        </a:xfrm>
        <a:prstGeom prst="roundRect">
          <a:avLst>
            <a:gd name="adj" fmla="val 10000"/>
          </a:avLst>
        </a:prstGeom>
        <a:solidFill>
          <a:schemeClr val="accent2">
            <a:hueOff val="39038"/>
            <a:satOff val="-26876"/>
            <a:lumOff val="-6863"/>
            <a:alphaOff val="0"/>
          </a:schemeClr>
        </a:solidFill>
        <a:ln>
          <a:noFill/>
        </a:ln>
        <a:effectLst/>
      </dsp:spPr>
      <dsp:style>
        <a:lnRef idx="0">
          <a:scrgbClr r="0" g="0" b="0"/>
        </a:lnRef>
        <a:fillRef idx="1">
          <a:scrgbClr r="0" g="0" b="0"/>
        </a:fillRef>
        <a:effectRef idx="0">
          <a:scrgbClr r="0" g="0" b="0"/>
        </a:effectRef>
        <a:fontRef idx="minor"/>
      </dsp:style>
    </dsp:sp>
    <dsp:sp modelId="{61551B85-D87E-4132-B39F-C4EA8567A9C0}">
      <dsp:nvSpPr>
        <dsp:cNvPr id="0" name=""/>
        <dsp:cNvSpPr/>
      </dsp:nvSpPr>
      <dsp:spPr>
        <a:xfrm>
          <a:off x="327145" y="2947476"/>
          <a:ext cx="594810" cy="59481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49D1FA-9C78-40DB-9225-11350F0F47CE}">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GB" sz="2500" kern="1200"/>
            <a:t>Your inspectors' details will be on the bottom of the welcome page </a:t>
          </a:r>
          <a:endParaRPr lang="en-US" sz="2500" kern="1200"/>
        </a:p>
      </dsp:txBody>
      <dsp:txXfrm>
        <a:off x="1249101" y="2704144"/>
        <a:ext cx="8809298" cy="10814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8C17A-FF69-4E4C-9A23-12046D39028F}" type="datetimeFigureOut">
              <a:rPr lang="en-GB" smtClean="0"/>
              <a:t>18/08/2025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BEE41-B33F-4E7A-8E1A-65DBC30FD065}" type="slidenum">
              <a:rPr lang="en-GB" smtClean="0"/>
              <a:t>‹#›</a:t>
            </a:fld>
            <a:endParaRPr lang="en-GB"/>
          </a:p>
        </p:txBody>
      </p:sp>
    </p:spTree>
    <p:extLst>
      <p:ext uri="{BB962C8B-B14F-4D97-AF65-F5344CB8AC3E}">
        <p14:creationId xmlns:p14="http://schemas.microsoft.com/office/powerpoint/2010/main" val="60629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5DFDC3-712E-4897-A5D2-E0C964C20790}" type="slidenum">
              <a:rPr lang="en-GB" smtClean="0"/>
              <a:t>1</a:t>
            </a:fld>
            <a:endParaRPr lang="en-GB"/>
          </a:p>
        </p:txBody>
      </p:sp>
    </p:spTree>
    <p:extLst>
      <p:ext uri="{BB962C8B-B14F-4D97-AF65-F5344CB8AC3E}">
        <p14:creationId xmlns:p14="http://schemas.microsoft.com/office/powerpoint/2010/main" val="298708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5DFDC3-712E-4897-A5D2-E0C964C20790}" type="slidenum">
              <a:rPr lang="en-GB" smtClean="0"/>
              <a:t>2</a:t>
            </a:fld>
            <a:endParaRPr lang="en-GB"/>
          </a:p>
        </p:txBody>
      </p:sp>
    </p:spTree>
    <p:extLst>
      <p:ext uri="{BB962C8B-B14F-4D97-AF65-F5344CB8AC3E}">
        <p14:creationId xmlns:p14="http://schemas.microsoft.com/office/powerpoint/2010/main" val="20125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effectLst/>
            </a:endParaRPr>
          </a:p>
          <a:p>
            <a:endParaRPr lang="en-GB" dirty="0"/>
          </a:p>
        </p:txBody>
      </p:sp>
      <p:sp>
        <p:nvSpPr>
          <p:cNvPr id="4" name="Slide Number Placeholder 3"/>
          <p:cNvSpPr>
            <a:spLocks noGrp="1"/>
          </p:cNvSpPr>
          <p:nvPr>
            <p:ph type="sldNum" sz="quarter" idx="5"/>
          </p:nvPr>
        </p:nvSpPr>
        <p:spPr/>
        <p:txBody>
          <a:bodyPr/>
          <a:lstStyle/>
          <a:p>
            <a:fld id="{319BEE41-B33F-4E7A-8E1A-65DBC30FD065}" type="slidenum">
              <a:rPr lang="en-GB" smtClean="0"/>
              <a:t>3</a:t>
            </a:fld>
            <a:endParaRPr lang="en-GB"/>
          </a:p>
        </p:txBody>
      </p:sp>
    </p:spTree>
    <p:extLst>
      <p:ext uri="{BB962C8B-B14F-4D97-AF65-F5344CB8AC3E}">
        <p14:creationId xmlns:p14="http://schemas.microsoft.com/office/powerpoint/2010/main" val="414692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9BEE41-B33F-4E7A-8E1A-65DBC30FD065}" type="slidenum">
              <a:rPr lang="en-GB" smtClean="0"/>
              <a:t>4</a:t>
            </a:fld>
            <a:endParaRPr lang="en-GB"/>
          </a:p>
        </p:txBody>
      </p:sp>
    </p:spTree>
    <p:extLst>
      <p:ext uri="{BB962C8B-B14F-4D97-AF65-F5344CB8AC3E}">
        <p14:creationId xmlns:p14="http://schemas.microsoft.com/office/powerpoint/2010/main" val="77163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9BEE41-B33F-4E7A-8E1A-65DBC30FD065}" type="slidenum">
              <a:rPr lang="en-GB" smtClean="0"/>
              <a:t>5</a:t>
            </a:fld>
            <a:endParaRPr lang="en-GB"/>
          </a:p>
        </p:txBody>
      </p:sp>
    </p:spTree>
    <p:extLst>
      <p:ext uri="{BB962C8B-B14F-4D97-AF65-F5344CB8AC3E}">
        <p14:creationId xmlns:p14="http://schemas.microsoft.com/office/powerpoint/2010/main" val="175563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9BEE41-B33F-4E7A-8E1A-65DBC30FD065}" type="slidenum">
              <a:rPr lang="en-GB" smtClean="0"/>
              <a:t>12</a:t>
            </a:fld>
            <a:endParaRPr lang="en-GB"/>
          </a:p>
        </p:txBody>
      </p:sp>
    </p:spTree>
    <p:extLst>
      <p:ext uri="{BB962C8B-B14F-4D97-AF65-F5344CB8AC3E}">
        <p14:creationId xmlns:p14="http://schemas.microsoft.com/office/powerpoint/2010/main" val="423620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8316F4-12C9-468F-A24B-14CB5F72B918}" type="slidenum">
              <a:rPr lang="en-GB" smtClean="0"/>
              <a:t>16</a:t>
            </a:fld>
            <a:endParaRPr lang="en-GB"/>
          </a:p>
        </p:txBody>
      </p:sp>
    </p:spTree>
    <p:extLst>
      <p:ext uri="{BB962C8B-B14F-4D97-AF65-F5344CB8AC3E}">
        <p14:creationId xmlns:p14="http://schemas.microsoft.com/office/powerpoint/2010/main" val="97071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8316F4-12C9-468F-A24B-14CB5F72B918}" type="slidenum">
              <a:rPr lang="en-GB" smtClean="0"/>
              <a:t>20</a:t>
            </a:fld>
            <a:endParaRPr lang="en-GB"/>
          </a:p>
        </p:txBody>
      </p:sp>
    </p:spTree>
    <p:extLst>
      <p:ext uri="{BB962C8B-B14F-4D97-AF65-F5344CB8AC3E}">
        <p14:creationId xmlns:p14="http://schemas.microsoft.com/office/powerpoint/2010/main" val="198943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47DACF-9A83-48A0-A187-DBE6071B2697}" type="slidenum">
              <a:rPr lang="en-GB" smtClean="0"/>
              <a:t>22</a:t>
            </a:fld>
            <a:endParaRPr lang="en-GB"/>
          </a:p>
        </p:txBody>
      </p:sp>
    </p:spTree>
    <p:extLst>
      <p:ext uri="{BB962C8B-B14F-4D97-AF65-F5344CB8AC3E}">
        <p14:creationId xmlns:p14="http://schemas.microsoft.com/office/powerpoint/2010/main" val="78795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4B8D9C0-77E6-43EE-B0ED-DB9D1D02BE85}"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25C54-8A30-441C-8F4B-611E2E6FD95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17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B8D9C0-77E6-43EE-B0ED-DB9D1D02BE85}"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25C54-8A30-441C-8F4B-611E2E6FD95B}" type="slidenum">
              <a:rPr lang="en-GB" smtClean="0"/>
              <a:t>‹#›</a:t>
            </a:fld>
            <a:endParaRPr lang="en-GB"/>
          </a:p>
        </p:txBody>
      </p:sp>
    </p:spTree>
    <p:extLst>
      <p:ext uri="{BB962C8B-B14F-4D97-AF65-F5344CB8AC3E}">
        <p14:creationId xmlns:p14="http://schemas.microsoft.com/office/powerpoint/2010/main" val="383681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B8D9C0-77E6-43EE-B0ED-DB9D1D02BE85}"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25C54-8A30-441C-8F4B-611E2E6FD95B}" type="slidenum">
              <a:rPr lang="en-GB" smtClean="0"/>
              <a:t>‹#›</a:t>
            </a:fld>
            <a:endParaRPr lang="en-GB"/>
          </a:p>
        </p:txBody>
      </p:sp>
    </p:spTree>
    <p:extLst>
      <p:ext uri="{BB962C8B-B14F-4D97-AF65-F5344CB8AC3E}">
        <p14:creationId xmlns:p14="http://schemas.microsoft.com/office/powerpoint/2010/main" val="265373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B8D9C0-77E6-43EE-B0ED-DB9D1D02BE85}"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25C54-8A30-441C-8F4B-611E2E6FD95B}" type="slidenum">
              <a:rPr lang="en-GB" smtClean="0"/>
              <a:t>‹#›</a:t>
            </a:fld>
            <a:endParaRPr lang="en-GB"/>
          </a:p>
        </p:txBody>
      </p:sp>
    </p:spTree>
    <p:extLst>
      <p:ext uri="{BB962C8B-B14F-4D97-AF65-F5344CB8AC3E}">
        <p14:creationId xmlns:p14="http://schemas.microsoft.com/office/powerpoint/2010/main" val="394958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B8D9C0-77E6-43EE-B0ED-DB9D1D02BE85}" type="datetimeFigureOut">
              <a:rPr lang="en-GB" smtClean="0"/>
              <a:t>18/08/2025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25C54-8A30-441C-8F4B-611E2E6FD95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06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4B8D9C0-77E6-43EE-B0ED-DB9D1D02BE85}" type="datetimeFigureOut">
              <a:rPr lang="en-GB" smtClean="0"/>
              <a:t>18/08/2025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25C54-8A30-441C-8F4B-611E2E6FD95B}" type="slidenum">
              <a:rPr lang="en-GB" smtClean="0"/>
              <a:t>‹#›</a:t>
            </a:fld>
            <a:endParaRPr lang="en-GB"/>
          </a:p>
        </p:txBody>
      </p:sp>
    </p:spTree>
    <p:extLst>
      <p:ext uri="{BB962C8B-B14F-4D97-AF65-F5344CB8AC3E}">
        <p14:creationId xmlns:p14="http://schemas.microsoft.com/office/powerpoint/2010/main" val="274878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4B8D9C0-77E6-43EE-B0ED-DB9D1D02BE85}" type="datetimeFigureOut">
              <a:rPr lang="en-GB" smtClean="0"/>
              <a:t>18/08/2025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625C54-8A30-441C-8F4B-611E2E6FD95B}" type="slidenum">
              <a:rPr lang="en-GB" smtClean="0"/>
              <a:t>‹#›</a:t>
            </a:fld>
            <a:endParaRPr lang="en-GB"/>
          </a:p>
        </p:txBody>
      </p:sp>
    </p:spTree>
    <p:extLst>
      <p:ext uri="{BB962C8B-B14F-4D97-AF65-F5344CB8AC3E}">
        <p14:creationId xmlns:p14="http://schemas.microsoft.com/office/powerpoint/2010/main" val="416704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4B8D9C0-77E6-43EE-B0ED-DB9D1D02BE85}" type="datetimeFigureOut">
              <a:rPr lang="en-GB" smtClean="0"/>
              <a:t>18/08/2025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625C54-8A30-441C-8F4B-611E2E6FD95B}" type="slidenum">
              <a:rPr lang="en-GB" smtClean="0"/>
              <a:t>‹#›</a:t>
            </a:fld>
            <a:endParaRPr lang="en-GB"/>
          </a:p>
        </p:txBody>
      </p:sp>
    </p:spTree>
    <p:extLst>
      <p:ext uri="{BB962C8B-B14F-4D97-AF65-F5344CB8AC3E}">
        <p14:creationId xmlns:p14="http://schemas.microsoft.com/office/powerpoint/2010/main" val="45010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E988D4-8588-4A05-86E6-C13F8D170320}" type="datetimeFigureOut">
              <a:rPr lang="en-GB" smtClean="0"/>
              <a:t>18/08/2025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9CA2AAA-B5DC-42D7-9C2C-F7E7FE377CB1}" type="slidenum">
              <a:rPr lang="en-GB" smtClean="0"/>
              <a:t>‹#›</a:t>
            </a:fld>
            <a:endParaRPr lang="en-GB"/>
          </a:p>
        </p:txBody>
      </p:sp>
    </p:spTree>
    <p:extLst>
      <p:ext uri="{BB962C8B-B14F-4D97-AF65-F5344CB8AC3E}">
        <p14:creationId xmlns:p14="http://schemas.microsoft.com/office/powerpoint/2010/main" val="334898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4B8D9C0-77E6-43EE-B0ED-DB9D1D02BE85}" type="datetimeFigureOut">
              <a:rPr lang="en-GB" smtClean="0"/>
              <a:t>18/08/2025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E625C54-8A30-441C-8F4B-611E2E6FD95B}" type="slidenum">
              <a:rPr lang="en-GB" smtClean="0"/>
              <a:t>‹#›</a:t>
            </a:fld>
            <a:endParaRPr lang="en-GB"/>
          </a:p>
        </p:txBody>
      </p:sp>
    </p:spTree>
    <p:extLst>
      <p:ext uri="{BB962C8B-B14F-4D97-AF65-F5344CB8AC3E}">
        <p14:creationId xmlns:p14="http://schemas.microsoft.com/office/powerpoint/2010/main" val="118928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B8D9C0-77E6-43EE-B0ED-DB9D1D02BE85}" type="datetimeFigureOut">
              <a:rPr lang="en-GB" smtClean="0"/>
              <a:t>18/08/2025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25C54-8A30-441C-8F4B-611E2E6FD95B}" type="slidenum">
              <a:rPr lang="en-GB" smtClean="0"/>
              <a:t>‹#›</a:t>
            </a:fld>
            <a:endParaRPr lang="en-GB"/>
          </a:p>
        </p:txBody>
      </p:sp>
    </p:spTree>
    <p:extLst>
      <p:ext uri="{BB962C8B-B14F-4D97-AF65-F5344CB8AC3E}">
        <p14:creationId xmlns:p14="http://schemas.microsoft.com/office/powerpoint/2010/main" val="44105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E988D4-8588-4A05-86E6-C13F8D170320}" type="datetimeFigureOut">
              <a:rPr lang="en-GB" smtClean="0"/>
              <a:t>18/08/2025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9CA2AAA-B5DC-42D7-9C2C-F7E7FE377CB1}"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381612"/>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deviantart.com/tehspikey/art/School-Diversity-Poster-658640450" TargetMode="External"/><Relationship Id="rId4" Type="http://schemas.openxmlformats.org/officeDocument/2006/relationships/image" Target="../media/image3.3eO5U0uLon6"/></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highlandcouncil1.sharepoint.com/:w:/r/sites/ELC/ELC%20Meetings/ELC%20Managers%20training%20CCM%27s/WORKING%20TIME%20AGREEMENT%202025%2026.docx?d=w8bd0184326094ab587b4609e8ed3718b&amp;csf=1&amp;web=1&amp;e=mSZL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ghland.gov.uk/peopleandperformance/info/28/hr_topics/21/attendance_management" TargetMode="External"/><Relationship Id="rId2" Type="http://schemas.openxmlformats.org/officeDocument/2006/relationships/hyperlink" Target="https://www.highland.gov.uk/peopleandtransformation/" TargetMode="External"/><Relationship Id="rId1" Type="http://schemas.openxmlformats.org/officeDocument/2006/relationships/slideLayout" Target="../slideLayouts/slideLayout4.xml"/><Relationship Id="rId4" Type="http://schemas.openxmlformats.org/officeDocument/2006/relationships/hyperlink" Target="https://www.highland.gov.uk/peopleandperformance/info/28/hr_topics/30/supporting_improved_work_performan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ub.careinspectorate.com/how-we-support-improvement/quality-improvement-programmes-and-topics/safe-staffing-programme-information-for-cyp-services/" TargetMode="External"/><Relationship Id="rId2" Type="http://schemas.openxmlformats.org/officeDocument/2006/relationships/hyperlink" Target="https://www.gov.scot/publications/health-care-staffing-scotland-act-2019-statutory-guidance/"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highlandcouncil1-my.sharepoint.com/:w:/g/personal/sugdena_highland_gov_uk/EVqpnxl5yZJMosPmYNSmj3oBFlHsMz-k6NJAwf0AOjOyOg?e=FKzOeb"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highlandcouncil1-my.sharepoint.com/:p:/g/personal/sugdena_highland_gov_uk/EXVKc5yN4u9Kg2U7sQYVFIQBscAjOM0FujnFpH4_AcZf1g?e=NtAvOp&amp;nav=eyJzSWQiOjI1NiwiY0lkIjozMzY4MjQ1MjM2f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ighlandcouncil1.sharepoint.com/:w:/r/sites/professionallearning/_layouts/15/Doc.aspx?sourcedoc=%7BDDE47416-8926-4402-9885-BE0A07377DE0%7D&amp;file=example%20Duty%20of%20Candour%20Reports%20for%20Care%20Inspectorate%20_something%20to%20report.docx&amp;action=default&amp;mobileredirect=true" TargetMode="External"/><Relationship Id="rId2" Type="http://schemas.openxmlformats.org/officeDocument/2006/relationships/hyperlink" Target="https://highlandcouncil1.sharepoint.com/:w:/r/sites/professionallearning/_layouts/15/Doc.aspx?sourcedoc=%7BADC41442-FF19-411A-B953-88BC2572AF37%7D&amp;file=duty-of-candour-report-%20NUL%20REPORT%20EXAMPLE.docx&amp;action=default&amp;mobileredirect=tru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sssc.uk.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hyperlink" Target="https://highlandcouncil1-my.sharepoint.com/:p:/r/personal/sugdena_highland_gov_uk/Documents/Managing%20a%20setting%20PP/CI%20Notifications%20(1)%20(004).pptx?d=wf07e0cfae25042bda0160bb563cfee08&amp;csf=1&amp;web=1&amp;e=n0pHop" TargetMode="External"/><Relationship Id="rId2" Type="http://schemas.openxmlformats.org/officeDocument/2006/relationships/hyperlink" Target="https://highlandcouncil1-my.sharepoint.com/:p:/r/personal/sugdena_highland_gov_uk/Documents/Managing%20a%20setting%20PP/CI%20Notifications.pptx?d=wf07e0cfae25042bda0160bb563cfee08&amp;csf=1&amp;web=1&amp;e=4Sw9fz" TargetMode="Externa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hyperlink" Target="https://www.youtube.com/watch?v=tQ6gGIDtMzc"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openclipart.org/detail/10535/question-by-yves_guillou-10535"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highlandcouncil1.sharepoint.com/sites/EL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highlandcouncil1.sharepoint.com/:x:/r/sites/ELC/ELC%20Meetings/ELC%20Managers%20training%20CCM%27s/ELC%20Staffing%20Model%20V6.xlsx?d=w86cc188d018a4249a94edd9916843375&amp;csf=1&amp;web=1&amp;e=f4yXrP"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8CB3-C3DF-520F-E822-0DF89F39E035}"/>
              </a:ext>
            </a:extLst>
          </p:cNvPr>
          <p:cNvSpPr>
            <a:spLocks noGrp="1"/>
          </p:cNvSpPr>
          <p:nvPr>
            <p:ph type="ctrTitle"/>
          </p:nvPr>
        </p:nvSpPr>
        <p:spPr>
          <a:xfrm>
            <a:off x="1065197" y="5120640"/>
            <a:ext cx="10058400" cy="822960"/>
          </a:xfrm>
        </p:spPr>
        <p:txBody>
          <a:bodyPr>
            <a:normAutofit/>
          </a:bodyPr>
          <a:lstStyle/>
          <a:p>
            <a:r>
              <a:rPr lang="en-GB" sz="3600">
                <a:solidFill>
                  <a:srgbClr val="FFFFFF"/>
                </a:solidFill>
              </a:rPr>
              <a:t>ELC  </a:t>
            </a:r>
          </a:p>
        </p:txBody>
      </p:sp>
      <p:sp>
        <p:nvSpPr>
          <p:cNvPr id="3" name="Subtitle 2">
            <a:extLst>
              <a:ext uri="{FF2B5EF4-FFF2-40B4-BE49-F238E27FC236}">
                <a16:creationId xmlns:a16="http://schemas.microsoft.com/office/drawing/2014/main" id="{CA3B7C34-114D-0699-BE00-4D04497672B8}"/>
              </a:ext>
            </a:extLst>
          </p:cNvPr>
          <p:cNvSpPr>
            <a:spLocks noGrp="1"/>
          </p:cNvSpPr>
          <p:nvPr>
            <p:ph type="subTitle" idx="1"/>
          </p:nvPr>
        </p:nvSpPr>
        <p:spPr>
          <a:xfrm>
            <a:off x="1065212" y="5000626"/>
            <a:ext cx="10058400" cy="718083"/>
          </a:xfrm>
        </p:spPr>
        <p:txBody>
          <a:bodyPr>
            <a:normAutofit/>
          </a:bodyPr>
          <a:lstStyle/>
          <a:p>
            <a:r>
              <a:rPr lang="en-GB" sz="1500" dirty="0">
                <a:solidFill>
                  <a:srgbClr val="FFFFFF"/>
                </a:solidFill>
              </a:rPr>
              <a:t>Operational is</a:t>
            </a:r>
          </a:p>
        </p:txBody>
      </p:sp>
      <p:pic>
        <p:nvPicPr>
          <p:cNvPr id="7" name="image2.jpg" descr="A blue and green triangle logo&#10;&#10;Description automatically generated">
            <a:extLst>
              <a:ext uri="{FF2B5EF4-FFF2-40B4-BE49-F238E27FC236}">
                <a16:creationId xmlns:a16="http://schemas.microsoft.com/office/drawing/2014/main" id="{BB4120B6-2E37-6668-D160-BE24DA322975}"/>
              </a:ext>
            </a:extLst>
          </p:cNvPr>
          <p:cNvPicPr/>
          <p:nvPr/>
        </p:nvPicPr>
        <p:blipFill>
          <a:blip r:embed="rId3"/>
          <a:stretch>
            <a:fillRect/>
          </a:stretch>
        </p:blipFill>
        <p:spPr>
          <a:xfrm>
            <a:off x="635457" y="1139291"/>
            <a:ext cx="5131653" cy="2604313"/>
          </a:xfrm>
          <a:prstGeom prst="rect">
            <a:avLst/>
          </a:prstGeom>
        </p:spPr>
      </p:pic>
      <p:pic>
        <p:nvPicPr>
          <p:cNvPr id="5" name="Picture 4" descr="A group of children standing together">
            <a:extLst>
              <a:ext uri="{FF2B5EF4-FFF2-40B4-BE49-F238E27FC236}">
                <a16:creationId xmlns:a16="http://schemas.microsoft.com/office/drawing/2014/main" id="{97BBE48D-520E-66A6-D802-C508ED7DD6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24891" y="790834"/>
            <a:ext cx="5118182" cy="3301227"/>
          </a:xfrm>
          <a:prstGeom prst="rect">
            <a:avLst/>
          </a:prstGeom>
        </p:spPr>
      </p:pic>
      <p:sp>
        <p:nvSpPr>
          <p:cNvPr id="4" name="TextBox 3">
            <a:extLst>
              <a:ext uri="{FF2B5EF4-FFF2-40B4-BE49-F238E27FC236}">
                <a16:creationId xmlns:a16="http://schemas.microsoft.com/office/drawing/2014/main" id="{DCA2C56A-FC2F-5114-8750-CAC832AC97D8}"/>
              </a:ext>
            </a:extLst>
          </p:cNvPr>
          <p:cNvSpPr txBox="1"/>
          <p:nvPr/>
        </p:nvSpPr>
        <p:spPr>
          <a:xfrm>
            <a:off x="1371600" y="5120640"/>
            <a:ext cx="9058275" cy="1200329"/>
          </a:xfrm>
          <a:prstGeom prst="rect">
            <a:avLst/>
          </a:prstGeom>
          <a:noFill/>
        </p:spPr>
        <p:txBody>
          <a:bodyPr wrap="square" rtlCol="0">
            <a:spAutoFit/>
          </a:bodyPr>
          <a:lstStyle/>
          <a:p>
            <a:r>
              <a:rPr lang="en-GB" dirty="0"/>
              <a:t>Operational issues related to ELC – Session 2 Part 1</a:t>
            </a:r>
          </a:p>
          <a:p>
            <a:r>
              <a:rPr lang="en-GB" dirty="0"/>
              <a:t>Enrolment procedures </a:t>
            </a:r>
          </a:p>
          <a:p>
            <a:r>
              <a:rPr lang="en-GB" dirty="0"/>
              <a:t>Staffing model – Work patterns &amp; contractual guidance</a:t>
            </a:r>
          </a:p>
          <a:p>
            <a:r>
              <a:rPr lang="en-GB" dirty="0"/>
              <a:t>Care Inspectorate – Notifications – Communication and submissions</a:t>
            </a:r>
          </a:p>
        </p:txBody>
      </p:sp>
    </p:spTree>
    <p:extLst>
      <p:ext uri="{BB962C8B-B14F-4D97-AF65-F5344CB8AC3E}">
        <p14:creationId xmlns:p14="http://schemas.microsoft.com/office/powerpoint/2010/main" val="15386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29053D8-3E03-361E-EE67-4D40598CA824}"/>
              </a:ext>
            </a:extLst>
          </p:cNvPr>
          <p:cNvSpPr>
            <a:spLocks noGrp="1"/>
          </p:cNvSpPr>
          <p:nvPr>
            <p:ph type="title"/>
          </p:nvPr>
        </p:nvSpPr>
        <p:spPr>
          <a:xfrm>
            <a:off x="492370" y="605896"/>
            <a:ext cx="3084844" cy="5646208"/>
          </a:xfrm>
        </p:spPr>
        <p:txBody>
          <a:bodyPr anchor="ctr">
            <a:normAutofit/>
          </a:bodyPr>
          <a:lstStyle/>
          <a:p>
            <a:r>
              <a:rPr lang="en-GB" sz="3600" dirty="0">
                <a:solidFill>
                  <a:srgbClr val="FFFFFF"/>
                </a:solidFill>
              </a:rPr>
              <a:t>ASL allocation</a:t>
            </a:r>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DDC89066-8B3E-448F-A5C9-AD2D92534984}"/>
              </a:ext>
            </a:extLst>
          </p:cNvPr>
          <p:cNvSpPr>
            <a:spLocks noGrp="1"/>
          </p:cNvSpPr>
          <p:nvPr>
            <p:ph idx="1"/>
          </p:nvPr>
        </p:nvSpPr>
        <p:spPr>
          <a:xfrm>
            <a:off x="4742016" y="605896"/>
            <a:ext cx="6413663" cy="5646208"/>
          </a:xfrm>
        </p:spPr>
        <p:txBody>
          <a:bodyPr anchor="ctr">
            <a:normAutofit/>
          </a:bodyPr>
          <a:lstStyle/>
          <a:p>
            <a:pPr marL="0" indent="0">
              <a:spcAft>
                <a:spcPts val="800"/>
              </a:spcAft>
              <a:buNone/>
            </a:pPr>
            <a:endParaRPr lang="en-GB"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n-GB" b="1" u="sng" kern="100" dirty="0">
                <a:effectLst/>
                <a:latin typeface="Aptos" panose="020B0004020202020204" pitchFamily="34" charset="0"/>
                <a:ea typeface="Aptos" panose="020B0004020202020204" pitchFamily="34" charset="0"/>
                <a:cs typeface="Times New Roman" panose="02020603050405020304" pitchFamily="18" charset="0"/>
              </a:rPr>
              <a:t>ASL allocation and or additionality to meet the needs of children and the setting</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Times New Roman" panose="02020603050405020304" pitchFamily="18" charset="0"/>
              </a:rPr>
              <a:t>ASL needs of the ELC setting must be allocated from the school allocation. PSA’s must be registered with the SSSC</a:t>
            </a:r>
          </a:p>
          <a:p>
            <a:pPr marL="342900" lvl="0" indent="-342900">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Times New Roman" panose="02020603050405020304" pitchFamily="18" charset="0"/>
              </a:rPr>
              <a:t>Any additionality requested to meet the needs of individual children and or the setting must be discussed with the CM in the first instance. Any requests to support children’s individual needs/setting will be brought to the attention of the Senior Manager Early Years for consideration by the CM.</a:t>
            </a:r>
          </a:p>
          <a:p>
            <a:endParaRPr lang="en-GB" dirty="0"/>
          </a:p>
        </p:txBody>
      </p:sp>
    </p:spTree>
    <p:extLst>
      <p:ext uri="{BB962C8B-B14F-4D97-AF65-F5344CB8AC3E}">
        <p14:creationId xmlns:p14="http://schemas.microsoft.com/office/powerpoint/2010/main" val="306320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E032746-85FB-5461-F5A2-078ED18F14A4}"/>
              </a:ext>
            </a:extLst>
          </p:cNvPr>
          <p:cNvPicPr>
            <a:picLocks noChangeAspect="1"/>
          </p:cNvPicPr>
          <p:nvPr/>
        </p:nvPicPr>
        <p:blipFill>
          <a:blip r:embed="rId2">
            <a:duotone>
              <a:schemeClr val="bg2">
                <a:shade val="45000"/>
                <a:satMod val="135000"/>
              </a:schemeClr>
              <a:prstClr val="white"/>
            </a:duotone>
          </a:blip>
          <a:srcRect t="7680" b="805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3B24608-001A-AA1E-597A-B7F850444A0C}"/>
              </a:ext>
            </a:extLst>
          </p:cNvPr>
          <p:cNvSpPr>
            <a:spLocks noGrp="1"/>
          </p:cNvSpPr>
          <p:nvPr>
            <p:ph type="title"/>
          </p:nvPr>
        </p:nvSpPr>
        <p:spPr/>
        <p:txBody>
          <a:bodyPr>
            <a:normAutofit/>
          </a:bodyPr>
          <a:lstStyle/>
          <a:p>
            <a:r>
              <a:rPr lang="en-GB"/>
              <a:t>Staff contracts</a:t>
            </a:r>
          </a:p>
        </p:txBody>
      </p:sp>
      <p:graphicFrame>
        <p:nvGraphicFramePr>
          <p:cNvPr id="5" name="Content Placeholder 2">
            <a:extLst>
              <a:ext uri="{FF2B5EF4-FFF2-40B4-BE49-F238E27FC236}">
                <a16:creationId xmlns:a16="http://schemas.microsoft.com/office/drawing/2014/main" id="{30BB5832-C306-424D-2690-694C830D1CE0}"/>
              </a:ext>
            </a:extLst>
          </p:cNvPr>
          <p:cNvGraphicFramePr>
            <a:graphicFrameLocks noGrp="1"/>
          </p:cNvGraphicFramePr>
          <p:nvPr>
            <p:ph idx="1"/>
            <p:extLst>
              <p:ext uri="{D42A27DB-BD31-4B8C-83A1-F6EECF244321}">
                <p14:modId xmlns:p14="http://schemas.microsoft.com/office/powerpoint/2010/main" val="400809217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96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4" name="Rectangle 3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5" name="Straight Connector 3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ABF80AC-12F0-1B7A-BEC4-713405E752FF}"/>
              </a:ext>
            </a:extLst>
          </p:cNvPr>
          <p:cNvSpPr>
            <a:spLocks noGrp="1"/>
          </p:cNvSpPr>
          <p:nvPr>
            <p:ph type="ctrTitle"/>
          </p:nvPr>
        </p:nvSpPr>
        <p:spPr>
          <a:xfrm>
            <a:off x="492370" y="605896"/>
            <a:ext cx="3084844" cy="5646208"/>
          </a:xfrm>
        </p:spPr>
        <p:txBody>
          <a:bodyPr vert="horz" lIns="91440" tIns="45720" rIns="91440" bIns="45720" rtlCol="0" anchor="ctr">
            <a:normAutofit/>
          </a:bodyPr>
          <a:lstStyle/>
          <a:p>
            <a:r>
              <a:rPr lang="en-US" sz="3600">
                <a:solidFill>
                  <a:srgbClr val="FFFFFF"/>
                </a:solidFill>
              </a:rPr>
              <a:t>Working Time Agreement</a:t>
            </a:r>
            <a:endParaRPr lang="en-US" sz="3600" dirty="0">
              <a:solidFill>
                <a:srgbClr val="FFFFFF"/>
              </a:solidFill>
            </a:endParaRPr>
          </a:p>
        </p:txBody>
      </p:sp>
      <p:sp>
        <p:nvSpPr>
          <p:cNvPr id="38" name="Rectangle 3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Subtitle 2">
            <a:extLst>
              <a:ext uri="{FF2B5EF4-FFF2-40B4-BE49-F238E27FC236}">
                <a16:creationId xmlns:a16="http://schemas.microsoft.com/office/drawing/2014/main" id="{95F05583-EE09-4B65-2AED-DA9A64D9116A}"/>
              </a:ext>
            </a:extLst>
          </p:cNvPr>
          <p:cNvSpPr>
            <a:spLocks noGrp="1"/>
          </p:cNvSpPr>
          <p:nvPr>
            <p:ph type="subTitle" idx="1"/>
          </p:nvPr>
        </p:nvSpPr>
        <p:spPr>
          <a:xfrm>
            <a:off x="4742016" y="605896"/>
            <a:ext cx="6413663" cy="5646208"/>
          </a:xfrm>
        </p:spPr>
        <p:txBody>
          <a:bodyPr vert="horz" lIns="0" tIns="45720" rIns="0" bIns="45720" rtlCol="0" anchor="ctr">
            <a:normAutofit/>
          </a:bodyPr>
          <a:lstStyle/>
          <a:p>
            <a:pPr>
              <a:spcAft>
                <a:spcPts val="1000"/>
              </a:spcAft>
            </a:pPr>
            <a:r>
              <a:rPr lang="en-US" sz="1700" b="1" u="sng">
                <a:solidFill>
                  <a:schemeClr val="tx1">
                    <a:lumMod val="75000"/>
                    <a:lumOff val="25000"/>
                  </a:schemeClr>
                </a:solidFill>
                <a:effectLst/>
                <a:latin typeface="+mn-lt"/>
              </a:rPr>
              <a:t>‘Working Time Agreement’ </a:t>
            </a:r>
          </a:p>
          <a:p>
            <a:pPr marL="285750" indent="-285750">
              <a:spcAft>
                <a:spcPts val="1000"/>
              </a:spcAft>
              <a:buFont typeface="Calibri" panose="020F0502020204030204" pitchFamily="34" charset="0"/>
              <a:buChar char="•"/>
            </a:pPr>
            <a:r>
              <a:rPr lang="en-US" sz="1700" cap="none">
                <a:solidFill>
                  <a:schemeClr val="tx1">
                    <a:lumMod val="75000"/>
                    <a:lumOff val="25000"/>
                  </a:schemeClr>
                </a:solidFill>
                <a:latin typeface="+mn-lt"/>
              </a:rPr>
              <a:t>Non-teaching staff do not have a formal working time agreement. This guidance was developed as a supportive tool for the ELC team and SMT with key elements around working practice, contractual obligations, 39</a:t>
            </a:r>
            <a:r>
              <a:rPr lang="en-US" sz="1700" cap="none" baseline="30000">
                <a:solidFill>
                  <a:schemeClr val="tx1">
                    <a:lumMod val="75000"/>
                    <a:lumOff val="25000"/>
                  </a:schemeClr>
                </a:solidFill>
                <a:latin typeface="+mn-lt"/>
              </a:rPr>
              <a:t>th</a:t>
            </a:r>
            <a:r>
              <a:rPr lang="en-US" sz="1700" cap="none">
                <a:solidFill>
                  <a:schemeClr val="tx1">
                    <a:lumMod val="75000"/>
                    <a:lumOff val="25000"/>
                  </a:schemeClr>
                </a:solidFill>
                <a:latin typeface="+mn-lt"/>
              </a:rPr>
              <a:t> &amp; 40</a:t>
            </a:r>
            <a:r>
              <a:rPr lang="en-US" sz="1700" cap="none" baseline="30000">
                <a:solidFill>
                  <a:schemeClr val="tx1">
                    <a:lumMod val="75000"/>
                    <a:lumOff val="25000"/>
                  </a:schemeClr>
                </a:solidFill>
                <a:latin typeface="+mn-lt"/>
              </a:rPr>
              <a:t>th</a:t>
            </a:r>
            <a:r>
              <a:rPr lang="en-US" sz="1700" cap="none">
                <a:solidFill>
                  <a:schemeClr val="tx1">
                    <a:lumMod val="75000"/>
                    <a:lumOff val="25000"/>
                  </a:schemeClr>
                </a:solidFill>
                <a:latin typeface="+mn-lt"/>
              </a:rPr>
              <a:t> week allocation of hours to name a few.</a:t>
            </a:r>
            <a:endParaRPr lang="en-US" sz="1700">
              <a:solidFill>
                <a:schemeClr val="tx1">
                  <a:lumMod val="75000"/>
                  <a:lumOff val="25000"/>
                </a:schemeClr>
              </a:solidFill>
              <a:effectLst/>
              <a:latin typeface="+mn-lt"/>
            </a:endParaRPr>
          </a:p>
          <a:p>
            <a:pPr marL="342900" lvl="0" indent="-228600">
              <a:buFont typeface="Calibri" panose="020F0502020204030204" pitchFamily="34" charset="0"/>
              <a:buChar char="•"/>
            </a:pPr>
            <a:r>
              <a:rPr lang="en-US" sz="1700" cap="none">
                <a:solidFill>
                  <a:schemeClr val="tx1">
                    <a:lumMod val="75000"/>
                    <a:lumOff val="25000"/>
                  </a:schemeClr>
                </a:solidFill>
                <a:effectLst/>
                <a:latin typeface="+mn-lt"/>
              </a:rPr>
              <a:t>It does not replace any guidance provided on the hr microsite, direct contact with hr, workforce planning. early years officer.</a:t>
            </a:r>
          </a:p>
          <a:p>
            <a:pPr marL="342900" lvl="0" indent="-228600">
              <a:spcAft>
                <a:spcPts val="1000"/>
              </a:spcAft>
              <a:buFont typeface="Calibri" panose="020F0502020204030204" pitchFamily="34" charset="0"/>
              <a:buChar char="•"/>
            </a:pPr>
            <a:r>
              <a:rPr lang="en-US" sz="1700" cap="none">
                <a:solidFill>
                  <a:schemeClr val="tx1">
                    <a:lumMod val="75000"/>
                    <a:lumOff val="25000"/>
                  </a:schemeClr>
                </a:solidFill>
                <a:effectLst/>
                <a:latin typeface="+mn-lt"/>
              </a:rPr>
              <a:t>A working time agreement between staff and the head teacher</a:t>
            </a:r>
            <a:r>
              <a:rPr lang="en-US" sz="1700" cap="none">
                <a:solidFill>
                  <a:schemeClr val="tx1">
                    <a:lumMod val="75000"/>
                    <a:lumOff val="25000"/>
                  </a:schemeClr>
                </a:solidFill>
                <a:latin typeface="+mn-lt"/>
              </a:rPr>
              <a:t>/</a:t>
            </a:r>
            <a:r>
              <a:rPr lang="en-US" sz="1700" cap="none">
                <a:solidFill>
                  <a:schemeClr val="tx1">
                    <a:lumMod val="75000"/>
                    <a:lumOff val="25000"/>
                  </a:schemeClr>
                </a:solidFill>
                <a:effectLst/>
                <a:latin typeface="+mn-lt"/>
              </a:rPr>
              <a:t>manager supports a positive and transparent approach to effective time management. It is important that a framework is introduced and maintained to record the specific time allocated to in-service days, and the 40</a:t>
            </a:r>
            <a:r>
              <a:rPr lang="en-US" sz="1700" cap="none" baseline="30000">
                <a:solidFill>
                  <a:schemeClr val="tx1">
                    <a:lumMod val="75000"/>
                    <a:lumOff val="25000"/>
                  </a:schemeClr>
                </a:solidFill>
                <a:effectLst/>
                <a:latin typeface="+mn-lt"/>
              </a:rPr>
              <a:t>th</a:t>
            </a:r>
            <a:r>
              <a:rPr lang="en-US" sz="1700" cap="none">
                <a:solidFill>
                  <a:schemeClr val="tx1">
                    <a:lumMod val="75000"/>
                    <a:lumOff val="25000"/>
                  </a:schemeClr>
                </a:solidFill>
                <a:effectLst/>
                <a:latin typeface="+mn-lt"/>
              </a:rPr>
              <a:t> week, to best meet the needs and quality of the setting.</a:t>
            </a:r>
          </a:p>
          <a:p>
            <a:pPr indent="-228600">
              <a:buFont typeface="Calibri" panose="020F0502020204030204" pitchFamily="34" charset="0"/>
              <a:buChar char="•"/>
            </a:pPr>
            <a:r>
              <a:rPr kumimoji="0" lang="en-US" altLang="en-US" sz="1700" b="0" i="0" u="none" strike="noStrike" cap="none" normalizeH="0" baseline="0">
                <a:ln>
                  <a:noFill/>
                </a:ln>
                <a:solidFill>
                  <a:schemeClr val="tx1">
                    <a:lumMod val="75000"/>
                    <a:lumOff val="25000"/>
                  </a:schemeClr>
                </a:solidFill>
                <a:effectLst/>
                <a:latin typeface="+mn-lt"/>
                <a:hlinkClick r:id="rId3"/>
              </a:rPr>
              <a:t>WORKING TIME AGREEMENT 2025 26.docx</a:t>
            </a:r>
            <a:endParaRPr kumimoji="0" lang="en-US" altLang="en-US" sz="1700" b="0" i="0" u="none" strike="noStrike" cap="none" normalizeH="0" baseline="0">
              <a:ln>
                <a:noFill/>
              </a:ln>
              <a:solidFill>
                <a:schemeClr val="tx1">
                  <a:lumMod val="75000"/>
                  <a:lumOff val="25000"/>
                </a:schemeClr>
              </a:solidFill>
              <a:effectLst/>
              <a:latin typeface="+mn-lt"/>
            </a:endParaRPr>
          </a:p>
          <a:p>
            <a:pPr indent="-228600">
              <a:buFont typeface="Calibri" panose="020F0502020204030204" pitchFamily="34" charset="0"/>
              <a:buChar char="•"/>
            </a:pPr>
            <a:endParaRPr lang="en-US" sz="1700">
              <a:solidFill>
                <a:schemeClr val="tx1">
                  <a:lumMod val="75000"/>
                  <a:lumOff val="25000"/>
                </a:schemeClr>
              </a:solidFill>
              <a:latin typeface="+mn-lt"/>
            </a:endParaRPr>
          </a:p>
        </p:txBody>
      </p:sp>
    </p:spTree>
    <p:extLst>
      <p:ext uri="{BB962C8B-B14F-4D97-AF65-F5344CB8AC3E}">
        <p14:creationId xmlns:p14="http://schemas.microsoft.com/office/powerpoint/2010/main" val="256167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0662-0580-4A20-457D-320FCED6381F}"/>
              </a:ext>
            </a:extLst>
          </p:cNvPr>
          <p:cNvSpPr>
            <a:spLocks noGrp="1"/>
          </p:cNvSpPr>
          <p:nvPr>
            <p:ph type="title"/>
          </p:nvPr>
        </p:nvSpPr>
        <p:spPr>
          <a:xfrm>
            <a:off x="1097280" y="283030"/>
            <a:ext cx="10058400" cy="1469570"/>
          </a:xfrm>
        </p:spPr>
        <p:txBody>
          <a:bodyPr>
            <a:normAutofit fontScale="90000"/>
          </a:bodyPr>
          <a:lstStyle/>
          <a:p>
            <a:r>
              <a:rPr lang="en-GB" sz="2700" dirty="0">
                <a:hlinkClick r:id="rId2"/>
              </a:rPr>
              <a:t>HR Microsite </a:t>
            </a:r>
            <a:br>
              <a:rPr lang="en-GB" sz="2700" dirty="0">
                <a:hlinkClick r:id="rId2"/>
              </a:rPr>
            </a:br>
            <a:r>
              <a:rPr lang="en-GB" sz="2700" dirty="0">
                <a:hlinkClick r:id="rId2"/>
              </a:rPr>
              <a:t>People and Transformation</a:t>
            </a:r>
            <a:br>
              <a:rPr lang="en-GB" dirty="0"/>
            </a:br>
            <a:r>
              <a:rPr lang="en-GB" sz="2200" b="1" dirty="0"/>
              <a:t>The ELC team is your best resource to meet the needs of the children and the setting</a:t>
            </a:r>
            <a:br>
              <a:rPr lang="en-GB" sz="2200" dirty="0"/>
            </a:br>
            <a:br>
              <a:rPr lang="en-GB" sz="2200" dirty="0"/>
            </a:br>
            <a:endParaRPr lang="en-GB" sz="2000" dirty="0"/>
          </a:p>
        </p:txBody>
      </p:sp>
      <p:sp>
        <p:nvSpPr>
          <p:cNvPr id="3" name="Content Placeholder 2">
            <a:extLst>
              <a:ext uri="{FF2B5EF4-FFF2-40B4-BE49-F238E27FC236}">
                <a16:creationId xmlns:a16="http://schemas.microsoft.com/office/drawing/2014/main" id="{A4F454CC-F9AE-D270-44F8-7BF0CB43E811}"/>
              </a:ext>
            </a:extLst>
          </p:cNvPr>
          <p:cNvSpPr>
            <a:spLocks noGrp="1"/>
          </p:cNvSpPr>
          <p:nvPr>
            <p:ph sz="half" idx="1"/>
          </p:nvPr>
        </p:nvSpPr>
        <p:spPr>
          <a:xfrm>
            <a:off x="1097279" y="2286000"/>
            <a:ext cx="4937760" cy="3583094"/>
          </a:xfrm>
        </p:spPr>
        <p:txBody>
          <a:bodyPr>
            <a:normAutofit fontScale="92500" lnSpcReduction="20000"/>
          </a:bodyPr>
          <a:lstStyle/>
          <a:p>
            <a:r>
              <a:rPr lang="en-GB" dirty="0">
                <a:hlinkClick r:id="rId3"/>
              </a:rPr>
              <a:t>Attendance Management - People and Transformation</a:t>
            </a:r>
            <a:endParaRPr lang="en-GB" dirty="0"/>
          </a:p>
          <a:p>
            <a:pPr>
              <a:buFont typeface="Courier New" panose="02070309020205020404" pitchFamily="49" charset="0"/>
              <a:buChar char="o"/>
            </a:pPr>
            <a:r>
              <a:rPr lang="en-GB" dirty="0"/>
              <a:t>Clear procedures are required for staff to inform of absences</a:t>
            </a:r>
          </a:p>
          <a:p>
            <a:pPr>
              <a:buFont typeface="Courier New" panose="02070309020205020404" pitchFamily="49" charset="0"/>
              <a:buChar char="o"/>
            </a:pPr>
            <a:r>
              <a:rPr lang="en-GB" dirty="0"/>
              <a:t>My View will provide the paperwork you need to carry out formal return to work interviews</a:t>
            </a:r>
          </a:p>
          <a:p>
            <a:pPr>
              <a:buFont typeface="Courier New" panose="02070309020205020404" pitchFamily="49" charset="0"/>
              <a:buChar char="o"/>
            </a:pPr>
            <a:r>
              <a:rPr lang="en-GB" dirty="0"/>
              <a:t>These should be carried out following any absence</a:t>
            </a:r>
          </a:p>
          <a:p>
            <a:pPr>
              <a:buFont typeface="Courier New" panose="02070309020205020404" pitchFamily="49" charset="0"/>
              <a:buChar char="o"/>
            </a:pPr>
            <a:r>
              <a:rPr lang="en-GB" dirty="0"/>
              <a:t>Formal Attendance Management is a supportive approach to maximise attendance</a:t>
            </a:r>
          </a:p>
          <a:p>
            <a:endParaRPr lang="en-GB" dirty="0"/>
          </a:p>
        </p:txBody>
      </p:sp>
      <p:sp>
        <p:nvSpPr>
          <p:cNvPr id="4" name="Content Placeholder 3">
            <a:extLst>
              <a:ext uri="{FF2B5EF4-FFF2-40B4-BE49-F238E27FC236}">
                <a16:creationId xmlns:a16="http://schemas.microsoft.com/office/drawing/2014/main" id="{5B220737-324D-D004-9C3D-1A98798D6DFA}"/>
              </a:ext>
            </a:extLst>
          </p:cNvPr>
          <p:cNvSpPr>
            <a:spLocks noGrp="1"/>
          </p:cNvSpPr>
          <p:nvPr>
            <p:ph sz="half" idx="2"/>
          </p:nvPr>
        </p:nvSpPr>
        <p:spPr>
          <a:xfrm>
            <a:off x="6217920" y="2198913"/>
            <a:ext cx="4937760" cy="3670181"/>
          </a:xfrm>
        </p:spPr>
        <p:txBody>
          <a:bodyPr>
            <a:normAutofit fontScale="92500" lnSpcReduction="20000"/>
          </a:bodyPr>
          <a:lstStyle/>
          <a:p>
            <a:r>
              <a:rPr lang="en-GB" dirty="0">
                <a:hlinkClick r:id="rId4"/>
              </a:rPr>
              <a:t>Supporting Improved Work Performance - People and Transformation</a:t>
            </a:r>
            <a:endParaRPr lang="en-GB" dirty="0"/>
          </a:p>
          <a:p>
            <a:pPr>
              <a:buFont typeface="Courier New" panose="02070309020205020404" pitchFamily="49" charset="0"/>
              <a:buChar char="o"/>
            </a:pPr>
            <a:r>
              <a:rPr lang="en-GB" dirty="0"/>
              <a:t>Clear procedures to support staff practice are fundamental to improving the quality of the setting</a:t>
            </a:r>
          </a:p>
          <a:p>
            <a:pPr>
              <a:buFont typeface="Courier New" panose="02070309020205020404" pitchFamily="49" charset="0"/>
              <a:buChar char="o"/>
            </a:pPr>
            <a:r>
              <a:rPr lang="en-GB" dirty="0"/>
              <a:t>ERD’s and support &amp; supervision help to guide and support staff to best practice and meet positive outcomes for children and families. </a:t>
            </a:r>
          </a:p>
          <a:p>
            <a:pPr>
              <a:buFont typeface="Courier New" panose="02070309020205020404" pitchFamily="49" charset="0"/>
              <a:buChar char="o"/>
            </a:pPr>
            <a:r>
              <a:rPr lang="en-GB" dirty="0"/>
              <a:t>Managing poor &amp; unacceptable practice should be addressed immediately</a:t>
            </a:r>
          </a:p>
          <a:p>
            <a:pPr>
              <a:buFont typeface="Courier New" panose="02070309020205020404" pitchFamily="49" charset="0"/>
              <a:buChar char="o"/>
            </a:pPr>
            <a:r>
              <a:rPr lang="en-GB" dirty="0"/>
              <a:t>Formal Supporting Improved Work Performance is a helpful tool for increasing capabilities and capacity for staff and the setting</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55441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2FAB05-B538-F984-1E5F-E6C6F43859FB}"/>
              </a:ext>
            </a:extLst>
          </p:cNvPr>
          <p:cNvSpPr txBox="1"/>
          <p:nvPr/>
        </p:nvSpPr>
        <p:spPr>
          <a:xfrm>
            <a:off x="5289754" y="0"/>
            <a:ext cx="6253317" cy="5421085"/>
          </a:xfrm>
          <a:prstGeom prst="rect">
            <a:avLst/>
          </a:prstGeom>
        </p:spPr>
        <p:txBody>
          <a:bodyPr vert="horz" lIns="91440" tIns="45720" rIns="91440" bIns="45720" rtlCol="0" anchor="b">
            <a:normAutofit fontScale="25000" lnSpcReduction="20000"/>
          </a:bodyPr>
          <a:lstStyle/>
          <a:p>
            <a:pPr algn="l">
              <a:lnSpc>
                <a:spcPts val="4200"/>
              </a:lnSpc>
              <a:buNone/>
            </a:pPr>
            <a:endParaRPr lang="en-GB" sz="5600" b="0" i="0" dirty="0">
              <a:solidFill>
                <a:srgbClr val="2C2C49"/>
              </a:solidFill>
              <a:effectLst/>
              <a:latin typeface="Georgia" panose="02040502050405020303" pitchFamily="18" charset="0"/>
            </a:endParaRPr>
          </a:p>
          <a:p>
            <a:pPr algn="l">
              <a:lnSpc>
                <a:spcPts val="4200"/>
              </a:lnSpc>
              <a:buNone/>
            </a:pPr>
            <a:endParaRPr lang="en-GB" sz="5600" dirty="0">
              <a:solidFill>
                <a:srgbClr val="2C2C49"/>
              </a:solidFill>
              <a:latin typeface="Georgia" panose="02040502050405020303" pitchFamily="18" charset="0"/>
            </a:endParaRPr>
          </a:p>
          <a:p>
            <a:pPr algn="l">
              <a:lnSpc>
                <a:spcPts val="4200"/>
              </a:lnSpc>
              <a:buNone/>
            </a:pPr>
            <a:endParaRPr lang="en-GB" sz="5600" b="0" i="0" dirty="0">
              <a:solidFill>
                <a:srgbClr val="2C2C49"/>
              </a:solidFill>
              <a:effectLst/>
              <a:latin typeface="Georgia" panose="02040502050405020303" pitchFamily="18" charset="0"/>
            </a:endParaRPr>
          </a:p>
          <a:p>
            <a:pPr algn="l">
              <a:lnSpc>
                <a:spcPts val="4200"/>
              </a:lnSpc>
              <a:buNone/>
            </a:pPr>
            <a:r>
              <a:rPr lang="en-GB" sz="6400" b="1" i="0" dirty="0">
                <a:solidFill>
                  <a:srgbClr val="2C2C49"/>
                </a:solidFill>
                <a:effectLst/>
                <a:latin typeface="Calibri" panose="020F0502020204030204" pitchFamily="34" charset="0"/>
                <a:ea typeface="Calibri" panose="020F0502020204030204" pitchFamily="34" charset="0"/>
                <a:cs typeface="Calibri" panose="020F0502020204030204" pitchFamily="34" charset="0"/>
              </a:rPr>
              <a:t>Safe staffing programme: Information for ELC services</a:t>
            </a:r>
          </a:p>
          <a:p>
            <a:pPr algn="l">
              <a:lnSpc>
                <a:spcPts val="1800"/>
              </a:lnSpc>
              <a:buNone/>
            </a:pPr>
            <a:r>
              <a:rPr lang="en-GB" sz="6400" b="0" i="0" dirty="0">
                <a:solidFill>
                  <a:srgbClr val="000000"/>
                </a:solidFill>
                <a:effectLst/>
              </a:rPr>
              <a:t>The safe staffing programme was commissioned but the Scottish Government to support care services to prepare for the introduction of new legislation, the Health and Care (Staffing)(Scotland) Act 2019. This is the first legislation in the UK to set requirements for safe staffing for both health and care services and will affect legislation that guides the requirements of the services you currently provide.</a:t>
            </a:r>
          </a:p>
          <a:p>
            <a:pPr algn="l">
              <a:lnSpc>
                <a:spcPts val="1800"/>
              </a:lnSpc>
            </a:pPr>
            <a:r>
              <a:rPr lang="en-GB" sz="6400" b="0" i="0" dirty="0">
                <a:solidFill>
                  <a:srgbClr val="000000"/>
                </a:solidFill>
                <a:effectLst/>
              </a:rPr>
              <a:t>Enacted on 1 April 2024, the Act is applicable to all health and care staff in Scotland. </a:t>
            </a:r>
            <a:r>
              <a:rPr lang="en-GB" sz="6400" b="1" i="0" u="sng" dirty="0">
                <a:solidFill>
                  <a:srgbClr val="2C2C49"/>
                </a:solidFill>
                <a:effectLst/>
                <a:hlinkClick r:id="rId2" tooltip="Link to statutory guidance."/>
              </a:rPr>
              <a:t>Statutory guidance</a:t>
            </a:r>
            <a:r>
              <a:rPr lang="en-GB" sz="6400" b="0" i="0" dirty="0">
                <a:solidFill>
                  <a:srgbClr val="000000"/>
                </a:solidFill>
                <a:effectLst/>
              </a:rPr>
              <a:t> has been published alongside the Act. The aims of the Act are to enable safe and high quality care and improved outcomes for people experiencing health care or social care services through the provision of appropriate staffing. This requires the right people, in the right place, with the right skills, at the right time.</a:t>
            </a:r>
          </a:p>
          <a:p>
            <a:pPr algn="l">
              <a:lnSpc>
                <a:spcPts val="1800"/>
              </a:lnSpc>
            </a:pPr>
            <a:endParaRPr lang="en-GB" sz="5600" dirty="0">
              <a:solidFill>
                <a:srgbClr val="000000"/>
              </a:solidFill>
              <a:latin typeface="Lato" panose="020F0502020204030203" pitchFamily="34" charset="0"/>
            </a:endParaRPr>
          </a:p>
          <a:p>
            <a:pPr algn="l">
              <a:lnSpc>
                <a:spcPts val="1800"/>
              </a:lnSpc>
            </a:pPr>
            <a:r>
              <a:rPr lang="en-US" sz="6000" spc="-50" dirty="0">
                <a:solidFill>
                  <a:schemeClr val="tx1">
                    <a:lumMod val="85000"/>
                    <a:lumOff val="15000"/>
                  </a:schemeClr>
                </a:solidFill>
                <a:latin typeface="+mj-lt"/>
                <a:ea typeface="+mj-ea"/>
                <a:cs typeface="+mj-cs"/>
                <a:hlinkClick r:id="rId3"/>
              </a:rPr>
              <a:t>https://hub.careinspectorate.com/how-we-support-improvement/quality-improvement-programmes-and-topics/safe-staffing-programme-information-for-cyp-services/</a:t>
            </a:r>
            <a:endParaRPr lang="en-US" sz="6000" spc="-50" dirty="0">
              <a:solidFill>
                <a:schemeClr val="tx1">
                  <a:lumMod val="85000"/>
                  <a:lumOff val="15000"/>
                </a:schemeClr>
              </a:solidFill>
              <a:latin typeface="+mj-lt"/>
              <a:ea typeface="+mj-ea"/>
              <a:cs typeface="+mj-cs"/>
            </a:endParaRPr>
          </a:p>
          <a:p>
            <a:pPr algn="l">
              <a:lnSpc>
                <a:spcPts val="1800"/>
              </a:lnSpc>
            </a:pPr>
            <a:br>
              <a:rPr lang="en-US" sz="6000" spc="-50" dirty="0">
                <a:solidFill>
                  <a:schemeClr val="tx1">
                    <a:lumMod val="85000"/>
                    <a:lumOff val="15000"/>
                  </a:schemeClr>
                </a:solidFill>
                <a:latin typeface="+mj-lt"/>
                <a:ea typeface="+mj-ea"/>
                <a:cs typeface="+mj-cs"/>
              </a:rPr>
            </a:br>
            <a:endParaRPr lang="en-GB" sz="5600" b="0" i="0" dirty="0">
              <a:solidFill>
                <a:srgbClr val="000000"/>
              </a:solidFill>
              <a:effectLst/>
              <a:latin typeface="Lato" panose="020F0502020204030203" pitchFamily="34" charset="0"/>
            </a:endParaRPr>
          </a:p>
          <a:p>
            <a:pPr defTabSz="914400">
              <a:lnSpc>
                <a:spcPct val="85000"/>
              </a:lnSpc>
              <a:spcBef>
                <a:spcPct val="0"/>
              </a:spcBef>
              <a:spcAft>
                <a:spcPts val="600"/>
              </a:spcAft>
              <a:buClr>
                <a:schemeClr val="accent1"/>
              </a:buClr>
            </a:pPr>
            <a:endParaRPr lang="en-US" sz="3200" spc="-50" dirty="0">
              <a:solidFill>
                <a:schemeClr val="tx1">
                  <a:lumMod val="85000"/>
                  <a:lumOff val="15000"/>
                </a:schemeClr>
              </a:solidFill>
              <a:latin typeface="+mj-lt"/>
              <a:ea typeface="+mj-ea"/>
              <a:cs typeface="+mj-cs"/>
            </a:endParaRPr>
          </a:p>
        </p:txBody>
      </p:sp>
      <p:pic>
        <p:nvPicPr>
          <p:cNvPr id="1026" name="Picture 2" descr="Safe staffing programme: Information ...">
            <a:extLst>
              <a:ext uri="{FF2B5EF4-FFF2-40B4-BE49-F238E27FC236}">
                <a16:creationId xmlns:a16="http://schemas.microsoft.com/office/drawing/2014/main" id="{AA927C55-0252-01CE-AFEE-B17FF1D06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511"/>
          <a:stretch>
            <a:fillRect/>
          </a:stretch>
        </p:blipFill>
        <p:spPr bwMode="auto">
          <a:xfrm>
            <a:off x="911539" y="620720"/>
            <a:ext cx="3910832" cy="508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5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AD71-C82B-209E-008C-7A1F53C7CACF}"/>
              </a:ext>
            </a:extLst>
          </p:cNvPr>
          <p:cNvSpPr>
            <a:spLocks noGrp="1"/>
          </p:cNvSpPr>
          <p:nvPr>
            <p:ph type="ctrTitle"/>
          </p:nvPr>
        </p:nvSpPr>
        <p:spPr>
          <a:xfrm>
            <a:off x="5289754" y="639097"/>
            <a:ext cx="6253317" cy="3686015"/>
          </a:xfrm>
        </p:spPr>
        <p:txBody>
          <a:bodyPr>
            <a:normAutofit/>
          </a:bodyPr>
          <a:lstStyle/>
          <a:p>
            <a:r>
              <a:rPr lang="en-GB" dirty="0"/>
              <a:t>Care Inspectorate</a:t>
            </a:r>
          </a:p>
        </p:txBody>
      </p:sp>
      <p:sp>
        <p:nvSpPr>
          <p:cNvPr id="3" name="Subtitle 2">
            <a:extLst>
              <a:ext uri="{FF2B5EF4-FFF2-40B4-BE49-F238E27FC236}">
                <a16:creationId xmlns:a16="http://schemas.microsoft.com/office/drawing/2014/main" id="{66413E8D-EC59-EDD7-AC89-9192E0F63767}"/>
              </a:ext>
            </a:extLst>
          </p:cNvPr>
          <p:cNvSpPr>
            <a:spLocks noGrp="1"/>
          </p:cNvSpPr>
          <p:nvPr>
            <p:ph type="subTitle" idx="1"/>
          </p:nvPr>
        </p:nvSpPr>
        <p:spPr>
          <a:xfrm>
            <a:off x="5289753" y="4455621"/>
            <a:ext cx="6269347" cy="1238616"/>
          </a:xfrm>
        </p:spPr>
        <p:txBody>
          <a:bodyPr>
            <a:normAutofit/>
          </a:bodyPr>
          <a:lstStyle/>
          <a:p>
            <a:r>
              <a:rPr lang="en-GB" dirty="0">
                <a:solidFill>
                  <a:schemeClr val="tx1">
                    <a:lumMod val="85000"/>
                    <a:lumOff val="15000"/>
                  </a:schemeClr>
                </a:solidFill>
              </a:rPr>
              <a:t>Notifications – ANNUAL RETURN - SUBMISSIONS</a:t>
            </a:r>
          </a:p>
        </p:txBody>
      </p:sp>
      <p:pic>
        <p:nvPicPr>
          <p:cNvPr id="7" name="Graphic 6" descr="User">
            <a:extLst>
              <a:ext uri="{FF2B5EF4-FFF2-40B4-BE49-F238E27FC236}">
                <a16:creationId xmlns:a16="http://schemas.microsoft.com/office/drawing/2014/main" id="{561D7994-3AC7-9433-7C77-5FEC0AB6DE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spTree>
    <p:extLst>
      <p:ext uri="{BB962C8B-B14F-4D97-AF65-F5344CB8AC3E}">
        <p14:creationId xmlns:p14="http://schemas.microsoft.com/office/powerpoint/2010/main" val="60541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6" name="Rectangle 35">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8" name="Straight Connector 37">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2F97D71-063E-F232-81F3-F9C39F88A153}"/>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dirty="0">
                <a:solidFill>
                  <a:srgbClr val="FFFFFF"/>
                </a:solidFill>
              </a:rPr>
              <a:t>Care Inspectorate Annual return and duty of </a:t>
            </a:r>
            <a:r>
              <a:rPr lang="en-US" sz="3600">
                <a:solidFill>
                  <a:srgbClr val="FFFFFF"/>
                </a:solidFill>
              </a:rPr>
              <a:t>candour</a:t>
            </a:r>
            <a:r>
              <a:rPr lang="en-US" sz="3600" dirty="0">
                <a:solidFill>
                  <a:srgbClr val="FFFFFF"/>
                </a:solidFill>
              </a:rPr>
              <a:t> report.</a:t>
            </a:r>
            <a:br>
              <a:rPr lang="en-US" sz="3600" dirty="0">
                <a:solidFill>
                  <a:srgbClr val="FFFFFF"/>
                </a:solidFill>
              </a:rPr>
            </a:br>
            <a:r>
              <a:rPr lang="en-US" sz="3600" dirty="0">
                <a:solidFill>
                  <a:srgbClr val="FFFFFF"/>
                </a:solidFill>
              </a:rPr>
              <a:t>This year annual returns are due to be submitted by Sunday 2nd March 2025.</a:t>
            </a:r>
          </a:p>
        </p:txBody>
      </p:sp>
      <p:sp>
        <p:nvSpPr>
          <p:cNvPr id="42" name="Rectangle 4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2">
            <a:extLst>
              <a:ext uri="{FF2B5EF4-FFF2-40B4-BE49-F238E27FC236}">
                <a16:creationId xmlns:a16="http://schemas.microsoft.com/office/drawing/2014/main" id="{8FF2AE2E-A3C4-D276-1FCB-FF3134F7A5E7}"/>
              </a:ext>
            </a:extLst>
          </p:cNvPr>
          <p:cNvSpPr>
            <a:spLocks noGrp="1"/>
          </p:cNvSpPr>
          <p:nvPr>
            <p:ph type="body" idx="4294967295"/>
          </p:nvPr>
        </p:nvSpPr>
        <p:spPr>
          <a:xfrm>
            <a:off x="4742016" y="605896"/>
            <a:ext cx="6413663" cy="5646208"/>
          </a:xfrm>
        </p:spPr>
        <p:txBody>
          <a:bodyPr vert="horz" lIns="0" tIns="45720" rIns="0" bIns="45720" rtlCol="0" anchor="ctr">
            <a:normAutofit/>
          </a:bodyPr>
          <a:lstStyle/>
          <a:p>
            <a:pPr>
              <a:spcAft>
                <a:spcPts val="800"/>
              </a:spcAft>
            </a:pPr>
            <a:endParaRPr lang="en-US" sz="1100">
              <a:effectLst/>
            </a:endParaRPr>
          </a:p>
          <a:p>
            <a:pPr>
              <a:spcAft>
                <a:spcPts val="800"/>
              </a:spcAft>
            </a:pPr>
            <a:endParaRPr lang="en-US" sz="1100"/>
          </a:p>
          <a:p>
            <a:pPr>
              <a:spcAft>
                <a:spcPts val="800"/>
              </a:spcAft>
              <a:buSzPct val="114999"/>
            </a:pPr>
            <a:endParaRPr lang="en-US" sz="1100"/>
          </a:p>
          <a:p>
            <a:pPr>
              <a:spcAft>
                <a:spcPts val="800"/>
              </a:spcAft>
              <a:buSzPct val="114999"/>
            </a:pPr>
            <a:endParaRPr lang="en-US" sz="1100"/>
          </a:p>
          <a:p>
            <a:pPr>
              <a:spcAft>
                <a:spcPts val="800"/>
              </a:spcAft>
              <a:buSzPct val="114999"/>
            </a:pPr>
            <a:r>
              <a:rPr lang="en-US" sz="1100"/>
              <a:t>Each year in January, the Care Inspectorate open their Annual Return for registered managers of services to complete. Services MUST complete the Annual Return process, even if they are inactive (e.g. mothballed settings). Services are given approximately 2 months to complete the Annual Returns </a:t>
            </a:r>
          </a:p>
          <a:p>
            <a:pPr>
              <a:spcAft>
                <a:spcPts val="800"/>
              </a:spcAft>
              <a:buSzPct val="114999"/>
            </a:pPr>
            <a:r>
              <a:rPr lang="en-US" sz="1100">
                <a:effectLst/>
              </a:rPr>
              <a:t>Services are no longer automatically downgraded for failing to submit an Annual Return; however, details will continue to be published on the Care Inspectorate’s website as to whether a service has submitted an Annual Return. The Care Inspectorate also reserve the right to make a formal requirement relating to submission of an Annual Return, or in cases of serious or persistent non-compliance, to issue an improvement notice under s62 of the Public Services Reform (Scotland) Act 2010, requiring submission.</a:t>
            </a:r>
            <a:endParaRPr lang="en-US" sz="1100"/>
          </a:p>
          <a:p>
            <a:pPr marL="0" indent="0">
              <a:spcAft>
                <a:spcPts val="800"/>
              </a:spcAft>
              <a:buFont typeface="Calibri" panose="020F0502020204030204" pitchFamily="34" charset="0"/>
              <a:buNone/>
            </a:pPr>
            <a:r>
              <a:rPr lang="en-US" sz="1100">
                <a:effectLst/>
              </a:rPr>
              <a:t>  </a:t>
            </a:r>
          </a:p>
          <a:p>
            <a:pPr>
              <a:spcAft>
                <a:spcPts val="800"/>
              </a:spcAft>
            </a:pPr>
            <a:r>
              <a:rPr lang="en-US" sz="1100">
                <a:effectLst/>
              </a:rPr>
              <a:t>Childcare Managers have </a:t>
            </a:r>
            <a:r>
              <a:rPr lang="en-US" sz="1100"/>
              <a:t>developed</a:t>
            </a:r>
            <a:r>
              <a:rPr lang="en-US" sz="1100">
                <a:effectLst/>
              </a:rPr>
              <a:t> a step-by-step guide, to support registered managers with the Annual Return process. This document can be found  </a:t>
            </a:r>
          </a:p>
          <a:p>
            <a:pPr>
              <a:spcAft>
                <a:spcPts val="800"/>
              </a:spcAft>
              <a:buSzPct val="114999"/>
            </a:pPr>
            <a:r>
              <a:rPr lang="en-US" sz="1100">
                <a:hlinkClick r:id="rId3">
                  <a:extLst>
                    <a:ext uri="{A12FA001-AC4F-418D-AE19-62706E023703}">
                      <ahyp:hlinkClr xmlns:ahyp="http://schemas.microsoft.com/office/drawing/2018/hyperlinkcolor" val="tx"/>
                    </a:ext>
                  </a:extLst>
                </a:hlinkClick>
              </a:rPr>
              <a:t>CI Steps to the Annual Returns Process GUIDANCE (detailed) updated 05.02.2025.docx</a:t>
            </a:r>
            <a:endParaRPr lang="en-US" sz="1100">
              <a:effectLst/>
            </a:endParaRPr>
          </a:p>
          <a:p>
            <a:pPr marL="0" indent="0">
              <a:spcAft>
                <a:spcPts val="800"/>
              </a:spcAft>
              <a:buFont typeface="Calibri" panose="020F0502020204030204" pitchFamily="34" charset="0"/>
              <a:buNone/>
            </a:pPr>
            <a:r>
              <a:rPr lang="en-US" sz="1100" b="1"/>
              <a:t> </a:t>
            </a:r>
            <a:r>
              <a:rPr lang="en-US" sz="1100" b="1">
                <a:effectLst/>
              </a:rPr>
              <a:t>Use this link </a:t>
            </a:r>
          </a:p>
          <a:p>
            <a:pPr>
              <a:spcAft>
                <a:spcPts val="800"/>
              </a:spcAft>
            </a:pPr>
            <a:r>
              <a:rPr lang="en-US" sz="1100">
                <a:hlinkClick r:id="rId4">
                  <a:extLst>
                    <a:ext uri="{A12FA001-AC4F-418D-AE19-62706E023703}">
                      <ahyp:hlinkClr xmlns:ahyp="http://schemas.microsoft.com/office/drawing/2018/hyperlinkcolor" val="tx"/>
                    </a:ext>
                  </a:extLst>
                </a:hlinkClick>
              </a:rPr>
              <a:t>Annual Returns and Duty of Candour (1).pptx</a:t>
            </a:r>
            <a:endParaRPr lang="en-US" sz="1100">
              <a:effectLst/>
            </a:endParaRPr>
          </a:p>
          <a:p>
            <a:pPr marL="0" indent="0">
              <a:spcAft>
                <a:spcPts val="800"/>
              </a:spcAft>
              <a:buFont typeface="Calibri" panose="020F0502020204030204" pitchFamily="34" charset="0"/>
              <a:buNone/>
            </a:pPr>
            <a:endParaRPr lang="en-US" sz="1100">
              <a:effectLst/>
            </a:endParaRPr>
          </a:p>
          <a:p>
            <a:pPr marL="0" indent="0">
              <a:spcAft>
                <a:spcPts val="800"/>
              </a:spcAft>
              <a:buFont typeface="Calibri" panose="020F0502020204030204" pitchFamily="34" charset="0"/>
              <a:buNone/>
            </a:pPr>
            <a:endParaRPr lang="en-US" sz="1100">
              <a:effectLst/>
            </a:endParaRPr>
          </a:p>
          <a:p>
            <a:endParaRPr lang="en-US" sz="1100"/>
          </a:p>
        </p:txBody>
      </p:sp>
      <p:sp>
        <p:nvSpPr>
          <p:cNvPr id="5" name="TextBox 4">
            <a:extLst>
              <a:ext uri="{FF2B5EF4-FFF2-40B4-BE49-F238E27FC236}">
                <a16:creationId xmlns:a16="http://schemas.microsoft.com/office/drawing/2014/main" id="{22E8567D-03A9-F7DD-CD7E-ED6DC74953CE}"/>
              </a:ext>
            </a:extLst>
          </p:cNvPr>
          <p:cNvSpPr txBox="1"/>
          <p:nvPr/>
        </p:nvSpPr>
        <p:spPr>
          <a:xfrm>
            <a:off x="4566936" y="469900"/>
            <a:ext cx="6740842" cy="369332"/>
          </a:xfrm>
          <a:prstGeom prst="rect">
            <a:avLst/>
          </a:prstGeom>
          <a:solidFill>
            <a:schemeClr val="accent1">
              <a:lumMod val="60000"/>
              <a:lumOff val="40000"/>
            </a:schemeClr>
          </a:solidFill>
          <a:ln>
            <a:solidFill>
              <a:schemeClr val="tx1"/>
            </a:solidFill>
          </a:ln>
        </p:spPr>
        <p:txBody>
          <a:bodyPr wrap="square">
            <a:spAutoFit/>
          </a:bodyPr>
          <a:lstStyle/>
          <a:p>
            <a:pPr marL="0" indent="0">
              <a:spcAft>
                <a:spcPts val="600"/>
              </a:spcAft>
              <a:buNone/>
            </a:pPr>
            <a:r>
              <a:rPr lang="en-US" dirty="0"/>
              <a:t>The time frame covered is 1</a:t>
            </a:r>
            <a:r>
              <a:rPr lang="en-US" baseline="30000" dirty="0"/>
              <a:t>st</a:t>
            </a:r>
            <a:r>
              <a:rPr lang="en-US" dirty="0"/>
              <a:t> January 2025 to 31</a:t>
            </a:r>
            <a:r>
              <a:rPr lang="en-US" baseline="30000" dirty="0"/>
              <a:t>st</a:t>
            </a:r>
            <a:r>
              <a:rPr lang="en-US" dirty="0"/>
              <a:t> December 2025</a:t>
            </a:r>
          </a:p>
        </p:txBody>
      </p:sp>
    </p:spTree>
    <p:extLst>
      <p:ext uri="{BB962C8B-B14F-4D97-AF65-F5344CB8AC3E}">
        <p14:creationId xmlns:p14="http://schemas.microsoft.com/office/powerpoint/2010/main" val="398080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4C6B-C19F-7E17-A2D0-DDFB55C1C935}"/>
              </a:ext>
            </a:extLst>
          </p:cNvPr>
          <p:cNvSpPr>
            <a:spLocks noGrp="1"/>
          </p:cNvSpPr>
          <p:nvPr>
            <p:ph type="title"/>
          </p:nvPr>
        </p:nvSpPr>
        <p:spPr>
          <a:xfrm>
            <a:off x="859971" y="987552"/>
            <a:ext cx="10265229" cy="1303867"/>
          </a:xfrm>
          <a:solidFill>
            <a:schemeClr val="accent1">
              <a:lumMod val="20000"/>
              <a:lumOff val="80000"/>
            </a:schemeClr>
          </a:solidFill>
          <a:ln>
            <a:solidFill>
              <a:schemeClr val="tx1"/>
            </a:solidFill>
          </a:ln>
        </p:spPr>
        <p:txBody>
          <a:bodyPr>
            <a:normAutofit/>
          </a:bodyPr>
          <a:lstStyle/>
          <a:p>
            <a:r>
              <a:rPr lang="en-GB" sz="4400">
                <a:latin typeface="Bookman Old Style" panose="02050604050505020204" pitchFamily="18" charset="0"/>
                <a:cs typeface="Cavolini" panose="03000502040302020204" pitchFamily="66" charset="0"/>
              </a:rPr>
              <a:t>Duty of Candour Report</a:t>
            </a:r>
            <a:endParaRPr lang="en-GB">
              <a:latin typeface="Bookman Old Style" panose="02050604050505020204" pitchFamily="18" charset="0"/>
            </a:endParaRPr>
          </a:p>
        </p:txBody>
      </p:sp>
      <p:sp>
        <p:nvSpPr>
          <p:cNvPr id="3" name="Text Placeholder 2">
            <a:extLst>
              <a:ext uri="{FF2B5EF4-FFF2-40B4-BE49-F238E27FC236}">
                <a16:creationId xmlns:a16="http://schemas.microsoft.com/office/drawing/2014/main" id="{5A402005-E755-0B89-64D0-F73F650A78A3}"/>
              </a:ext>
            </a:extLst>
          </p:cNvPr>
          <p:cNvSpPr>
            <a:spLocks noGrp="1"/>
          </p:cNvSpPr>
          <p:nvPr>
            <p:ph sz="half" idx="1"/>
          </p:nvPr>
        </p:nvSpPr>
        <p:spPr>
          <a:xfrm>
            <a:off x="1298448" y="2560320"/>
            <a:ext cx="4718304" cy="1303866"/>
          </a:xfrm>
          <a:solidFill>
            <a:schemeClr val="accent1">
              <a:lumMod val="20000"/>
              <a:lumOff val="80000"/>
            </a:schemeClr>
          </a:solidFill>
          <a:ln>
            <a:solidFill>
              <a:schemeClr val="tx1"/>
            </a:solidFill>
          </a:ln>
        </p:spPr>
        <p:txBody>
          <a:bodyPr>
            <a:normAutofit/>
          </a:bodyPr>
          <a:lstStyle/>
          <a:p>
            <a:r>
              <a:rPr lang="en-GB" sz="1800" dirty="0">
                <a:latin typeface="Calibri" panose="020F0502020204030204" pitchFamily="34" charset="0"/>
                <a:ea typeface="Calibri" panose="020F0502020204030204" pitchFamily="34" charset="0"/>
                <a:cs typeface="Calibri" panose="020F0502020204030204" pitchFamily="34" charset="0"/>
              </a:rPr>
              <a:t>Each year the registered manager must display a Duty of Candour Report. This should cover 1</a:t>
            </a:r>
            <a:r>
              <a:rPr lang="en-GB" sz="1800" baseline="30000" dirty="0">
                <a:latin typeface="Calibri" panose="020F0502020204030204" pitchFamily="34" charset="0"/>
                <a:ea typeface="Calibri" panose="020F0502020204030204" pitchFamily="34" charset="0"/>
                <a:cs typeface="Calibri" panose="020F0502020204030204" pitchFamily="34" charset="0"/>
              </a:rPr>
              <a:t>st</a:t>
            </a:r>
            <a:r>
              <a:rPr lang="en-GB" sz="1800" dirty="0">
                <a:latin typeface="Calibri" panose="020F0502020204030204" pitchFamily="34" charset="0"/>
                <a:ea typeface="Calibri" panose="020F0502020204030204" pitchFamily="34" charset="0"/>
                <a:cs typeface="Calibri" panose="020F0502020204030204" pitchFamily="34" charset="0"/>
              </a:rPr>
              <a:t> April 2025 to 31</a:t>
            </a:r>
            <a:r>
              <a:rPr lang="en-GB" sz="1800" baseline="30000" dirty="0">
                <a:latin typeface="Calibri" panose="020F0502020204030204" pitchFamily="34" charset="0"/>
                <a:ea typeface="Calibri" panose="020F0502020204030204" pitchFamily="34" charset="0"/>
                <a:cs typeface="Calibri" panose="020F0502020204030204" pitchFamily="34" charset="0"/>
              </a:rPr>
              <a:t>st</a:t>
            </a:r>
            <a:r>
              <a:rPr lang="en-GB" sz="1800" dirty="0">
                <a:latin typeface="Calibri" panose="020F0502020204030204" pitchFamily="34" charset="0"/>
                <a:ea typeface="Calibri" panose="020F0502020204030204" pitchFamily="34" charset="0"/>
                <a:cs typeface="Calibri" panose="020F0502020204030204" pitchFamily="34" charset="0"/>
              </a:rPr>
              <a:t> March 2026. </a:t>
            </a:r>
          </a:p>
          <a:p>
            <a:endParaRPr lang="en-GB" dirty="0"/>
          </a:p>
        </p:txBody>
      </p:sp>
      <p:sp>
        <p:nvSpPr>
          <p:cNvPr id="4" name="Content Placeholder 3">
            <a:extLst>
              <a:ext uri="{FF2B5EF4-FFF2-40B4-BE49-F238E27FC236}">
                <a16:creationId xmlns:a16="http://schemas.microsoft.com/office/drawing/2014/main" id="{ABEC0755-5AD2-6417-4084-261297AE3972}"/>
              </a:ext>
            </a:extLst>
          </p:cNvPr>
          <p:cNvSpPr>
            <a:spLocks noGrp="1"/>
          </p:cNvSpPr>
          <p:nvPr>
            <p:ph sz="half" idx="2"/>
          </p:nvPr>
        </p:nvSpPr>
        <p:spPr>
          <a:xfrm>
            <a:off x="6181344" y="2560320"/>
            <a:ext cx="4718304" cy="1303866"/>
          </a:xfrm>
          <a:solidFill>
            <a:schemeClr val="accent1">
              <a:lumMod val="20000"/>
              <a:lumOff val="80000"/>
            </a:schemeClr>
          </a:solidFill>
          <a:ln>
            <a:solidFill>
              <a:schemeClr val="tx1"/>
            </a:solidFill>
          </a:ln>
        </p:spPr>
        <p:txBody>
          <a:bodyPr>
            <a:normAutofit/>
          </a:bodyPr>
          <a:lstStyle/>
          <a:p>
            <a:r>
              <a:rPr lang="en-GB" sz="18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all have a duty of candour, which is essentially a responsibility to be open and honest when things go wrong.</a:t>
            </a:r>
            <a:endPar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8D459A6-F607-091D-191E-CB8AF175FA5B}"/>
              </a:ext>
            </a:extLst>
          </p:cNvPr>
          <p:cNvSpPr txBox="1"/>
          <p:nvPr/>
        </p:nvSpPr>
        <p:spPr>
          <a:xfrm rot="10800000" flipV="1">
            <a:off x="1292352" y="3893020"/>
            <a:ext cx="3816976" cy="1200329"/>
          </a:xfrm>
          <a:prstGeom prst="rect">
            <a:avLst/>
          </a:prstGeom>
          <a:noFill/>
        </p:spPr>
        <p:txBody>
          <a:bodyPr wrap="square">
            <a:spAutoFit/>
          </a:bodyPr>
          <a:lstStyle/>
          <a:p>
            <a:r>
              <a:rPr lang="en-GB" sz="1800">
                <a:latin typeface="Arial" panose="020B0604020202020204" pitchFamily="34" charset="0"/>
                <a:cs typeface="Arial" panose="020B0604020202020204" pitchFamily="34" charset="0"/>
              </a:rPr>
              <a:t>Nothing to report?</a:t>
            </a:r>
          </a:p>
          <a:p>
            <a:endParaRPr lang="en-GB">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An example Report can be found </a:t>
            </a:r>
            <a:r>
              <a:rPr lang="en-GB" sz="180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endParaRPr lang="en-GB" sz="1800">
              <a:solidFill>
                <a:srgbClr val="0070C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4B7BA86-A51E-70D3-53BE-CFAAE9003A54}"/>
              </a:ext>
            </a:extLst>
          </p:cNvPr>
          <p:cNvSpPr txBox="1"/>
          <p:nvPr/>
        </p:nvSpPr>
        <p:spPr>
          <a:xfrm rot="10800000" flipV="1">
            <a:off x="6448812" y="3883382"/>
            <a:ext cx="3816977" cy="1200329"/>
          </a:xfrm>
          <a:prstGeom prst="rect">
            <a:avLst/>
          </a:prstGeom>
          <a:noFill/>
        </p:spPr>
        <p:txBody>
          <a:bodyPr wrap="square">
            <a:spAutoFit/>
          </a:bodyPr>
          <a:lstStyle/>
          <a:p>
            <a:r>
              <a:rPr lang="en-GB" sz="1800">
                <a:latin typeface="Arial" panose="020B0604020202020204" pitchFamily="34" charset="0"/>
                <a:cs typeface="Arial" panose="020B0604020202020204" pitchFamily="34" charset="0"/>
              </a:rPr>
              <a:t>Something to report?</a:t>
            </a:r>
          </a:p>
          <a:p>
            <a:endParaRPr lang="en-GB">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An example report can be found </a:t>
            </a:r>
          </a:p>
          <a:p>
            <a:r>
              <a:rPr lang="en-GB" sz="18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endParaRPr lang="en-GB" sz="18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24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1" name="Rectangle 3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3" name="Straight Connector 3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CFD2878E-2DFB-2DC9-4DA7-7E4ABD1B7328}"/>
              </a:ext>
            </a:extLst>
          </p:cNvPr>
          <p:cNvSpPr>
            <a:spLocks noGrp="1"/>
          </p:cNvSpPr>
          <p:nvPr>
            <p:ph type="title" idx="4294967295"/>
          </p:nvPr>
        </p:nvSpPr>
        <p:spPr>
          <a:xfrm>
            <a:off x="492370" y="516835"/>
            <a:ext cx="3084844" cy="5772840"/>
          </a:xfrm>
        </p:spPr>
        <p:txBody>
          <a:bodyPr vert="horz" lIns="91440" tIns="45720" rIns="91440" bIns="45720" rtlCol="0" anchor="ctr">
            <a:normAutofit/>
          </a:bodyPr>
          <a:lstStyle/>
          <a:p>
            <a:r>
              <a:rPr lang="en-US" sz="3600">
                <a:solidFill>
                  <a:srgbClr val="FFFFFF"/>
                </a:solidFill>
              </a:rPr>
              <a:t>Frequently asked questions</a:t>
            </a:r>
          </a:p>
        </p:txBody>
      </p:sp>
      <p:sp>
        <p:nvSpPr>
          <p:cNvPr id="39" name="Rectangle 3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D7F48968-B038-308E-94E9-4953506BEE40}"/>
              </a:ext>
            </a:extLst>
          </p:cNvPr>
          <p:cNvSpPr txBox="1"/>
          <p:nvPr/>
        </p:nvSpPr>
        <p:spPr>
          <a:xfrm rot="10800000" flipV="1">
            <a:off x="5543550" y="4687894"/>
            <a:ext cx="5343524" cy="971292"/>
          </a:xfrm>
          <a:prstGeom prst="rect">
            <a:avLst/>
          </a:prstGeom>
          <a:noFill/>
        </p:spPr>
        <p:txBody>
          <a:bodyPr wrap="square">
            <a:spAutoFit/>
          </a:bodyPr>
          <a:lstStyle/>
          <a:p>
            <a:pPr>
              <a:lnSpc>
                <a:spcPct val="107000"/>
              </a:lnSpc>
              <a:spcAft>
                <a:spcPts val="800"/>
              </a:spcAft>
            </a:pPr>
            <a:r>
              <a:rPr lang="en-GB" i="1" kern="100">
                <a:effectLst/>
                <a:latin typeface="Aptos" panose="020B0004020202020204" pitchFamily="34" charset="0"/>
                <a:ea typeface="Aptos" panose="020B0004020202020204" pitchFamily="34" charset="0"/>
                <a:cs typeface="Times New Roman" panose="02020603050405020304" pitchFamily="18" charset="0"/>
              </a:rPr>
              <a:t>If you require further information and/or support with the completion of your Annual Return, please contact your Childcare Manager.</a:t>
            </a:r>
          </a:p>
        </p:txBody>
      </p:sp>
      <p:graphicFrame>
        <p:nvGraphicFramePr>
          <p:cNvPr id="25" name="Text Placeholder 2">
            <a:extLst>
              <a:ext uri="{FF2B5EF4-FFF2-40B4-BE49-F238E27FC236}">
                <a16:creationId xmlns:a16="http://schemas.microsoft.com/office/drawing/2014/main" id="{FA5CAF43-7C39-D953-E370-B9BF17C2AD42}"/>
              </a:ext>
            </a:extLst>
          </p:cNvPr>
          <p:cNvGraphicFramePr/>
          <p:nvPr>
            <p:extLst>
              <p:ext uri="{D42A27DB-BD31-4B8C-83A1-F6EECF244321}">
                <p14:modId xmlns:p14="http://schemas.microsoft.com/office/powerpoint/2010/main" val="292004282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60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8E91-9C29-3EDD-ADE8-E1A93EC4F2B7}"/>
              </a:ext>
            </a:extLst>
          </p:cNvPr>
          <p:cNvSpPr>
            <a:spLocks noGrp="1"/>
          </p:cNvSpPr>
          <p:nvPr>
            <p:ph type="title" idx="4294967295"/>
          </p:nvPr>
        </p:nvSpPr>
        <p:spPr>
          <a:xfrm>
            <a:off x="0" y="517525"/>
            <a:ext cx="3084513" cy="5772150"/>
          </a:xfrm>
        </p:spPr>
        <p:txBody>
          <a:bodyPr vert="horz" lIns="91440" tIns="45720" rIns="91440" bIns="45720" rtlCol="0" anchor="ctr">
            <a:normAutofit/>
          </a:bodyPr>
          <a:lstStyle/>
          <a:p>
            <a:r>
              <a:rPr lang="en-US" sz="3600">
                <a:solidFill>
                  <a:srgbClr val="FFFFFF"/>
                </a:solidFill>
              </a:rPr>
              <a:t>Change of Manager</a:t>
            </a:r>
          </a:p>
        </p:txBody>
      </p:sp>
      <p:sp>
        <p:nvSpPr>
          <p:cNvPr id="5" name="TextBox 4">
            <a:extLst>
              <a:ext uri="{FF2B5EF4-FFF2-40B4-BE49-F238E27FC236}">
                <a16:creationId xmlns:a16="http://schemas.microsoft.com/office/drawing/2014/main" id="{29B5871C-306E-1CFC-E224-72434E5EE7C9}"/>
              </a:ext>
            </a:extLst>
          </p:cNvPr>
          <p:cNvSpPr txBox="1"/>
          <p:nvPr/>
        </p:nvSpPr>
        <p:spPr>
          <a:xfrm rot="10800000" flipV="1">
            <a:off x="1012372" y="303666"/>
            <a:ext cx="4397828" cy="5050971"/>
          </a:xfrm>
          <a:prstGeom prst="rect">
            <a:avLst/>
          </a:prstGeom>
          <a:solidFill>
            <a:schemeClr val="accent1">
              <a:lumMod val="40000"/>
              <a:lumOff val="60000"/>
            </a:schemeClr>
          </a:solidFill>
          <a:ln>
            <a:solidFill>
              <a:schemeClr val="tx1"/>
            </a:solidFill>
          </a:ln>
        </p:spPr>
        <p:txBody>
          <a:bodyPr vert="horz" lIns="91440" tIns="45720" rIns="91440" bIns="45720" rtlCol="0" anchor="ctr">
            <a:normAutofit/>
          </a:bodyPr>
          <a:lstStyle/>
          <a:p>
            <a:pPr>
              <a:spcBef>
                <a:spcPct val="20000"/>
              </a:spcBef>
              <a:spcAft>
                <a:spcPts val="600"/>
              </a:spcAft>
              <a:buClr>
                <a:schemeClr val="accent1"/>
              </a:buClr>
              <a:buSzPct val="115000"/>
            </a:pPr>
            <a:r>
              <a:rPr lang="en-US" dirty="0">
                <a:solidFill>
                  <a:schemeClr val="tx1">
                    <a:lumMod val="85000"/>
                    <a:lumOff val="15000"/>
                  </a:schemeClr>
                </a:solidFill>
                <a:latin typeface="Arial" panose="020B0604020202020204" pitchFamily="34" charset="0"/>
                <a:cs typeface="Arial" panose="020B0604020202020204" pitchFamily="34" charset="0"/>
              </a:rPr>
              <a:t>Please note that where the manager of a service has changed, you must formally notify the Care Inspectorate of the correct details. Do not wait until the Annual Return is open to do this, the notification must be made at the time of the change. This notification can be done through the Care Inspectorate’s on-line portal. The Early Years Officers (EYO) are responsible for submitting these notifications, so please discuss with your area EYO.</a:t>
            </a:r>
          </a:p>
        </p:txBody>
      </p:sp>
      <p:graphicFrame>
        <p:nvGraphicFramePr>
          <p:cNvPr id="8" name="TextBox 5">
            <a:extLst>
              <a:ext uri="{FF2B5EF4-FFF2-40B4-BE49-F238E27FC236}">
                <a16:creationId xmlns:a16="http://schemas.microsoft.com/office/drawing/2014/main" id="{3739BA31-3468-5FD2-6FD2-1AF04CB74878}"/>
              </a:ext>
            </a:extLst>
          </p:cNvPr>
          <p:cNvGraphicFramePr/>
          <p:nvPr>
            <p:extLst>
              <p:ext uri="{D42A27DB-BD31-4B8C-83A1-F6EECF244321}">
                <p14:modId xmlns:p14="http://schemas.microsoft.com/office/powerpoint/2010/main" val="1862240081"/>
              </p:ext>
            </p:extLst>
          </p:nvPr>
        </p:nvGraphicFramePr>
        <p:xfrm>
          <a:off x="6246380" y="936173"/>
          <a:ext cx="4715535" cy="4221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53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5" name="Straight Connector 2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FD23DED-4B2A-7413-5855-82A99C1B0FC4}"/>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b="0" i="0" cap="all" dirty="0">
                <a:solidFill>
                  <a:srgbClr val="FFFFFF"/>
                </a:solidFill>
                <a:effectLst/>
              </a:rPr>
              <a:t>Contents </a:t>
            </a:r>
            <a:br>
              <a:rPr lang="en-US" sz="3600" b="0" i="0" cap="all" dirty="0">
                <a:solidFill>
                  <a:srgbClr val="FFFFFF"/>
                </a:solidFill>
                <a:effectLst/>
              </a:rPr>
            </a:br>
            <a:r>
              <a:rPr lang="en-US" sz="3600" b="0" i="0" cap="all">
                <a:solidFill>
                  <a:srgbClr val="FFFFFF"/>
                </a:solidFill>
                <a:effectLst/>
              </a:rPr>
              <a:t>Session 2 – Part 1</a:t>
            </a:r>
          </a:p>
        </p:txBody>
      </p:sp>
      <p:sp>
        <p:nvSpPr>
          <p:cNvPr id="28" name="Rectangle 2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BE3DC8F7-B758-0D2B-FFB2-86CF46A35FA1}"/>
              </a:ext>
            </a:extLst>
          </p:cNvPr>
          <p:cNvSpPr>
            <a:spLocks noGrp="1"/>
          </p:cNvSpPr>
          <p:nvPr>
            <p:ph sz="half" idx="4294967295"/>
          </p:nvPr>
        </p:nvSpPr>
        <p:spPr>
          <a:xfrm>
            <a:off x="4742016" y="605896"/>
            <a:ext cx="6413663" cy="5646208"/>
          </a:xfrm>
        </p:spPr>
        <p:txBody>
          <a:bodyPr vert="horz" lIns="0" tIns="45720" rIns="0" bIns="45720" rtlCol="0" anchor="ctr">
            <a:normAutofit/>
          </a:bodyPr>
          <a:lstStyle/>
          <a:p>
            <a:pPr marL="0" indent="0">
              <a:buFont typeface="Calibri" panose="020F0502020204030204" pitchFamily="34" charset="0"/>
              <a:buNone/>
            </a:pPr>
            <a:endParaRPr lang="en-US" dirty="0"/>
          </a:p>
          <a:p>
            <a:pPr>
              <a:buFont typeface="Calibri" panose="020F0502020204030204" pitchFamily="34" charset="0"/>
              <a:buChar char="v"/>
            </a:pPr>
            <a:r>
              <a:rPr lang="en-US" dirty="0"/>
              <a:t>Enrolment </a:t>
            </a:r>
          </a:p>
          <a:p>
            <a:pPr>
              <a:buFont typeface="Calibri" panose="020F0502020204030204" pitchFamily="34" charset="0"/>
              <a:buChar char="v"/>
            </a:pPr>
            <a:r>
              <a:rPr lang="en-US" dirty="0"/>
              <a:t>Staffing model, work patterns &amp; contractual guidance</a:t>
            </a:r>
          </a:p>
          <a:p>
            <a:pPr>
              <a:buFont typeface="Calibri" panose="020F0502020204030204" pitchFamily="34" charset="0"/>
              <a:buChar char="v"/>
            </a:pPr>
            <a:r>
              <a:rPr lang="en-US" dirty="0"/>
              <a:t>N</a:t>
            </a:r>
            <a:r>
              <a:rPr lang="en-US" b="0" i="0" u="none" strike="noStrike" baseline="0" dirty="0"/>
              <a:t>otifications, submissions and communication required by the Care Inspectorate. </a:t>
            </a:r>
          </a:p>
          <a:p>
            <a:r>
              <a:rPr lang="en-US" b="0" i="0" u="none" strike="noStrike" baseline="0" dirty="0"/>
              <a:t>	</a:t>
            </a:r>
          </a:p>
          <a:p>
            <a:pPr marL="0" indent="0">
              <a:buFont typeface="Calibri" panose="020F0502020204030204" pitchFamily="34" charset="0"/>
              <a:buNone/>
            </a:pPr>
            <a:endParaRPr lang="en-US" dirty="0"/>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294129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9A0EE2-F4BB-C4E1-6BF7-B85154C45B48}"/>
              </a:ext>
            </a:extLst>
          </p:cNvPr>
          <p:cNvSpPr>
            <a:spLocks noGrp="1"/>
          </p:cNvSpPr>
          <p:nvPr>
            <p:ph type="body" idx="4294967295"/>
          </p:nvPr>
        </p:nvSpPr>
        <p:spPr>
          <a:xfrm>
            <a:off x="0" y="3627438"/>
            <a:ext cx="10896600" cy="1939925"/>
          </a:xfrm>
          <a:solidFill>
            <a:schemeClr val="accent1">
              <a:lumMod val="40000"/>
              <a:lumOff val="60000"/>
            </a:schemeClr>
          </a:solidFill>
          <a:ln>
            <a:solidFill>
              <a:schemeClr val="tx1"/>
            </a:solidFill>
          </a:ln>
        </p:spPr>
        <p:txBody>
          <a:bodyPr vert="horz" lIns="91440" tIns="45720" rIns="91440" bIns="45720" rtlCol="0" anchor="t">
            <a:normAutofit/>
          </a:bodyPr>
          <a:lstStyle/>
          <a:p>
            <a:pPr algn="ctr">
              <a:lnSpc>
                <a:spcPct val="90000"/>
              </a:lnSpc>
            </a:pPr>
            <a:r>
              <a:rPr lang="en-US" sz="2000" b="1" kern="1200" cap="none" dirty="0">
                <a:solidFill>
                  <a:srgbClr val="000000"/>
                </a:solidFill>
                <a:effectLst/>
                <a:latin typeface="+mn-lt"/>
                <a:ea typeface="+mn-ea"/>
                <a:cs typeface="+mn-cs"/>
              </a:rPr>
              <a:t>If you receive an allegation of misconduct, then you must submit this notification within 24 hours. You should also report this to SSSC for them to investigate further</a:t>
            </a:r>
          </a:p>
          <a:p>
            <a:pPr algn="ctr"/>
            <a:r>
              <a:rPr lang="en-GB" dirty="0">
                <a:solidFill>
                  <a:schemeClr val="tx1"/>
                </a:solidFill>
                <a:hlinkClick r:id="rId3">
                  <a:extLst>
                    <a:ext uri="{A12FA001-AC4F-418D-AE19-62706E023703}">
                      <ahyp:hlinkClr xmlns:ahyp="http://schemas.microsoft.com/office/drawing/2018/hyperlinkcolor" val="tx"/>
                    </a:ext>
                  </a:extLst>
                </a:hlinkClick>
              </a:rPr>
              <a:t>The Scottish Social Services Council - Scottish Social Services Council (sssc.uk.com)</a:t>
            </a:r>
            <a:endParaRPr lang="en-GB" dirty="0">
              <a:solidFill>
                <a:schemeClr val="tx1"/>
              </a:solidFill>
            </a:endParaRPr>
          </a:p>
          <a:p>
            <a:pPr>
              <a:lnSpc>
                <a:spcPct val="90000"/>
              </a:lnSpc>
            </a:pPr>
            <a:endParaRPr lang="en-US" b="1" dirty="0">
              <a:solidFill>
                <a:srgbClr val="000000"/>
              </a:solidFill>
            </a:endParaRPr>
          </a:p>
          <a:p>
            <a:pPr algn="ctr">
              <a:lnSpc>
                <a:spcPct val="90000"/>
              </a:lnSpc>
            </a:pPr>
            <a:endParaRPr lang="en-US" sz="2000" b="1" kern="1200" cap="none" dirty="0">
              <a:solidFill>
                <a:srgbClr val="000000"/>
              </a:solidFill>
              <a:effectLst/>
              <a:latin typeface="+mn-lt"/>
              <a:ea typeface="+mn-ea"/>
              <a:cs typeface="+mn-cs"/>
            </a:endParaRPr>
          </a:p>
          <a:p>
            <a:pPr algn="ctr">
              <a:lnSpc>
                <a:spcPct val="90000"/>
              </a:lnSpc>
            </a:pPr>
            <a:endParaRPr lang="en-US" sz="2000" b="1" kern="1200" cap="none" dirty="0">
              <a:solidFill>
                <a:srgbClr val="000000"/>
              </a:solidFill>
              <a:effectLst/>
              <a:latin typeface="+mn-lt"/>
              <a:ea typeface="+mn-ea"/>
              <a:cs typeface="+mn-cs"/>
            </a:endParaRPr>
          </a:p>
          <a:p>
            <a:pPr>
              <a:lnSpc>
                <a:spcPct val="90000"/>
              </a:lnSpc>
            </a:pPr>
            <a:endParaRPr lang="en-US" sz="1500" kern="1200" cap="none" dirty="0">
              <a:solidFill>
                <a:srgbClr val="000000"/>
              </a:solidFill>
              <a:effectLst/>
              <a:latin typeface="+mn-lt"/>
              <a:ea typeface="+mn-ea"/>
              <a:cs typeface="+mn-cs"/>
            </a:endParaRPr>
          </a:p>
        </p:txBody>
      </p:sp>
      <p:graphicFrame>
        <p:nvGraphicFramePr>
          <p:cNvPr id="5" name="Object 4">
            <a:extLst>
              <a:ext uri="{FF2B5EF4-FFF2-40B4-BE49-F238E27FC236}">
                <a16:creationId xmlns:a16="http://schemas.microsoft.com/office/drawing/2014/main" id="{E07ECDEF-F305-5AC2-8C98-63B5F9D93FCA}"/>
              </a:ext>
            </a:extLst>
          </p:cNvPr>
          <p:cNvGraphicFramePr>
            <a:graphicFrameLocks noChangeAspect="1"/>
          </p:cNvGraphicFramePr>
          <p:nvPr>
            <p:extLst>
              <p:ext uri="{D42A27DB-BD31-4B8C-83A1-F6EECF244321}">
                <p14:modId xmlns:p14="http://schemas.microsoft.com/office/powerpoint/2010/main" val="800978996"/>
              </p:ext>
            </p:extLst>
          </p:nvPr>
        </p:nvGraphicFramePr>
        <p:xfrm>
          <a:off x="413657" y="90843"/>
          <a:ext cx="2111633" cy="2988228"/>
        </p:xfrm>
        <a:graphic>
          <a:graphicData uri="http://schemas.openxmlformats.org/presentationml/2006/ole">
            <mc:AlternateContent xmlns:mc="http://schemas.openxmlformats.org/markup-compatibility/2006">
              <mc:Choice xmlns:v="urn:schemas-microsoft-com:vml" Requires="v">
                <p:oleObj name="Acrobat Document" r:id="rId4" imgW="3777942" imgH="5346481" progId="Acrobat.Document.DC">
                  <p:embed/>
                </p:oleObj>
              </mc:Choice>
              <mc:Fallback>
                <p:oleObj name="Acrobat Document" r:id="rId4" imgW="3777942" imgH="5346481" progId="Acrobat.Document.DC">
                  <p:embed/>
                  <p:pic>
                    <p:nvPicPr>
                      <p:cNvPr id="5" name="Object 4">
                        <a:extLst>
                          <a:ext uri="{FF2B5EF4-FFF2-40B4-BE49-F238E27FC236}">
                            <a16:creationId xmlns:a16="http://schemas.microsoft.com/office/drawing/2014/main" id="{E07ECDEF-F305-5AC2-8C98-63B5F9D93FCA}"/>
                          </a:ext>
                        </a:extLst>
                      </p:cNvPr>
                      <p:cNvPicPr/>
                      <p:nvPr/>
                    </p:nvPicPr>
                    <p:blipFill>
                      <a:blip r:embed="rId5"/>
                      <a:stretch>
                        <a:fillRect/>
                      </a:stretch>
                    </p:blipFill>
                    <p:spPr>
                      <a:xfrm>
                        <a:off x="413657" y="90843"/>
                        <a:ext cx="2111633" cy="298822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9F70EAA1-8E91-D52D-23BA-BF58C258230F}"/>
              </a:ext>
            </a:extLst>
          </p:cNvPr>
          <p:cNvSpPr txBox="1"/>
          <p:nvPr/>
        </p:nvSpPr>
        <p:spPr>
          <a:xfrm>
            <a:off x="2701002" y="1291042"/>
            <a:ext cx="8826969" cy="1938992"/>
          </a:xfrm>
          <a:prstGeom prst="rect">
            <a:avLst/>
          </a:prstGeom>
          <a:solidFill>
            <a:schemeClr val="accent1">
              <a:lumMod val="60000"/>
              <a:lumOff val="40000"/>
            </a:schemeClr>
          </a:solidFill>
          <a:ln>
            <a:solidFill>
              <a:schemeClr val="tx1"/>
            </a:solidFill>
          </a:ln>
        </p:spPr>
        <p:txBody>
          <a:bodyPr wrap="square">
            <a:spAutoFit/>
          </a:bodyPr>
          <a:lstStyle/>
          <a:p>
            <a:pPr marL="285750" indent="-285750" algn="l">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The Care Inspectorate defines misconduct as intentional wrongdoing, deliberate violation of a law or improper behaviour.</a:t>
            </a:r>
          </a:p>
          <a:p>
            <a:pPr marL="285750" indent="-285750" algn="l">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The Care Inspectorate expects notification of all reportable misconduct of behaviour that warrants investigation, dismissal or other disciplinary action. </a:t>
            </a:r>
          </a:p>
          <a:p>
            <a:pPr marL="285750" indent="-285750" algn="l">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The regulations do not limit this only to acts directed at people using a service, but also any involving staff or a service provider.</a:t>
            </a:r>
          </a:p>
        </p:txBody>
      </p:sp>
      <p:sp>
        <p:nvSpPr>
          <p:cNvPr id="2" name="TextBox 1">
            <a:extLst>
              <a:ext uri="{FF2B5EF4-FFF2-40B4-BE49-F238E27FC236}">
                <a16:creationId xmlns:a16="http://schemas.microsoft.com/office/drawing/2014/main" id="{77F755BF-943D-18B9-5D6D-1A27BF1EA66C}"/>
              </a:ext>
            </a:extLst>
          </p:cNvPr>
          <p:cNvSpPr txBox="1"/>
          <p:nvPr/>
        </p:nvSpPr>
        <p:spPr>
          <a:xfrm>
            <a:off x="2928257" y="353965"/>
            <a:ext cx="7848599" cy="830997"/>
          </a:xfrm>
          <a:prstGeom prst="rect">
            <a:avLst/>
          </a:prstGeom>
          <a:noFill/>
        </p:spPr>
        <p:txBody>
          <a:bodyPr wrap="square" rtlCol="0">
            <a:spAutoFit/>
          </a:bodyPr>
          <a:lstStyle/>
          <a:p>
            <a:pPr algn="ctr"/>
            <a:r>
              <a:rPr lang="en-US" sz="2400" b="1" dirty="0">
                <a:solidFill>
                  <a:srgbClr val="262626"/>
                </a:solidFill>
                <a:latin typeface="Calibri" panose="020F0502020204030204" pitchFamily="34" charset="0"/>
                <a:ea typeface="Calibri" panose="020F0502020204030204" pitchFamily="34" charset="0"/>
                <a:cs typeface="Calibri" panose="020F0502020204030204" pitchFamily="34" charset="0"/>
              </a:rPr>
              <a:t>Allegation of misconduct by the provider or employee of the service</a:t>
            </a:r>
            <a:endParaRPr lang="en-GB"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111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Rectangle 3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3" name="Straight Connector 3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Title 6">
            <a:extLst>
              <a:ext uri="{FF2B5EF4-FFF2-40B4-BE49-F238E27FC236}">
                <a16:creationId xmlns:a16="http://schemas.microsoft.com/office/drawing/2014/main" id="{0D8DCE0D-3F85-6A11-FF90-FE5F9D1B6952}"/>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300">
                <a:solidFill>
                  <a:srgbClr val="FFFFFF"/>
                </a:solidFill>
              </a:rPr>
              <a:t>Care inspectorate - when to notify via the Eforms system</a:t>
            </a:r>
          </a:p>
        </p:txBody>
      </p:sp>
      <p:sp>
        <p:nvSpPr>
          <p:cNvPr id="11" name="TextBox 10">
            <a:extLst>
              <a:ext uri="{FF2B5EF4-FFF2-40B4-BE49-F238E27FC236}">
                <a16:creationId xmlns:a16="http://schemas.microsoft.com/office/drawing/2014/main" id="{59A7A30F-753B-56DD-FB88-C433FFFA046E}"/>
              </a:ext>
            </a:extLst>
          </p:cNvPr>
          <p:cNvSpPr txBox="1"/>
          <p:nvPr/>
        </p:nvSpPr>
        <p:spPr>
          <a:xfrm>
            <a:off x="492371" y="2653800"/>
            <a:ext cx="3084844" cy="3335519"/>
          </a:xfrm>
          <a:prstGeom prst="rect">
            <a:avLst/>
          </a:prstGeom>
        </p:spPr>
        <p:txBody>
          <a:bodyPr vert="horz" lIns="0" tIns="45720" rIns="0" bIns="45720" rtlCol="0">
            <a:normAutofit/>
          </a:bodyPr>
          <a:lstStyle/>
          <a:p>
            <a:pPr marR="0" lvl="0" defTabSz="914400" fontAlgn="base">
              <a:lnSpc>
                <a:spcPct val="90000"/>
              </a:lnSpc>
              <a:spcBef>
                <a:spcPct val="20000"/>
              </a:spcBef>
              <a:spcAft>
                <a:spcPts val="600"/>
              </a:spcAft>
              <a:buClr>
                <a:schemeClr val="accent1"/>
              </a:buClr>
              <a:buSzPct val="115000"/>
              <a:buFont typeface="Calibri" panose="020F0502020204030204" pitchFamily="34" charset="0"/>
              <a:buChar char="•"/>
              <a:tabLst/>
            </a:pPr>
            <a:r>
              <a:rPr lang="en-US" altLang="en-US" sz="1500" dirty="0">
                <a:solidFill>
                  <a:srgbClr val="FFFFFF"/>
                </a:solidFill>
              </a:rPr>
              <a:t>Further information can be found using the links </a:t>
            </a:r>
          </a:p>
          <a:p>
            <a:pPr marR="0" lvl="0" defTabSz="914400" fontAlgn="base">
              <a:lnSpc>
                <a:spcPct val="90000"/>
              </a:lnSpc>
              <a:spcBef>
                <a:spcPct val="20000"/>
              </a:spcBef>
              <a:spcAft>
                <a:spcPts val="600"/>
              </a:spcAft>
              <a:buClr>
                <a:schemeClr val="accent1"/>
              </a:buClr>
              <a:buSzPct val="115000"/>
              <a:buFont typeface="Calibri" panose="020F0502020204030204" pitchFamily="34" charset="0"/>
              <a:buChar char="•"/>
              <a:tabLst/>
            </a:pPr>
            <a:r>
              <a:rPr lang="en-US" sz="1500" b="1" dirty="0">
                <a:solidFill>
                  <a:srgbClr val="FFFFFF"/>
                </a:solidFill>
                <a:hlinkClick r:id="rId2">
                  <a:extLst>
                    <a:ext uri="{A12FA001-AC4F-418D-AE19-62706E023703}">
                      <ahyp:hlinkClr xmlns:ahyp="http://schemas.microsoft.com/office/drawing/2018/hyperlinkcolor" val="tx"/>
                    </a:ext>
                  </a:extLst>
                </a:hlinkClick>
              </a:rPr>
              <a:t>CI Notifications.pptx</a:t>
            </a:r>
            <a:endParaRPr lang="en-US" sz="1500" b="1" dirty="0">
              <a:solidFill>
                <a:srgbClr val="FFFFFF"/>
              </a:solidFill>
            </a:endParaRPr>
          </a:p>
          <a:p>
            <a:pPr marR="0" lvl="0" defTabSz="914400" fontAlgn="base">
              <a:lnSpc>
                <a:spcPct val="90000"/>
              </a:lnSpc>
              <a:spcBef>
                <a:spcPct val="20000"/>
              </a:spcBef>
              <a:spcAft>
                <a:spcPts val="600"/>
              </a:spcAft>
              <a:buClr>
                <a:schemeClr val="accent1"/>
              </a:buClr>
              <a:buSzPct val="115000"/>
              <a:buFont typeface="Calibri" panose="020F0502020204030204" pitchFamily="34" charset="0"/>
              <a:buChar char="•"/>
              <a:tabLst/>
            </a:pPr>
            <a:endParaRPr kumimoji="0" lang="en-US" altLang="en-US" sz="1500" b="0" i="0" u="none" strike="noStrike" normalizeH="0" baseline="0" dirty="0">
              <a:ln>
                <a:noFill/>
              </a:ln>
              <a:solidFill>
                <a:srgbClr val="FFFFFF"/>
              </a:solidFill>
              <a:hlinkClick r:id="rId3">
                <a:extLst>
                  <a:ext uri="{A12FA001-AC4F-418D-AE19-62706E023703}">
                    <ahyp:hlinkClr xmlns:ahyp="http://schemas.microsoft.com/office/drawing/2018/hyperlinkcolor" val="tx"/>
                  </a:ext>
                </a:extLst>
              </a:hlinkClick>
            </a:endParaRPr>
          </a:p>
          <a:p>
            <a:pPr marR="0" lvl="0" defTabSz="914400" fontAlgn="base">
              <a:lnSpc>
                <a:spcPct val="90000"/>
              </a:lnSpc>
              <a:spcBef>
                <a:spcPct val="20000"/>
              </a:spcBef>
              <a:spcAft>
                <a:spcPts val="600"/>
              </a:spcAft>
              <a:buClr>
                <a:schemeClr val="accent1"/>
              </a:buClr>
              <a:buSzPct val="115000"/>
              <a:buFont typeface="Calibri" panose="020F0502020204030204" pitchFamily="34" charset="0"/>
              <a:buChar char="•"/>
              <a:tabLst/>
            </a:pPr>
            <a:r>
              <a:rPr lang="en-US" sz="1500" b="1" dirty="0">
                <a:solidFill>
                  <a:srgbClr val="FFFFFF"/>
                </a:solidFill>
                <a:hlinkClick r:id="rId4">
                  <a:extLst>
                    <a:ext uri="{A12FA001-AC4F-418D-AE19-62706E023703}">
                      <ahyp:hlinkClr xmlns:ahyp="http://schemas.microsoft.com/office/drawing/2018/hyperlinkcolor" val="tx"/>
                    </a:ext>
                  </a:extLst>
                </a:hlinkClick>
              </a:rPr>
              <a:t>Quick wins bite size session - Notifications (ELC)</a:t>
            </a:r>
            <a:endParaRPr lang="en-US" sz="1500" b="1" dirty="0">
              <a:solidFill>
                <a:srgbClr val="FFFFFF"/>
              </a:solidFill>
            </a:endParaRPr>
          </a:p>
          <a:p>
            <a:pPr marR="0" lvl="0" defTabSz="914400" fontAlgn="base">
              <a:lnSpc>
                <a:spcPct val="90000"/>
              </a:lnSpc>
              <a:spcBef>
                <a:spcPct val="20000"/>
              </a:spcBef>
              <a:spcAft>
                <a:spcPts val="600"/>
              </a:spcAft>
              <a:buClr>
                <a:schemeClr val="accent1"/>
              </a:buClr>
              <a:buSzPct val="115000"/>
              <a:buFont typeface="Calibri" panose="020F0502020204030204" pitchFamily="34" charset="0"/>
              <a:buChar char="•"/>
              <a:tabLst/>
            </a:pPr>
            <a:endParaRPr kumimoji="0" lang="en-US" altLang="en-US" sz="1500" b="1" i="0" u="none" strike="noStrike" normalizeH="0" baseline="0" dirty="0">
              <a:ln>
                <a:noFill/>
              </a:ln>
              <a:solidFill>
                <a:srgbClr val="FFFFFF"/>
              </a:solidFill>
              <a:hlinkClick r:id="rId3">
                <a:extLst>
                  <a:ext uri="{A12FA001-AC4F-418D-AE19-62706E023703}">
                    <ahyp:hlinkClr xmlns:ahyp="http://schemas.microsoft.com/office/drawing/2018/hyperlinkcolor" val="tx"/>
                  </a:ext>
                </a:extLst>
              </a:hlinkClick>
            </a:endParaRPr>
          </a:p>
          <a:p>
            <a:pPr marR="0" lvl="0" defTabSz="914400" fontAlgn="base">
              <a:lnSpc>
                <a:spcPct val="90000"/>
              </a:lnSpc>
              <a:spcBef>
                <a:spcPct val="20000"/>
              </a:spcBef>
              <a:spcAft>
                <a:spcPts val="600"/>
              </a:spcAft>
              <a:buClr>
                <a:schemeClr val="accent1"/>
              </a:buClr>
              <a:buSzPct val="115000"/>
              <a:buFont typeface="Calibri" panose="020F0502020204030204" pitchFamily="34" charset="0"/>
              <a:buChar char="•"/>
              <a:tabLst/>
            </a:pPr>
            <a:r>
              <a:rPr kumimoji="0" lang="en-US" altLang="en-US" sz="1500" b="1" i="0" u="none" strike="noStrike" normalizeH="0" baseline="0" dirty="0">
                <a:ln>
                  <a:noFill/>
                </a:ln>
                <a:solidFill>
                  <a:srgbClr val="FFFFFF"/>
                </a:solidFill>
                <a:hlinkClick r:id="rId3">
                  <a:extLst>
                    <a:ext uri="{A12FA001-AC4F-418D-AE19-62706E023703}">
                      <ahyp:hlinkClr xmlns:ahyp="http://schemas.microsoft.com/office/drawing/2018/hyperlinkcolor" val="tx"/>
                    </a:ext>
                  </a:extLst>
                </a:hlinkClick>
              </a:rPr>
              <a:t>https://hub.careinspectorate.com/</a:t>
            </a:r>
          </a:p>
        </p:txBody>
      </p:sp>
      <p:sp>
        <p:nvSpPr>
          <p:cNvPr id="36" name="Rectangle 3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Rectangle 1">
            <a:extLst>
              <a:ext uri="{FF2B5EF4-FFF2-40B4-BE49-F238E27FC236}">
                <a16:creationId xmlns:a16="http://schemas.microsoft.com/office/drawing/2014/main" id="{15261D02-2420-8DA1-F92F-0B47E18DBEC6}"/>
              </a:ext>
            </a:extLst>
          </p:cNvPr>
          <p:cNvSpPr>
            <a:spLocks noChangeArrowheads="1"/>
          </p:cNvSpPr>
          <p:nvPr/>
        </p:nvSpPr>
        <p:spPr bwMode="auto">
          <a:xfrm>
            <a:off x="164260" y="4527461"/>
            <a:ext cx="3875811" cy="9523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R="0" lvl="0" algn="ctr" fontAlgn="base">
              <a:spcBef>
                <a:spcPct val="20000"/>
              </a:spcBef>
              <a:spcAft>
                <a:spcPts val="600"/>
              </a:spcAft>
              <a:buClr>
                <a:schemeClr val="accent1"/>
              </a:buClr>
              <a:buSzPct val="115000"/>
              <a:tabLst/>
            </a:pPr>
            <a:endParaRPr kumimoji="0" lang="en-US" altLang="en-US" sz="2000" b="0" i="0" u="none" strike="noStrike" normalizeH="0" baseline="0">
              <a:ln>
                <a:noFill/>
              </a:ln>
              <a:solidFill>
                <a:schemeClr val="bg1"/>
              </a:solidFill>
            </a:endParaRPr>
          </a:p>
        </p:txBody>
      </p:sp>
      <p:pic>
        <p:nvPicPr>
          <p:cNvPr id="5" name="Picture 4">
            <a:extLst>
              <a:ext uri="{FF2B5EF4-FFF2-40B4-BE49-F238E27FC236}">
                <a16:creationId xmlns:a16="http://schemas.microsoft.com/office/drawing/2014/main" id="{EFB732CA-293B-B5AC-C2A4-462E6A327CC7}"/>
              </a:ext>
            </a:extLst>
          </p:cNvPr>
          <p:cNvPicPr>
            <a:picLocks noChangeAspect="1"/>
          </p:cNvPicPr>
          <p:nvPr/>
        </p:nvPicPr>
        <p:blipFill>
          <a:blip r:embed="rId5"/>
          <a:stretch>
            <a:fillRect/>
          </a:stretch>
        </p:blipFill>
        <p:spPr>
          <a:xfrm>
            <a:off x="6160008" y="868101"/>
            <a:ext cx="4116106" cy="5121797"/>
          </a:xfrm>
          <a:prstGeom prst="rect">
            <a:avLst/>
          </a:prstGeom>
        </p:spPr>
      </p:pic>
    </p:spTree>
    <p:extLst>
      <p:ext uri="{BB962C8B-B14F-4D97-AF65-F5344CB8AC3E}">
        <p14:creationId xmlns:p14="http://schemas.microsoft.com/office/powerpoint/2010/main" val="367185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40BC-3173-92E1-ED1C-042B0E3F6DEE}"/>
              </a:ext>
            </a:extLst>
          </p:cNvPr>
          <p:cNvSpPr>
            <a:spLocks noGrp="1"/>
          </p:cNvSpPr>
          <p:nvPr>
            <p:ph type="title" idx="4294967295"/>
          </p:nvPr>
        </p:nvSpPr>
        <p:spPr>
          <a:xfrm>
            <a:off x="2133600" y="287338"/>
            <a:ext cx="10058400" cy="1449387"/>
          </a:xfrm>
        </p:spPr>
        <p:txBody>
          <a:bodyPr vert="horz" lIns="91440" tIns="45720" rIns="91440" bIns="45720" rtlCol="0" anchor="b">
            <a:normAutofit/>
          </a:bodyPr>
          <a:lstStyle/>
          <a:p>
            <a:r>
              <a:rPr lang="en-US" sz="3000" i="1"/>
              <a:t>Care inspectorate have asked that on the first day of closure we email the CI officer to tell them that we are closed to inform their planned inspection calendar. For example, on a snow day.</a:t>
            </a:r>
            <a:endParaRPr lang="en-US" sz="3000"/>
          </a:p>
        </p:txBody>
      </p:sp>
      <p:graphicFrame>
        <p:nvGraphicFramePr>
          <p:cNvPr id="46" name="TextBox 3">
            <a:extLst>
              <a:ext uri="{FF2B5EF4-FFF2-40B4-BE49-F238E27FC236}">
                <a16:creationId xmlns:a16="http://schemas.microsoft.com/office/drawing/2014/main" id="{55C64487-7EB1-78E5-78F6-C21160765151}"/>
              </a:ext>
            </a:extLst>
          </p:cNvPr>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02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D2971D-D68C-6848-4104-A480F5C687FE}"/>
              </a:ext>
            </a:extLst>
          </p:cNvPr>
          <p:cNvSpPr txBox="1"/>
          <p:nvPr/>
        </p:nvSpPr>
        <p:spPr>
          <a:xfrm>
            <a:off x="1709057" y="2492829"/>
            <a:ext cx="7478486" cy="1015663"/>
          </a:xfrm>
          <a:prstGeom prst="rect">
            <a:avLst/>
          </a:prstGeom>
          <a:noFill/>
        </p:spPr>
        <p:txBody>
          <a:bodyPr wrap="square" rtlCol="0">
            <a:spAutoFit/>
          </a:bodyPr>
          <a:lstStyle/>
          <a:p>
            <a:r>
              <a:rPr lang="en-GB" sz="6000" dirty="0"/>
              <a:t>Any Questions ?</a:t>
            </a:r>
          </a:p>
        </p:txBody>
      </p:sp>
      <p:pic>
        <p:nvPicPr>
          <p:cNvPr id="4" name="Picture 3" descr="A green question mark on a black background&#10;&#10;AI-generated content may be incorrect.">
            <a:extLst>
              <a:ext uri="{FF2B5EF4-FFF2-40B4-BE49-F238E27FC236}">
                <a16:creationId xmlns:a16="http://schemas.microsoft.com/office/drawing/2014/main" id="{488D6036-0394-CD9A-244E-0E9EC5564D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21562" y="666728"/>
            <a:ext cx="2937860" cy="5465791"/>
          </a:xfrm>
          <a:prstGeom prst="rect">
            <a:avLst/>
          </a:prstGeom>
        </p:spPr>
      </p:pic>
    </p:spTree>
    <p:extLst>
      <p:ext uri="{BB962C8B-B14F-4D97-AF65-F5344CB8AC3E}">
        <p14:creationId xmlns:p14="http://schemas.microsoft.com/office/powerpoint/2010/main" val="58420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1" name="Rectangle 20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02" name="Straight Connector 20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3" name="Rectangle 20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5" name="Rectangle 20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6" name="TextBox 165">
            <a:extLst>
              <a:ext uri="{FF2B5EF4-FFF2-40B4-BE49-F238E27FC236}">
                <a16:creationId xmlns:a16="http://schemas.microsoft.com/office/drawing/2014/main" id="{FF1A93D9-F99A-D37A-D61A-0A3A2152C0CA}"/>
              </a:ext>
            </a:extLst>
          </p:cNvPr>
          <p:cNvSpPr txBox="1"/>
          <p:nvPr/>
        </p:nvSpPr>
        <p:spPr>
          <a:xfrm>
            <a:off x="4104080" y="174173"/>
            <a:ext cx="7758068" cy="6324597"/>
          </a:xfrm>
          <a:prstGeom prst="rect">
            <a:avLst/>
          </a:prstGeom>
        </p:spPr>
        <p:txBody>
          <a:bodyPr vert="horz" lIns="0" tIns="45720" rIns="0" bIns="45720" rtlCol="0" anchor="ctr">
            <a:normAutofit fontScale="25000" lnSpcReduction="20000"/>
          </a:bodyPr>
          <a:lstStyle/>
          <a:p>
            <a:pPr defTabSz="914400">
              <a:lnSpc>
                <a:spcPct val="90000"/>
              </a:lnSpc>
              <a:spcBef>
                <a:spcPts val="1000"/>
              </a:spcBef>
              <a:buClr>
                <a:schemeClr val="accent1"/>
              </a:buClr>
              <a:buFont typeface="Calibri" panose="020F0502020204030204" pitchFamily="34" charset="0"/>
            </a:pPr>
            <a:endParaRPr lang="en-US" sz="600" dirty="0">
              <a:solidFill>
                <a:schemeClr val="tx1">
                  <a:lumMod val="75000"/>
                  <a:lumOff val="25000"/>
                </a:schemeClr>
              </a:solidFill>
              <a:effectLst/>
            </a:endParaRPr>
          </a:p>
          <a:p>
            <a:pPr defTabSz="914400">
              <a:lnSpc>
                <a:spcPct val="90000"/>
              </a:lnSpc>
              <a:spcBef>
                <a:spcPts val="1000"/>
              </a:spcBef>
              <a:buClr>
                <a:schemeClr val="accent1"/>
              </a:buClr>
              <a:buFont typeface="Calibri" panose="020F0502020204030204" pitchFamily="34" charset="0"/>
            </a:pPr>
            <a:endParaRPr lang="en-US" sz="600" dirty="0">
              <a:solidFill>
                <a:schemeClr val="tx1">
                  <a:lumMod val="75000"/>
                  <a:lumOff val="25000"/>
                </a:schemeClr>
              </a:solidFill>
            </a:endParaRPr>
          </a:p>
          <a:p>
            <a:pPr defTabSz="914400">
              <a:lnSpc>
                <a:spcPct val="90000"/>
              </a:lnSpc>
              <a:spcBef>
                <a:spcPts val="1000"/>
              </a:spcBef>
              <a:buClr>
                <a:schemeClr val="accent1"/>
              </a:buClr>
              <a:buFont typeface="Calibri" panose="020F0502020204030204" pitchFamily="34" charset="0"/>
            </a:pPr>
            <a:endParaRPr lang="en-US" sz="600" dirty="0">
              <a:solidFill>
                <a:schemeClr val="tx1">
                  <a:lumMod val="75000"/>
                  <a:lumOff val="25000"/>
                </a:schemeClr>
              </a:solidFill>
            </a:endParaRPr>
          </a:p>
          <a:p>
            <a:pPr marL="285750" indent="-285750" defTabSz="914400">
              <a:lnSpc>
                <a:spcPct val="90000"/>
              </a:lnSpc>
              <a:spcBef>
                <a:spcPts val="1000"/>
              </a:spcBef>
              <a:buClr>
                <a:schemeClr val="accent1"/>
              </a:buClr>
              <a:buFont typeface="Calibri" panose="020F0502020204030204" pitchFamily="34" charset="0"/>
              <a:buChar char="•"/>
            </a:pPr>
            <a:endParaRPr lang="en-US" sz="600" dirty="0">
              <a:solidFill>
                <a:schemeClr val="tx1">
                  <a:lumMod val="75000"/>
                  <a:lumOff val="25000"/>
                </a:schemeClr>
              </a:solidFill>
            </a:endParaRPr>
          </a:p>
          <a:p>
            <a:pPr marL="285750" indent="-285750" defTabSz="914400">
              <a:lnSpc>
                <a:spcPct val="90000"/>
              </a:lnSpc>
              <a:spcBef>
                <a:spcPts val="1000"/>
              </a:spcBef>
              <a:buClr>
                <a:schemeClr val="accent1"/>
              </a:buClr>
              <a:buFont typeface="Calibri" panose="020F0502020204030204" pitchFamily="34" charset="0"/>
              <a:buChar char="•"/>
            </a:pPr>
            <a:endParaRPr lang="en-US" sz="600" dirty="0">
              <a:solidFill>
                <a:schemeClr val="tx1">
                  <a:lumMod val="75000"/>
                  <a:lumOff val="25000"/>
                </a:schemeClr>
              </a:solidFill>
            </a:endParaRPr>
          </a:p>
          <a:p>
            <a:pPr marL="285750" indent="-285750" defTabSz="914400">
              <a:lnSpc>
                <a:spcPct val="90000"/>
              </a:lnSpc>
              <a:spcBef>
                <a:spcPts val="1000"/>
              </a:spcBef>
              <a:buClr>
                <a:schemeClr val="accent1"/>
              </a:buClr>
              <a:buFont typeface="Calibri" panose="020F0502020204030204" pitchFamily="34" charset="0"/>
              <a:buChar char="•"/>
            </a:pPr>
            <a:endParaRPr lang="en-US" sz="600" dirty="0">
              <a:solidFill>
                <a:schemeClr val="tx1">
                  <a:lumMod val="75000"/>
                  <a:lumOff val="25000"/>
                </a:schemeClr>
              </a:solidFill>
            </a:endParaRPr>
          </a:p>
          <a:p>
            <a:pPr marL="285750" indent="-285750" defTabSz="914400">
              <a:lnSpc>
                <a:spcPct val="90000"/>
              </a:lnSpc>
              <a:spcBef>
                <a:spcPts val="1000"/>
              </a:spcBef>
              <a:buClr>
                <a:schemeClr val="accent1"/>
              </a:buClr>
              <a:buFont typeface="Calibri" panose="020F0502020204030204" pitchFamily="34" charset="0"/>
              <a:buChar char="•"/>
            </a:pPr>
            <a:endParaRPr lang="en-US" sz="600" dirty="0">
              <a:solidFill>
                <a:schemeClr val="tx1">
                  <a:lumMod val="75000"/>
                  <a:lumOff val="25000"/>
                </a:schemeClr>
              </a:solidFill>
            </a:endParaRPr>
          </a:p>
          <a:p>
            <a:pPr marL="285750" indent="-285750" defTabSz="914400">
              <a:lnSpc>
                <a:spcPct val="90000"/>
              </a:lnSpc>
              <a:spcBef>
                <a:spcPts val="1000"/>
              </a:spcBef>
              <a:buClr>
                <a:schemeClr val="accent1"/>
              </a:buClr>
              <a:buFont typeface="Calibri" panose="020F0502020204030204" pitchFamily="34" charset="0"/>
              <a:buChar char="•"/>
            </a:pPr>
            <a:endParaRPr lang="en-US" sz="6400" dirty="0">
              <a:solidFill>
                <a:schemeClr val="tx1">
                  <a:lumMod val="75000"/>
                  <a:lumOff val="25000"/>
                </a:schemeClr>
              </a:solidFill>
            </a:endParaRP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rPr>
              <a:t>Enrolments online are emailed directly to the school email address/school office</a:t>
            </a: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effectLst/>
              </a:rPr>
              <a:t>The Primary School Clerical is responsible for adding all children to </a:t>
            </a:r>
            <a:r>
              <a:rPr lang="en-US" sz="6400" dirty="0" err="1">
                <a:solidFill>
                  <a:schemeClr val="tx1">
                    <a:lumMod val="75000"/>
                    <a:lumOff val="25000"/>
                  </a:schemeClr>
                </a:solidFill>
                <a:effectLst/>
              </a:rPr>
              <a:t>Seemis</a:t>
            </a:r>
            <a:r>
              <a:rPr lang="en-US" sz="6400" dirty="0">
                <a:solidFill>
                  <a:schemeClr val="tx1">
                    <a:lumMod val="75000"/>
                    <a:lumOff val="25000"/>
                  </a:schemeClr>
                </a:solidFill>
                <a:effectLst/>
              </a:rPr>
              <a:t> and updating their records</a:t>
            </a: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effectLst/>
              </a:rPr>
              <a:t>The ELC Clerical is responsible for adding children to the Flexible Care management Database for non funded children in ELC and School Age Childcare</a:t>
            </a: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rPr>
              <a:t>Guidance should be provided </a:t>
            </a:r>
            <a:r>
              <a:rPr lang="en-US" sz="6400" dirty="0">
                <a:solidFill>
                  <a:schemeClr val="tx1">
                    <a:lumMod val="75000"/>
                    <a:lumOff val="25000"/>
                  </a:schemeClr>
                </a:solidFill>
                <a:effectLst/>
              </a:rPr>
              <a:t>for families to request their preferred pattern of attendance for their chosen ELC. These can be issued </a:t>
            </a:r>
            <a:r>
              <a:rPr lang="en-US" sz="6400" dirty="0">
                <a:solidFill>
                  <a:schemeClr val="tx1">
                    <a:lumMod val="75000"/>
                    <a:lumOff val="25000"/>
                  </a:schemeClr>
                </a:solidFill>
              </a:rPr>
              <a:t>in January for children currently enrolled and issued </a:t>
            </a:r>
            <a:r>
              <a:rPr lang="en-US" sz="6400" dirty="0">
                <a:solidFill>
                  <a:schemeClr val="tx1">
                    <a:lumMod val="75000"/>
                    <a:lumOff val="25000"/>
                  </a:schemeClr>
                </a:solidFill>
                <a:effectLst/>
              </a:rPr>
              <a:t>following enrolment for new children. CM’s issue the timeline &amp; format for this. </a:t>
            </a:r>
            <a:endParaRPr lang="en-US" sz="6400" dirty="0">
              <a:solidFill>
                <a:schemeClr val="tx1">
                  <a:lumMod val="75000"/>
                  <a:lumOff val="25000"/>
                </a:schemeClr>
              </a:solidFill>
            </a:endParaRP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rPr>
              <a:t>The Primary School Clerical is responsible for the input and maintenance of children’s pattern of attendance on the Master</a:t>
            </a:r>
            <a:r>
              <a:rPr lang="en-US" sz="6400" dirty="0">
                <a:solidFill>
                  <a:schemeClr val="tx1">
                    <a:lumMod val="75000"/>
                    <a:lumOff val="25000"/>
                  </a:schemeClr>
                </a:solidFill>
                <a:effectLst/>
              </a:rPr>
              <a:t> Spreadsheet stored in your ELC tile on </a:t>
            </a:r>
            <a:r>
              <a:rPr lang="en-US" sz="6400" dirty="0" err="1">
                <a:solidFill>
                  <a:schemeClr val="tx1">
                    <a:lumMod val="75000"/>
                    <a:lumOff val="25000"/>
                  </a:schemeClr>
                </a:solidFill>
                <a:effectLst/>
              </a:rPr>
              <a:t>sharepoint</a:t>
            </a:r>
            <a:r>
              <a:rPr lang="en-US" sz="6400" dirty="0">
                <a:solidFill>
                  <a:schemeClr val="tx1">
                    <a:lumMod val="75000"/>
                    <a:lumOff val="25000"/>
                  </a:schemeClr>
                </a:solidFill>
                <a:effectLst/>
              </a:rPr>
              <a:t>. The ELC Clerical will be responsible for allocated schools (see staffing model)</a:t>
            </a:r>
            <a:r>
              <a:rPr lang="en-US" sz="6400" dirty="0">
                <a:solidFill>
                  <a:schemeClr val="tx1">
                    <a:lumMod val="75000"/>
                    <a:lumOff val="25000"/>
                  </a:schemeClr>
                </a:solidFill>
                <a:hlinkClick r:id="rId3"/>
              </a:rPr>
              <a:t> Early Learning &amp; Childcare - Home</a:t>
            </a:r>
            <a:endParaRPr lang="en-US" sz="6400" dirty="0">
              <a:solidFill>
                <a:schemeClr val="tx1">
                  <a:lumMod val="75000"/>
                  <a:lumOff val="25000"/>
                </a:schemeClr>
              </a:solidFill>
              <a:effectLst/>
            </a:endParaRP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effectLst/>
              </a:rPr>
              <a:t>The operational model of the setting </a:t>
            </a:r>
            <a:r>
              <a:rPr lang="en-US" sz="6400" dirty="0">
                <a:solidFill>
                  <a:schemeClr val="tx1">
                    <a:lumMod val="75000"/>
                    <a:lumOff val="25000"/>
                  </a:schemeClr>
                </a:solidFill>
              </a:rPr>
              <a:t>is considered post enrolment and following re-registration for School Age Childcare. CI variation may be required if growing the service</a:t>
            </a: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effectLst/>
              </a:rPr>
              <a:t>Consultation and consideration to the needs of the children, families and the community are contributing factors</a:t>
            </a: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rPr>
              <a:t>Information should be provided to families to confirm their enrolment and the pattern of attendance. The Primary School Clerical is responsible for this. </a:t>
            </a:r>
            <a:r>
              <a:rPr lang="en-US" sz="6400" dirty="0">
                <a:solidFill>
                  <a:schemeClr val="tx1">
                    <a:lumMod val="75000"/>
                    <a:lumOff val="25000"/>
                  </a:schemeClr>
                </a:solidFill>
                <a:effectLst/>
              </a:rPr>
              <a:t>The ELC Clerical will be responsible for allocated schools. CM’s issue the timeline &amp; format for this. </a:t>
            </a: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rPr>
              <a:t>The Childcare Managers </a:t>
            </a:r>
            <a:r>
              <a:rPr lang="en-US" sz="6400" dirty="0">
                <a:solidFill>
                  <a:schemeClr val="tx1">
                    <a:lumMod val="75000"/>
                    <a:lumOff val="25000"/>
                  </a:schemeClr>
                </a:solidFill>
                <a:effectLst/>
              </a:rPr>
              <a:t>assist and support the Senior Management Team with </a:t>
            </a:r>
            <a:r>
              <a:rPr lang="en-US" sz="6400" dirty="0">
                <a:solidFill>
                  <a:schemeClr val="tx1">
                    <a:lumMod val="75000"/>
                    <a:lumOff val="25000"/>
                  </a:schemeClr>
                </a:solidFill>
              </a:rPr>
              <a:t>the development</a:t>
            </a:r>
            <a:r>
              <a:rPr lang="en-US" sz="6400" dirty="0">
                <a:solidFill>
                  <a:schemeClr val="tx1">
                    <a:lumMod val="75000"/>
                    <a:lumOff val="25000"/>
                  </a:schemeClr>
                </a:solidFill>
                <a:effectLst/>
              </a:rPr>
              <a:t> of staff working patterns in line with the staffing model. </a:t>
            </a:r>
          </a:p>
          <a:p>
            <a:pPr marL="857250" indent="-857250" defTabSz="914400">
              <a:lnSpc>
                <a:spcPct val="90000"/>
              </a:lnSpc>
              <a:spcBef>
                <a:spcPts val="1000"/>
              </a:spcBef>
              <a:buClr>
                <a:schemeClr val="accent1"/>
              </a:buClr>
              <a:buFont typeface="Courier New" panose="02070309020205020404" pitchFamily="49" charset="0"/>
              <a:buChar char="o"/>
            </a:pPr>
            <a:r>
              <a:rPr lang="en-US" sz="6400" dirty="0">
                <a:solidFill>
                  <a:schemeClr val="tx1">
                    <a:lumMod val="75000"/>
                    <a:lumOff val="25000"/>
                  </a:schemeClr>
                </a:solidFill>
                <a:effectLst/>
              </a:rPr>
              <a:t>The staffing model v6 contains information and guidance for staffing allocation, rationale roles and remits – SDT time to name a few. </a:t>
            </a:r>
            <a:r>
              <a:rPr kumimoji="0" lang="en-US" altLang="en-US" sz="6400" b="0" i="0" u="none" strike="noStrike" cap="none" normalizeH="0" baseline="0" dirty="0">
                <a:ln>
                  <a:noFill/>
                </a:ln>
                <a:solidFill>
                  <a:schemeClr val="tx1">
                    <a:lumMod val="75000"/>
                    <a:lumOff val="25000"/>
                  </a:schemeClr>
                </a:solidFill>
                <a:effectLst/>
                <a:hlinkClick r:id="rId4"/>
              </a:rPr>
              <a:t>ELC Staffing Model V6.xlsx</a:t>
            </a:r>
            <a:endParaRPr kumimoji="0" lang="en-US" altLang="en-US" sz="6400" b="0" i="0" u="none" strike="noStrike" cap="none" normalizeH="0" baseline="0" dirty="0">
              <a:ln>
                <a:noFill/>
              </a:ln>
              <a:solidFill>
                <a:schemeClr val="tx1">
                  <a:lumMod val="75000"/>
                  <a:lumOff val="25000"/>
                </a:schemeClr>
              </a:solidFill>
              <a:effectLst/>
            </a:endParaRPr>
          </a:p>
          <a:p>
            <a:pPr marL="857250" indent="-857250" defTabSz="914400">
              <a:lnSpc>
                <a:spcPct val="90000"/>
              </a:lnSpc>
              <a:spcBef>
                <a:spcPts val="1000"/>
              </a:spcBef>
              <a:buClr>
                <a:schemeClr val="accent1"/>
              </a:buClr>
              <a:buFont typeface="Courier New" panose="02070309020205020404" pitchFamily="49" charset="0"/>
              <a:buChar char="o"/>
            </a:pPr>
            <a:endParaRPr kumimoji="0" lang="en-US" altLang="en-US" sz="6400" b="0" i="0" u="none" strike="noStrike" cap="none" normalizeH="0" baseline="0" dirty="0">
              <a:ln>
                <a:noFill/>
              </a:ln>
              <a:solidFill>
                <a:schemeClr val="tx1">
                  <a:lumMod val="75000"/>
                  <a:lumOff val="25000"/>
                </a:schemeClr>
              </a:solidFill>
              <a:effectLst/>
            </a:endParaRPr>
          </a:p>
          <a:p>
            <a:pPr marL="285750" indent="-285750" defTabSz="914400">
              <a:lnSpc>
                <a:spcPct val="90000"/>
              </a:lnSpc>
              <a:spcBef>
                <a:spcPts val="1000"/>
              </a:spcBef>
              <a:buClr>
                <a:schemeClr val="accent1"/>
              </a:buClr>
              <a:buFont typeface="Calibri" panose="020F0502020204030204" pitchFamily="34" charset="0"/>
              <a:buChar char="o"/>
            </a:pPr>
            <a:endParaRPr kumimoji="0" lang="en-US" altLang="en-US" sz="6400" b="0" i="0" u="none" strike="noStrike" cap="none" normalizeH="0" baseline="0" dirty="0">
              <a:ln>
                <a:noFill/>
              </a:ln>
              <a:solidFill>
                <a:schemeClr val="tx1">
                  <a:lumMod val="75000"/>
                  <a:lumOff val="25000"/>
                </a:schemeClr>
              </a:solidFill>
              <a:effectLst/>
            </a:endParaRPr>
          </a:p>
          <a:p>
            <a:pPr marL="285750" indent="-285750" defTabSz="914400">
              <a:lnSpc>
                <a:spcPct val="90000"/>
              </a:lnSpc>
              <a:spcBef>
                <a:spcPts val="1000"/>
              </a:spcBef>
              <a:buClr>
                <a:schemeClr val="accent1"/>
              </a:buClr>
              <a:buFont typeface="Calibri" panose="020F0502020204030204" pitchFamily="34" charset="0"/>
              <a:buChar char="o"/>
            </a:pPr>
            <a:endParaRPr kumimoji="0" lang="en-US" altLang="en-US" sz="600" b="0" i="0" u="none" strike="noStrike" cap="none" normalizeH="0" baseline="0" dirty="0">
              <a:ln>
                <a:noFill/>
              </a:ln>
              <a:solidFill>
                <a:schemeClr val="tx1">
                  <a:lumMod val="75000"/>
                  <a:lumOff val="25000"/>
                </a:schemeClr>
              </a:solidFill>
              <a:effectLst/>
            </a:endParaRPr>
          </a:p>
          <a:p>
            <a:pPr marL="285750" indent="-285750" defTabSz="914400">
              <a:lnSpc>
                <a:spcPct val="90000"/>
              </a:lnSpc>
              <a:spcBef>
                <a:spcPts val="1000"/>
              </a:spcBef>
              <a:buClr>
                <a:schemeClr val="accent1"/>
              </a:buClr>
              <a:buFont typeface="Calibri" panose="020F0502020204030204" pitchFamily="34" charset="0"/>
              <a:buChar char="o"/>
            </a:pPr>
            <a:endParaRPr lang="en-US" sz="600" dirty="0">
              <a:solidFill>
                <a:schemeClr val="tx1">
                  <a:lumMod val="75000"/>
                  <a:lumOff val="25000"/>
                </a:schemeClr>
              </a:solidFill>
              <a:effectLst/>
            </a:endParaRPr>
          </a:p>
          <a:p>
            <a:pPr defTabSz="914400">
              <a:lnSpc>
                <a:spcPct val="90000"/>
              </a:lnSpc>
              <a:spcBef>
                <a:spcPts val="1000"/>
              </a:spcBef>
              <a:buClr>
                <a:schemeClr val="accent1"/>
              </a:buClr>
              <a:buFont typeface="Calibri" panose="020F0502020204030204" pitchFamily="34" charset="0"/>
            </a:pPr>
            <a:endParaRPr lang="en-US" sz="600" dirty="0">
              <a:solidFill>
                <a:schemeClr val="tx1">
                  <a:lumMod val="75000"/>
                  <a:lumOff val="25000"/>
                </a:schemeClr>
              </a:solidFill>
              <a:effectLst/>
            </a:endParaRPr>
          </a:p>
          <a:p>
            <a:pPr defTabSz="914400">
              <a:lnSpc>
                <a:spcPct val="90000"/>
              </a:lnSpc>
              <a:spcBef>
                <a:spcPts val="1000"/>
              </a:spcBef>
              <a:buClr>
                <a:schemeClr val="accent1"/>
              </a:buClr>
              <a:buFont typeface="Calibri" panose="020F0502020204030204" pitchFamily="34" charset="0"/>
            </a:pPr>
            <a:endParaRPr lang="en-US" sz="600" dirty="0">
              <a:solidFill>
                <a:schemeClr val="tx1">
                  <a:lumMod val="75000"/>
                  <a:lumOff val="25000"/>
                </a:schemeClr>
              </a:solidFill>
              <a:effectLst/>
            </a:endParaRPr>
          </a:p>
          <a:p>
            <a:pPr marL="285750" indent="-285750" defTabSz="914400">
              <a:lnSpc>
                <a:spcPct val="90000"/>
              </a:lnSpc>
              <a:spcBef>
                <a:spcPts val="1000"/>
              </a:spcBef>
              <a:buClr>
                <a:schemeClr val="accent1"/>
              </a:buClr>
              <a:buFont typeface="Calibri" panose="020F0502020204030204" pitchFamily="34" charset="0"/>
              <a:buChar char="o"/>
            </a:pPr>
            <a:endParaRPr lang="en-US" sz="600" dirty="0">
              <a:solidFill>
                <a:schemeClr val="tx1">
                  <a:lumMod val="75000"/>
                  <a:lumOff val="25000"/>
                </a:schemeClr>
              </a:solidFill>
              <a:effectLst/>
            </a:endParaRPr>
          </a:p>
          <a:p>
            <a:pPr defTabSz="914400">
              <a:lnSpc>
                <a:spcPct val="90000"/>
              </a:lnSpc>
              <a:spcBef>
                <a:spcPts val="1000"/>
              </a:spcBef>
              <a:buClr>
                <a:schemeClr val="accent1"/>
              </a:buClr>
              <a:buFont typeface="Calibri" panose="020F0502020204030204" pitchFamily="34" charset="0"/>
            </a:pPr>
            <a:r>
              <a:rPr lang="en-US" sz="600" dirty="0">
                <a:solidFill>
                  <a:schemeClr val="tx1">
                    <a:lumMod val="75000"/>
                    <a:lumOff val="25000"/>
                  </a:schemeClr>
                </a:solidFill>
                <a:effectLst/>
              </a:rPr>
              <a:t> </a:t>
            </a:r>
            <a:endParaRPr lang="en-US" sz="600" dirty="0">
              <a:solidFill>
                <a:schemeClr val="tx1">
                  <a:lumMod val="75000"/>
                  <a:lumOff val="25000"/>
                </a:schemeClr>
              </a:solidFill>
            </a:endParaRPr>
          </a:p>
          <a:p>
            <a:pPr defTabSz="914400">
              <a:lnSpc>
                <a:spcPct val="90000"/>
              </a:lnSpc>
              <a:spcBef>
                <a:spcPts val="1000"/>
              </a:spcBef>
              <a:buClr>
                <a:schemeClr val="accent1"/>
              </a:buClr>
              <a:buFont typeface="Calibri" panose="020F0502020204030204" pitchFamily="34" charset="0"/>
            </a:pPr>
            <a:endParaRPr lang="en-US" sz="600" dirty="0">
              <a:solidFill>
                <a:schemeClr val="tx1">
                  <a:lumMod val="75000"/>
                  <a:lumOff val="25000"/>
                </a:schemeClr>
              </a:solidFill>
              <a:effectLst/>
            </a:endParaRPr>
          </a:p>
          <a:p>
            <a:pPr defTabSz="914400">
              <a:lnSpc>
                <a:spcPct val="90000"/>
              </a:lnSpc>
              <a:spcBef>
                <a:spcPts val="1000"/>
              </a:spcBef>
              <a:buClr>
                <a:schemeClr val="accent1"/>
              </a:buClr>
              <a:buFont typeface="Calibri" panose="020F0502020204030204" pitchFamily="34" charset="0"/>
            </a:pPr>
            <a:endParaRPr lang="en-US" sz="600" dirty="0">
              <a:solidFill>
                <a:schemeClr val="tx1">
                  <a:lumMod val="75000"/>
                  <a:lumOff val="25000"/>
                </a:schemeClr>
              </a:solidFill>
            </a:endParaRPr>
          </a:p>
          <a:p>
            <a:pPr defTabSz="914400">
              <a:lnSpc>
                <a:spcPct val="90000"/>
              </a:lnSpc>
              <a:spcBef>
                <a:spcPts val="1000"/>
              </a:spcBef>
              <a:buClr>
                <a:schemeClr val="accent1"/>
              </a:buClr>
              <a:buFont typeface="Calibri" panose="020F0502020204030204" pitchFamily="34" charset="0"/>
            </a:pPr>
            <a:endParaRPr lang="en-US" sz="600" dirty="0">
              <a:solidFill>
                <a:schemeClr val="tx1">
                  <a:lumMod val="75000"/>
                  <a:lumOff val="25000"/>
                </a:schemeClr>
              </a:solidFill>
              <a:effectLst/>
            </a:endParaRPr>
          </a:p>
        </p:txBody>
      </p:sp>
      <p:sp>
        <p:nvSpPr>
          <p:cNvPr id="2" name="TextBox 1">
            <a:extLst>
              <a:ext uri="{FF2B5EF4-FFF2-40B4-BE49-F238E27FC236}">
                <a16:creationId xmlns:a16="http://schemas.microsoft.com/office/drawing/2014/main" id="{1F4773AD-1D7C-3F0D-5217-07C9F34B24B5}"/>
              </a:ext>
            </a:extLst>
          </p:cNvPr>
          <p:cNvSpPr txBox="1"/>
          <p:nvPr/>
        </p:nvSpPr>
        <p:spPr>
          <a:xfrm>
            <a:off x="713232" y="1820058"/>
            <a:ext cx="2998148" cy="830997"/>
          </a:xfrm>
          <a:prstGeom prst="rect">
            <a:avLst/>
          </a:prstGeom>
          <a:noFill/>
        </p:spPr>
        <p:txBody>
          <a:bodyPr wrap="square" rtlCol="0">
            <a:spAutoFit/>
          </a:bodyPr>
          <a:lstStyle/>
          <a:p>
            <a:pPr>
              <a:spcAft>
                <a:spcPts val="600"/>
              </a:spcAft>
            </a:pPr>
            <a:r>
              <a:rPr lang="en-GB" sz="2400" dirty="0"/>
              <a:t>Enrolment, Staffing &amp; Operational model</a:t>
            </a:r>
            <a:endParaRPr lang="en-GB" sz="2400"/>
          </a:p>
        </p:txBody>
      </p:sp>
    </p:spTree>
    <p:extLst>
      <p:ext uri="{BB962C8B-B14F-4D97-AF65-F5344CB8AC3E}">
        <p14:creationId xmlns:p14="http://schemas.microsoft.com/office/powerpoint/2010/main" val="1199895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blue and green wavy surface&#10;&#10;Description automatically generated">
            <a:extLst>
              <a:ext uri="{FF2B5EF4-FFF2-40B4-BE49-F238E27FC236}">
                <a16:creationId xmlns:a16="http://schemas.microsoft.com/office/drawing/2014/main" id="{07733195-1D4B-2674-C4A0-4C174097327F}"/>
              </a:ext>
            </a:extLst>
          </p:cNvPr>
          <p:cNvPicPr>
            <a:picLocks noChangeAspect="1"/>
          </p:cNvPicPr>
          <p:nvPr/>
        </p:nvPicPr>
        <p:blipFill>
          <a:blip r:embed="rId3">
            <a:duotone>
              <a:schemeClr val="bg2">
                <a:shade val="45000"/>
                <a:satMod val="135000"/>
              </a:schemeClr>
              <a:prstClr val="white"/>
            </a:duotone>
            <a:alphaModFix amt="35000"/>
          </a:blip>
          <a:srcRect t="6501" b="37249"/>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FCA3E64-02CE-51BD-3902-78A714E04960}"/>
              </a:ext>
            </a:extLst>
          </p:cNvPr>
          <p:cNvSpPr>
            <a:spLocks noGrp="1"/>
          </p:cNvSpPr>
          <p:nvPr>
            <p:ph type="title"/>
          </p:nvPr>
        </p:nvSpPr>
        <p:spPr/>
        <p:txBody>
          <a:bodyPr>
            <a:normAutofit/>
          </a:bodyPr>
          <a:lstStyle/>
          <a:p>
            <a:r>
              <a:rPr lang="en-GB" b="1"/>
              <a:t>What are the processes ?</a:t>
            </a:r>
            <a:endParaRPr lang="en-GB" b="1" dirty="0"/>
          </a:p>
        </p:txBody>
      </p:sp>
      <p:graphicFrame>
        <p:nvGraphicFramePr>
          <p:cNvPr id="5" name="Content Placeholder 2">
            <a:extLst>
              <a:ext uri="{FF2B5EF4-FFF2-40B4-BE49-F238E27FC236}">
                <a16:creationId xmlns:a16="http://schemas.microsoft.com/office/drawing/2014/main" id="{A1AD5335-84C4-0ADD-1B3A-367077B1B9DC}"/>
              </a:ext>
            </a:extLst>
          </p:cNvPr>
          <p:cNvGraphicFramePr>
            <a:graphicFrameLocks noGrp="1"/>
          </p:cNvGraphicFramePr>
          <p:nvPr>
            <p:ph idx="1"/>
            <p:extLst>
              <p:ext uri="{D42A27DB-BD31-4B8C-83A1-F6EECF244321}">
                <p14:modId xmlns:p14="http://schemas.microsoft.com/office/powerpoint/2010/main" val="88001128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58221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9" name="Straight Connector 18">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2BAE2264-D81A-310B-FC9C-09679FFDC7B8}"/>
              </a:ext>
            </a:extLst>
          </p:cNvPr>
          <p:cNvSpPr>
            <a:spLocks noGrp="1"/>
          </p:cNvSpPr>
          <p:nvPr>
            <p:ph type="ctrTitle"/>
          </p:nvPr>
        </p:nvSpPr>
        <p:spPr>
          <a:xfrm>
            <a:off x="492370" y="605896"/>
            <a:ext cx="3084844" cy="5646208"/>
          </a:xfrm>
        </p:spPr>
        <p:txBody>
          <a:bodyPr vert="horz" lIns="91440" tIns="45720" rIns="91440" bIns="45720" rtlCol="0" anchor="ctr">
            <a:normAutofit/>
          </a:bodyPr>
          <a:lstStyle/>
          <a:p>
            <a:r>
              <a:rPr lang="en-US" sz="3600" b="1" u="sng">
                <a:solidFill>
                  <a:srgbClr val="FFFFFF"/>
                </a:solidFill>
              </a:rPr>
              <a:t>Payee &amp; Debt Management</a:t>
            </a:r>
          </a:p>
        </p:txBody>
      </p:sp>
      <p:sp>
        <p:nvSpPr>
          <p:cNvPr id="22" name="Rectangle 2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Subtitle 2">
            <a:extLst>
              <a:ext uri="{FF2B5EF4-FFF2-40B4-BE49-F238E27FC236}">
                <a16:creationId xmlns:a16="http://schemas.microsoft.com/office/drawing/2014/main" id="{8DF79D2F-B44C-80E8-C4E9-131A5129E6B2}"/>
              </a:ext>
            </a:extLst>
          </p:cNvPr>
          <p:cNvSpPr>
            <a:spLocks noGrp="1"/>
          </p:cNvSpPr>
          <p:nvPr>
            <p:ph type="subTitle" idx="1"/>
          </p:nvPr>
        </p:nvSpPr>
        <p:spPr>
          <a:xfrm>
            <a:off x="4742016" y="605896"/>
            <a:ext cx="6413663" cy="5646208"/>
          </a:xfrm>
        </p:spPr>
        <p:txBody>
          <a:bodyPr vert="horz" lIns="0" tIns="45720" rIns="0" bIns="45720" rtlCol="0" anchor="ctr">
            <a:normAutofit/>
          </a:bodyPr>
          <a:lstStyle/>
          <a:p>
            <a:pPr indent="-228600">
              <a:buFont typeface="Calibri" panose="020F0502020204030204" pitchFamily="34" charset="0"/>
              <a:buChar char="•"/>
            </a:pPr>
            <a:endParaRPr lang="en-US" sz="1500" b="1" dirty="0">
              <a:solidFill>
                <a:schemeClr val="tx1">
                  <a:lumMod val="75000"/>
                  <a:lumOff val="25000"/>
                </a:schemeClr>
              </a:solidFill>
              <a:latin typeface="+mn-lt"/>
            </a:endParaRPr>
          </a:p>
          <a:p>
            <a:pPr indent="-228600">
              <a:buFont typeface="Calibri" panose="020F0502020204030204" pitchFamily="34" charset="0"/>
              <a:buChar char="•"/>
            </a:pPr>
            <a:r>
              <a:rPr lang="en-US" sz="1500" b="1" cap="none" dirty="0">
                <a:solidFill>
                  <a:schemeClr val="tx1">
                    <a:lumMod val="75000"/>
                    <a:lumOff val="25000"/>
                  </a:schemeClr>
                </a:solidFill>
                <a:latin typeface="+mn-lt"/>
              </a:rPr>
              <a:t>ELC clericals are responsible for:</a:t>
            </a:r>
          </a:p>
          <a:p>
            <a:pPr marL="342900" indent="-228600">
              <a:buFont typeface="Calibri" panose="020F0502020204030204" pitchFamily="34" charset="0"/>
              <a:buChar char="•"/>
            </a:pPr>
            <a:r>
              <a:rPr lang="en-US" sz="1500" cap="none" dirty="0">
                <a:solidFill>
                  <a:schemeClr val="tx1">
                    <a:lumMod val="75000"/>
                    <a:lumOff val="25000"/>
                  </a:schemeClr>
                </a:solidFill>
                <a:latin typeface="+mn-lt"/>
              </a:rPr>
              <a:t>The input and maintenance of childcare services accounts</a:t>
            </a:r>
          </a:p>
          <a:p>
            <a:pPr marL="342900" indent="-228600">
              <a:buFont typeface="Calibri" panose="020F0502020204030204" pitchFamily="34" charset="0"/>
              <a:buChar char="•"/>
            </a:pPr>
            <a:r>
              <a:rPr lang="en-US" sz="1500" cap="none" dirty="0">
                <a:solidFill>
                  <a:schemeClr val="tx1">
                    <a:lumMod val="75000"/>
                    <a:lumOff val="25000"/>
                  </a:schemeClr>
                </a:solidFill>
                <a:latin typeface="+mn-lt"/>
              </a:rPr>
              <a:t>Ensuring payees have a payment method in place to cover their childcare costs with a costing letter and payee agreement required</a:t>
            </a:r>
          </a:p>
          <a:p>
            <a:pPr marL="342900" indent="-228600">
              <a:buFont typeface="Calibri" panose="020F0502020204030204" pitchFamily="34" charset="0"/>
              <a:buChar char="•"/>
            </a:pPr>
            <a:r>
              <a:rPr lang="en-US" sz="1500" cap="none" dirty="0">
                <a:solidFill>
                  <a:schemeClr val="tx1">
                    <a:lumMod val="75000"/>
                    <a:lumOff val="25000"/>
                  </a:schemeClr>
                </a:solidFill>
                <a:latin typeface="+mn-lt"/>
              </a:rPr>
              <a:t>Ensuring payees increase/decrease payments as required </a:t>
            </a:r>
          </a:p>
          <a:p>
            <a:pPr indent="-228600">
              <a:buFont typeface="Calibri" panose="020F0502020204030204" pitchFamily="34" charset="0"/>
              <a:buChar char="•"/>
            </a:pPr>
            <a:r>
              <a:rPr lang="en-US" sz="1500" b="1" cap="none" dirty="0">
                <a:solidFill>
                  <a:schemeClr val="tx1">
                    <a:lumMod val="75000"/>
                    <a:lumOff val="25000"/>
                  </a:schemeClr>
                </a:solidFill>
                <a:latin typeface="+mn-lt"/>
              </a:rPr>
              <a:t>Childcare managers are responsible for: </a:t>
            </a:r>
          </a:p>
          <a:p>
            <a:pPr marL="342900" indent="-228600">
              <a:buFont typeface="Calibri" panose="020F0502020204030204" pitchFamily="34" charset="0"/>
              <a:buChar char="•"/>
            </a:pPr>
            <a:r>
              <a:rPr lang="en-US" sz="1500" cap="none" dirty="0">
                <a:solidFill>
                  <a:schemeClr val="tx1">
                    <a:lumMod val="75000"/>
                    <a:lumOff val="25000"/>
                  </a:schemeClr>
                </a:solidFill>
                <a:latin typeface="+mn-lt"/>
              </a:rPr>
              <a:t>Where applicable - setting up payment plans for payees encountering financial difficulties</a:t>
            </a:r>
          </a:p>
          <a:p>
            <a:pPr marL="342900" indent="-228600">
              <a:buFont typeface="Calibri" panose="020F0502020204030204" pitchFamily="34" charset="0"/>
              <a:buChar char="•"/>
            </a:pPr>
            <a:r>
              <a:rPr lang="en-US" sz="1500" cap="none" dirty="0">
                <a:solidFill>
                  <a:schemeClr val="tx1">
                    <a:lumMod val="75000"/>
                    <a:lumOff val="25000"/>
                  </a:schemeClr>
                </a:solidFill>
                <a:latin typeface="+mn-lt"/>
              </a:rPr>
              <a:t>Withdrawing non funded services due to nonpayment</a:t>
            </a:r>
          </a:p>
          <a:p>
            <a:pPr marL="342900" indent="-228600">
              <a:buFont typeface="Calibri" panose="020F0502020204030204" pitchFamily="34" charset="0"/>
              <a:buChar char="•"/>
            </a:pPr>
            <a:r>
              <a:rPr lang="en-US" sz="1500" cap="none" dirty="0">
                <a:solidFill>
                  <a:schemeClr val="tx1">
                    <a:lumMod val="75000"/>
                    <a:lumOff val="25000"/>
                  </a:schemeClr>
                </a:solidFill>
                <a:latin typeface="+mn-lt"/>
              </a:rPr>
              <a:t>Raising invoices due to nonpayment</a:t>
            </a:r>
          </a:p>
          <a:p>
            <a:pPr marL="342900" indent="-228600">
              <a:buFont typeface="Calibri" panose="020F0502020204030204" pitchFamily="34" charset="0"/>
              <a:buChar char="•"/>
            </a:pPr>
            <a:r>
              <a:rPr lang="en-US" sz="1500" cap="none" dirty="0">
                <a:solidFill>
                  <a:schemeClr val="tx1">
                    <a:lumMod val="75000"/>
                    <a:lumOff val="25000"/>
                  </a:schemeClr>
                </a:solidFill>
                <a:latin typeface="+mn-lt"/>
              </a:rPr>
              <a:t>Reinstating childcare services following an agreed payment plan</a:t>
            </a:r>
          </a:p>
          <a:p>
            <a:pPr marL="285750" indent="-285750">
              <a:buFont typeface="Calibri" panose="020F0502020204030204" pitchFamily="34" charset="0"/>
              <a:buChar char="•"/>
            </a:pPr>
            <a:r>
              <a:rPr lang="en-US" sz="1500" cap="none" dirty="0">
                <a:solidFill>
                  <a:schemeClr val="tx1">
                    <a:lumMod val="75000"/>
                    <a:lumOff val="25000"/>
                  </a:schemeClr>
                </a:solidFill>
                <a:latin typeface="+mn-lt"/>
              </a:rPr>
              <a:t>The CM will inform the manager if a withdrawal of service notice is being given due to nonpayment</a:t>
            </a:r>
          </a:p>
        </p:txBody>
      </p:sp>
    </p:spTree>
    <p:extLst>
      <p:ext uri="{BB962C8B-B14F-4D97-AF65-F5344CB8AC3E}">
        <p14:creationId xmlns:p14="http://schemas.microsoft.com/office/powerpoint/2010/main" val="39331732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23B3-3231-31AA-29BE-0BF397E4C403}"/>
              </a:ext>
            </a:extLst>
          </p:cNvPr>
          <p:cNvSpPr>
            <a:spLocks noGrp="1"/>
          </p:cNvSpPr>
          <p:nvPr>
            <p:ph type="title"/>
          </p:nvPr>
        </p:nvSpPr>
        <p:spPr/>
        <p:txBody>
          <a:bodyPr>
            <a:normAutofit/>
          </a:bodyPr>
          <a:lstStyle/>
          <a:p>
            <a:r>
              <a:rPr lang="en-GB" b="1" u="sng"/>
              <a:t>Authorising refunds &amp; Raising invoices</a:t>
            </a:r>
          </a:p>
        </p:txBody>
      </p:sp>
      <p:graphicFrame>
        <p:nvGraphicFramePr>
          <p:cNvPr id="14" name="Content Placeholder 2">
            <a:extLst>
              <a:ext uri="{FF2B5EF4-FFF2-40B4-BE49-F238E27FC236}">
                <a16:creationId xmlns:a16="http://schemas.microsoft.com/office/drawing/2014/main" id="{B6D2E444-DA65-A422-AD0E-EF3DB14CF3B9}"/>
              </a:ext>
            </a:extLst>
          </p:cNvPr>
          <p:cNvGraphicFramePr>
            <a:graphicFrameLocks noGrp="1"/>
          </p:cNvGraphicFramePr>
          <p:nvPr>
            <p:ph idx="1"/>
            <p:extLst>
              <p:ext uri="{D42A27DB-BD31-4B8C-83A1-F6EECF244321}">
                <p14:modId xmlns:p14="http://schemas.microsoft.com/office/powerpoint/2010/main" val="153202866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3077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81E36-16AA-9F8C-C638-7855387927D9}"/>
              </a:ext>
            </a:extLst>
          </p:cNvPr>
          <p:cNvSpPr>
            <a:spLocks noGrp="1"/>
          </p:cNvSpPr>
          <p:nvPr>
            <p:ph type="ctrTitle"/>
          </p:nvPr>
        </p:nvSpPr>
        <p:spPr>
          <a:xfrm>
            <a:off x="5220928" y="965200"/>
            <a:ext cx="5999002" cy="4927600"/>
          </a:xfrm>
        </p:spPr>
        <p:txBody>
          <a:bodyPr anchor="ctr">
            <a:normAutofit/>
          </a:bodyPr>
          <a:lstStyle/>
          <a:p>
            <a:r>
              <a:rPr lang="en-GB" sz="7400">
                <a:solidFill>
                  <a:schemeClr val="tx2"/>
                </a:solidFill>
                <a:latin typeface="+mn-lt"/>
              </a:rPr>
              <a:t>Staffing model, work patterns and contractual guidance</a:t>
            </a:r>
          </a:p>
        </p:txBody>
      </p:sp>
      <p:sp>
        <p:nvSpPr>
          <p:cNvPr id="11" name="Rectangle 10">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Subtitle 2">
            <a:extLst>
              <a:ext uri="{FF2B5EF4-FFF2-40B4-BE49-F238E27FC236}">
                <a16:creationId xmlns:a16="http://schemas.microsoft.com/office/drawing/2014/main" id="{BB82F03B-722C-0A48-4D84-932D9AA658B9}"/>
              </a:ext>
            </a:extLst>
          </p:cNvPr>
          <p:cNvSpPr>
            <a:spLocks noGrp="1"/>
          </p:cNvSpPr>
          <p:nvPr>
            <p:ph type="subTitle" idx="1"/>
          </p:nvPr>
        </p:nvSpPr>
        <p:spPr>
          <a:xfrm>
            <a:off x="823356" y="1159565"/>
            <a:ext cx="2938022" cy="4439055"/>
          </a:xfrm>
        </p:spPr>
        <p:txBody>
          <a:bodyPr anchor="ctr">
            <a:normAutofit/>
          </a:bodyPr>
          <a:lstStyle/>
          <a:p>
            <a:r>
              <a:rPr lang="en-GB">
                <a:solidFill>
                  <a:srgbClr val="FFFFFF"/>
                </a:solidFill>
              </a:rPr>
              <a:t>Bitesize Training</a:t>
            </a:r>
          </a:p>
        </p:txBody>
      </p:sp>
      <p:sp>
        <p:nvSpPr>
          <p:cNvPr id="13" name="Rectangle 12">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493727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64FC-5BF9-5077-2BF0-AAD6170DDEAF}"/>
              </a:ext>
            </a:extLst>
          </p:cNvPr>
          <p:cNvSpPr>
            <a:spLocks noGrp="1"/>
          </p:cNvSpPr>
          <p:nvPr>
            <p:ph type="title"/>
          </p:nvPr>
        </p:nvSpPr>
        <p:spPr/>
        <p:txBody>
          <a:bodyPr>
            <a:normAutofit/>
          </a:bodyPr>
          <a:lstStyle/>
          <a:p>
            <a:r>
              <a:rPr lang="en-GB"/>
              <a:t>Staffing allocation &amp; process for recruitment</a:t>
            </a:r>
          </a:p>
        </p:txBody>
      </p:sp>
      <p:graphicFrame>
        <p:nvGraphicFramePr>
          <p:cNvPr id="20" name="Content Placeholder 2">
            <a:extLst>
              <a:ext uri="{FF2B5EF4-FFF2-40B4-BE49-F238E27FC236}">
                <a16:creationId xmlns:a16="http://schemas.microsoft.com/office/drawing/2014/main" id="{72DCFBA9-A77C-011B-28E3-D7D6DAE3E1F1}"/>
              </a:ext>
            </a:extLst>
          </p:cNvPr>
          <p:cNvGraphicFramePr>
            <a:graphicFrameLocks noGrp="1"/>
          </p:cNvGraphicFramePr>
          <p:nvPr>
            <p:ph idx="1"/>
            <p:extLst>
              <p:ext uri="{D42A27DB-BD31-4B8C-83A1-F6EECF244321}">
                <p14:modId xmlns:p14="http://schemas.microsoft.com/office/powerpoint/2010/main" val="146412094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65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B088-28C8-189D-C109-A6FC2ABAAFA2}"/>
              </a:ext>
            </a:extLst>
          </p:cNvPr>
          <p:cNvSpPr>
            <a:spLocks noGrp="1"/>
          </p:cNvSpPr>
          <p:nvPr>
            <p:ph type="title"/>
          </p:nvPr>
        </p:nvSpPr>
        <p:spPr/>
        <p:txBody>
          <a:bodyPr>
            <a:normAutofit/>
          </a:bodyPr>
          <a:lstStyle/>
          <a:p>
            <a:r>
              <a:rPr lang="en-GB"/>
              <a:t>Leavers &amp; Joiners</a:t>
            </a:r>
          </a:p>
        </p:txBody>
      </p:sp>
      <p:graphicFrame>
        <p:nvGraphicFramePr>
          <p:cNvPr id="20" name="Content Placeholder 2">
            <a:extLst>
              <a:ext uri="{FF2B5EF4-FFF2-40B4-BE49-F238E27FC236}">
                <a16:creationId xmlns:a16="http://schemas.microsoft.com/office/drawing/2014/main" id="{1C7E7AD2-FAA8-337E-0B97-715C198BB668}"/>
              </a:ext>
            </a:extLst>
          </p:cNvPr>
          <p:cNvGraphicFramePr>
            <a:graphicFrameLocks noGrp="1"/>
          </p:cNvGraphicFramePr>
          <p:nvPr>
            <p:ph idx="1"/>
            <p:extLst>
              <p:ext uri="{D42A27DB-BD31-4B8C-83A1-F6EECF244321}">
                <p14:modId xmlns:p14="http://schemas.microsoft.com/office/powerpoint/2010/main" val="160723849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86634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5410</TotalTime>
  <Words>2409</Words>
  <Application>Microsoft Office PowerPoint</Application>
  <PresentationFormat>Widescreen</PresentationFormat>
  <Paragraphs>194</Paragraphs>
  <Slides>23</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Aptos</vt:lpstr>
      <vt:lpstr>Arial</vt:lpstr>
      <vt:lpstr>Bookman Old Style</vt:lpstr>
      <vt:lpstr>Calibri</vt:lpstr>
      <vt:lpstr>Calibri Light</vt:lpstr>
      <vt:lpstr>Courier New</vt:lpstr>
      <vt:lpstr>Georgia</vt:lpstr>
      <vt:lpstr>Lato</vt:lpstr>
      <vt:lpstr>Symbol</vt:lpstr>
      <vt:lpstr>Retrospect</vt:lpstr>
      <vt:lpstr>Acrobat Document</vt:lpstr>
      <vt:lpstr>ELC  </vt:lpstr>
      <vt:lpstr>Contents  Session 2 – Part 1</vt:lpstr>
      <vt:lpstr>PowerPoint Presentation</vt:lpstr>
      <vt:lpstr>What are the processes ?</vt:lpstr>
      <vt:lpstr>Payee &amp; Debt Management</vt:lpstr>
      <vt:lpstr>Authorising refunds &amp; Raising invoices</vt:lpstr>
      <vt:lpstr>Staffing model, work patterns and contractual guidance</vt:lpstr>
      <vt:lpstr>Staffing allocation &amp; process for recruitment</vt:lpstr>
      <vt:lpstr>Leavers &amp; Joiners</vt:lpstr>
      <vt:lpstr>ASL allocation</vt:lpstr>
      <vt:lpstr>Staff contracts</vt:lpstr>
      <vt:lpstr>Working Time Agreement</vt:lpstr>
      <vt:lpstr>HR Microsite  People and Transformation The ELC team is your best resource to meet the needs of the children and the setting  </vt:lpstr>
      <vt:lpstr>PowerPoint Presentation</vt:lpstr>
      <vt:lpstr>Care Inspectorate</vt:lpstr>
      <vt:lpstr>Care Inspectorate Annual return and duty of candour report. This year annual returns are due to be submitted by Sunday 2nd March 2025.</vt:lpstr>
      <vt:lpstr>Duty of Candour Report</vt:lpstr>
      <vt:lpstr>Frequently asked questions</vt:lpstr>
      <vt:lpstr>Change of Manager</vt:lpstr>
      <vt:lpstr>PowerPoint Presentation</vt:lpstr>
      <vt:lpstr>Care inspectorate - when to notify via the Eforms system</vt:lpstr>
      <vt:lpstr>Care inspectorate have asked that on the first day of closure we email the CI officer to tell them that we are closed to inform their planned inspection calendar. For example, on a snow 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Kolette Urquhart (Area Education South)</dc:creator>
  <cp:lastModifiedBy>Kolette Urquhart (Area Education South)</cp:lastModifiedBy>
  <cp:revision>7</cp:revision>
  <dcterms:created xsi:type="dcterms:W3CDTF">2025-05-29T18:17:16Z</dcterms:created>
  <dcterms:modified xsi:type="dcterms:W3CDTF">2025-08-18T16:21:00Z</dcterms:modified>
</cp:coreProperties>
</file>