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3.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4.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5.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26.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340" r:id="rId3"/>
    <p:sldId id="388" r:id="rId4"/>
    <p:sldId id="382" r:id="rId5"/>
    <p:sldId id="383" r:id="rId6"/>
    <p:sldId id="390" r:id="rId7"/>
    <p:sldId id="384" r:id="rId8"/>
    <p:sldId id="417" r:id="rId9"/>
    <p:sldId id="391" r:id="rId10"/>
    <p:sldId id="393" r:id="rId11"/>
    <p:sldId id="386" r:id="rId12"/>
    <p:sldId id="385" r:id="rId13"/>
    <p:sldId id="408" r:id="rId14"/>
    <p:sldId id="406" r:id="rId15"/>
    <p:sldId id="407" r:id="rId16"/>
    <p:sldId id="411" r:id="rId17"/>
    <p:sldId id="410" r:id="rId18"/>
    <p:sldId id="396" r:id="rId19"/>
    <p:sldId id="397" r:id="rId20"/>
    <p:sldId id="398" r:id="rId21"/>
    <p:sldId id="389" r:id="rId22"/>
    <p:sldId id="403" r:id="rId23"/>
    <p:sldId id="405" r:id="rId24"/>
    <p:sldId id="413" r:id="rId25"/>
    <p:sldId id="416" r:id="rId26"/>
    <p:sldId id="415" r:id="rId27"/>
    <p:sldId id="402" r:id="rId28"/>
    <p:sldId id="341"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556" autoAdjust="0"/>
    <p:restoredTop sz="37749" autoAdjust="0"/>
  </p:normalViewPr>
  <p:slideViewPr>
    <p:cSldViewPr snapToGrid="0">
      <p:cViewPr varScale="1">
        <p:scale>
          <a:sx n="24" d="100"/>
          <a:sy n="24" d="100"/>
        </p:scale>
        <p:origin x="1932" y="20"/>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diagrams/_rels/data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diagrams/_rels/data7.xml.rels><?xml version="1.0" encoding="UTF-8" standalone="yes"?>
<Relationships xmlns="http://schemas.openxmlformats.org/package/2006/relationships"><Relationship Id="rId8" Type="http://schemas.openxmlformats.org/officeDocument/2006/relationships/image" Target="../media/image22.sv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diagrams/_rels/drawing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diagrams/_rels/drawing7.xml.rels><?xml version="1.0" encoding="UTF-8" standalone="yes"?>
<Relationships xmlns="http://schemas.openxmlformats.org/package/2006/relationships"><Relationship Id="rId8" Type="http://schemas.openxmlformats.org/officeDocument/2006/relationships/image" Target="../media/image22.sv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0BA39BC-B669-472B-BFB7-EDBE115FA92A}" type="doc">
      <dgm:prSet loTypeId="urn:microsoft.com/office/officeart/2005/8/layout/vProcess5" loCatId="process" qsTypeId="urn:microsoft.com/office/officeart/2005/8/quickstyle/simple1" qsCatId="simple" csTypeId="urn:microsoft.com/office/officeart/2005/8/colors/accent3_2" csCatId="accent3" phldr="1"/>
      <dgm:spPr/>
      <dgm:t>
        <a:bodyPr/>
        <a:lstStyle/>
        <a:p>
          <a:endParaRPr lang="en-US"/>
        </a:p>
      </dgm:t>
    </dgm:pt>
    <dgm:pt modelId="{5EF190AF-79D5-41DB-96A5-EE329B07EDE2}">
      <dgm:prSet/>
      <dgm:spPr>
        <a:solidFill>
          <a:schemeClr val="accent1">
            <a:lumMod val="60000"/>
            <a:lumOff val="40000"/>
          </a:schemeClr>
        </a:solidFill>
      </dgm:spPr>
      <dgm:t>
        <a:bodyPr/>
        <a:lstStyle/>
        <a:p>
          <a:r>
            <a:rPr lang="en-US" dirty="0">
              <a:latin typeface="Calibri" panose="020F0502020204030204" pitchFamily="34" charset="0"/>
              <a:ea typeface="Calibri" panose="020F0502020204030204" pitchFamily="34" charset="0"/>
              <a:cs typeface="Calibri" panose="020F0502020204030204" pitchFamily="34" charset="0"/>
            </a:rPr>
            <a:t>Summary of inspection findings (SIF)</a:t>
          </a:r>
        </a:p>
      </dgm:t>
    </dgm:pt>
    <dgm:pt modelId="{9E68C520-6740-48E5-AE7C-958EBC0F8C85}" type="parTrans" cxnId="{6F4D0270-D58F-4C72-8027-83F15BC5E82A}">
      <dgm:prSet/>
      <dgm:spPr/>
      <dgm:t>
        <a:bodyPr/>
        <a:lstStyle/>
        <a:p>
          <a:endParaRPr lang="en-US"/>
        </a:p>
      </dgm:t>
    </dgm:pt>
    <dgm:pt modelId="{8E5AA883-2C6C-4F84-8C5D-556342DE6061}" type="sibTrans" cxnId="{6F4D0270-D58F-4C72-8027-83F15BC5E82A}">
      <dgm:prSet/>
      <dgm:spPr>
        <a:solidFill>
          <a:schemeClr val="tx2">
            <a:lumMod val="75000"/>
            <a:lumOff val="25000"/>
            <a:alpha val="90000"/>
          </a:schemeClr>
        </a:solidFill>
      </dgm:spPr>
      <dgm:t>
        <a:bodyPr/>
        <a:lstStyle/>
        <a:p>
          <a:endParaRPr lang="en-US"/>
        </a:p>
      </dgm:t>
    </dgm:pt>
    <dgm:pt modelId="{57BED1C2-8977-4C82-8962-BF28AF24470A}">
      <dgm:prSet/>
      <dgm:spPr>
        <a:solidFill>
          <a:schemeClr val="accent1">
            <a:lumMod val="60000"/>
            <a:lumOff val="40000"/>
          </a:schemeClr>
        </a:solidFill>
      </dgm:spPr>
      <dgm:t>
        <a:bodyPr/>
        <a:lstStyle/>
        <a:p>
          <a:r>
            <a:rPr lang="en-US" dirty="0">
              <a:latin typeface="Calibri" panose="020F0502020204030204" pitchFamily="34" charset="0"/>
              <a:ea typeface="Calibri" panose="020F0502020204030204" pitchFamily="34" charset="0"/>
              <a:cs typeface="Calibri" panose="020F0502020204030204" pitchFamily="34" charset="0"/>
            </a:rPr>
            <a:t>Letter to parents/carers</a:t>
          </a:r>
        </a:p>
      </dgm:t>
    </dgm:pt>
    <dgm:pt modelId="{D58F8DAF-B08B-4D09-A8E1-E0BBE21BDAA3}" type="parTrans" cxnId="{EC522F19-335B-426C-BA25-D2C0C7576A47}">
      <dgm:prSet/>
      <dgm:spPr/>
      <dgm:t>
        <a:bodyPr/>
        <a:lstStyle/>
        <a:p>
          <a:endParaRPr lang="en-US"/>
        </a:p>
      </dgm:t>
    </dgm:pt>
    <dgm:pt modelId="{F44218EC-26B3-4261-A399-D0E4FF69D6F0}" type="sibTrans" cxnId="{EC522F19-335B-426C-BA25-D2C0C7576A47}">
      <dgm:prSet/>
      <dgm:spPr>
        <a:solidFill>
          <a:schemeClr val="tx2">
            <a:lumMod val="75000"/>
            <a:lumOff val="25000"/>
            <a:alpha val="90000"/>
          </a:schemeClr>
        </a:solidFill>
      </dgm:spPr>
      <dgm:t>
        <a:bodyPr/>
        <a:lstStyle/>
        <a:p>
          <a:endParaRPr lang="en-US"/>
        </a:p>
      </dgm:t>
    </dgm:pt>
    <dgm:pt modelId="{BB0224DC-CAF7-4B8D-8186-49CBF3A1E2A6}">
      <dgm:prSet/>
      <dgm:spPr>
        <a:solidFill>
          <a:schemeClr val="accent1">
            <a:lumMod val="60000"/>
            <a:lumOff val="40000"/>
          </a:schemeClr>
        </a:solidFill>
      </dgm:spPr>
      <dgm:t>
        <a:bodyPr/>
        <a:lstStyle/>
        <a:p>
          <a:r>
            <a:rPr lang="en-US" dirty="0">
              <a:latin typeface="Calibri" panose="020F0502020204030204" pitchFamily="34" charset="0"/>
              <a:ea typeface="Calibri" panose="020F0502020204030204" pitchFamily="34" charset="0"/>
              <a:cs typeface="Calibri" panose="020F0502020204030204" pitchFamily="34" charset="0"/>
            </a:rPr>
            <a:t>Publication of SIF and letter on Education Scotland’s website</a:t>
          </a:r>
        </a:p>
      </dgm:t>
    </dgm:pt>
    <dgm:pt modelId="{8773B3F5-7262-4B30-B5E2-E87B36DDCA5C}" type="parTrans" cxnId="{73BD3703-445D-4804-AB21-605F8A6B5BB5}">
      <dgm:prSet/>
      <dgm:spPr/>
      <dgm:t>
        <a:bodyPr/>
        <a:lstStyle/>
        <a:p>
          <a:endParaRPr lang="en-US"/>
        </a:p>
      </dgm:t>
    </dgm:pt>
    <dgm:pt modelId="{8C9AE5F1-18E0-46C8-BE2E-236AB231A9C9}" type="sibTrans" cxnId="{73BD3703-445D-4804-AB21-605F8A6B5BB5}">
      <dgm:prSet/>
      <dgm:spPr/>
      <dgm:t>
        <a:bodyPr/>
        <a:lstStyle/>
        <a:p>
          <a:endParaRPr lang="en-US"/>
        </a:p>
      </dgm:t>
    </dgm:pt>
    <dgm:pt modelId="{BDA9131D-C498-4A2D-9017-F9096254B14C}" type="pres">
      <dgm:prSet presAssocID="{40BA39BC-B669-472B-BFB7-EDBE115FA92A}" presName="outerComposite" presStyleCnt="0">
        <dgm:presLayoutVars>
          <dgm:chMax val="5"/>
          <dgm:dir/>
          <dgm:resizeHandles val="exact"/>
        </dgm:presLayoutVars>
      </dgm:prSet>
      <dgm:spPr/>
    </dgm:pt>
    <dgm:pt modelId="{87606E52-9FDA-4EC5-B5DB-751D55C8BCD3}" type="pres">
      <dgm:prSet presAssocID="{40BA39BC-B669-472B-BFB7-EDBE115FA92A}" presName="dummyMaxCanvas" presStyleCnt="0">
        <dgm:presLayoutVars/>
      </dgm:prSet>
      <dgm:spPr/>
    </dgm:pt>
    <dgm:pt modelId="{1A4F655A-0F07-41E0-B7CD-D3E017B0A679}" type="pres">
      <dgm:prSet presAssocID="{40BA39BC-B669-472B-BFB7-EDBE115FA92A}" presName="ThreeNodes_1" presStyleLbl="node1" presStyleIdx="0" presStyleCnt="3" custLinFactNeighborY="-1945">
        <dgm:presLayoutVars>
          <dgm:bulletEnabled val="1"/>
        </dgm:presLayoutVars>
      </dgm:prSet>
      <dgm:spPr/>
    </dgm:pt>
    <dgm:pt modelId="{9C128611-9688-471D-A2C5-3166A7275C07}" type="pres">
      <dgm:prSet presAssocID="{40BA39BC-B669-472B-BFB7-EDBE115FA92A}" presName="ThreeNodes_2" presStyleLbl="node1" presStyleIdx="1" presStyleCnt="3">
        <dgm:presLayoutVars>
          <dgm:bulletEnabled val="1"/>
        </dgm:presLayoutVars>
      </dgm:prSet>
      <dgm:spPr/>
    </dgm:pt>
    <dgm:pt modelId="{2E0E41AC-49D7-4CD5-B87B-BD994BAF6E14}" type="pres">
      <dgm:prSet presAssocID="{40BA39BC-B669-472B-BFB7-EDBE115FA92A}" presName="ThreeNodes_3" presStyleLbl="node1" presStyleIdx="2" presStyleCnt="3">
        <dgm:presLayoutVars>
          <dgm:bulletEnabled val="1"/>
        </dgm:presLayoutVars>
      </dgm:prSet>
      <dgm:spPr/>
    </dgm:pt>
    <dgm:pt modelId="{5B9CBA8A-BADD-478C-90E3-1EA80F0D3CC8}" type="pres">
      <dgm:prSet presAssocID="{40BA39BC-B669-472B-BFB7-EDBE115FA92A}" presName="ThreeConn_1-2" presStyleLbl="fgAccFollowNode1" presStyleIdx="0" presStyleCnt="2">
        <dgm:presLayoutVars>
          <dgm:bulletEnabled val="1"/>
        </dgm:presLayoutVars>
      </dgm:prSet>
      <dgm:spPr/>
    </dgm:pt>
    <dgm:pt modelId="{4EC22A0B-28DD-4948-B1BE-601E67277EE2}" type="pres">
      <dgm:prSet presAssocID="{40BA39BC-B669-472B-BFB7-EDBE115FA92A}" presName="ThreeConn_2-3" presStyleLbl="fgAccFollowNode1" presStyleIdx="1" presStyleCnt="2">
        <dgm:presLayoutVars>
          <dgm:bulletEnabled val="1"/>
        </dgm:presLayoutVars>
      </dgm:prSet>
      <dgm:spPr/>
    </dgm:pt>
    <dgm:pt modelId="{49EE7A50-51EA-4FCB-B58E-3905632E1CF6}" type="pres">
      <dgm:prSet presAssocID="{40BA39BC-B669-472B-BFB7-EDBE115FA92A}" presName="ThreeNodes_1_text" presStyleLbl="node1" presStyleIdx="2" presStyleCnt="3">
        <dgm:presLayoutVars>
          <dgm:bulletEnabled val="1"/>
        </dgm:presLayoutVars>
      </dgm:prSet>
      <dgm:spPr/>
    </dgm:pt>
    <dgm:pt modelId="{18F78BAC-227D-4981-B74C-56D09FAD57C7}" type="pres">
      <dgm:prSet presAssocID="{40BA39BC-B669-472B-BFB7-EDBE115FA92A}" presName="ThreeNodes_2_text" presStyleLbl="node1" presStyleIdx="2" presStyleCnt="3">
        <dgm:presLayoutVars>
          <dgm:bulletEnabled val="1"/>
        </dgm:presLayoutVars>
      </dgm:prSet>
      <dgm:spPr/>
    </dgm:pt>
    <dgm:pt modelId="{6C090679-1C7A-41CE-935A-916E89F1E856}" type="pres">
      <dgm:prSet presAssocID="{40BA39BC-B669-472B-BFB7-EDBE115FA92A}" presName="ThreeNodes_3_text" presStyleLbl="node1" presStyleIdx="2" presStyleCnt="3">
        <dgm:presLayoutVars>
          <dgm:bulletEnabled val="1"/>
        </dgm:presLayoutVars>
      </dgm:prSet>
      <dgm:spPr/>
    </dgm:pt>
  </dgm:ptLst>
  <dgm:cxnLst>
    <dgm:cxn modelId="{0F36AA02-8687-4F18-8AA8-2285EE33FC05}" type="presOf" srcId="{BB0224DC-CAF7-4B8D-8186-49CBF3A1E2A6}" destId="{2E0E41AC-49D7-4CD5-B87B-BD994BAF6E14}" srcOrd="0" destOrd="0" presId="urn:microsoft.com/office/officeart/2005/8/layout/vProcess5"/>
    <dgm:cxn modelId="{73BD3703-445D-4804-AB21-605F8A6B5BB5}" srcId="{40BA39BC-B669-472B-BFB7-EDBE115FA92A}" destId="{BB0224DC-CAF7-4B8D-8186-49CBF3A1E2A6}" srcOrd="2" destOrd="0" parTransId="{8773B3F5-7262-4B30-B5E2-E87B36DDCA5C}" sibTransId="{8C9AE5F1-18E0-46C8-BE2E-236AB231A9C9}"/>
    <dgm:cxn modelId="{8E13BE0A-4ABA-47AE-A4C6-ACAA7F05179B}" type="presOf" srcId="{40BA39BC-B669-472B-BFB7-EDBE115FA92A}" destId="{BDA9131D-C498-4A2D-9017-F9096254B14C}" srcOrd="0" destOrd="0" presId="urn:microsoft.com/office/officeart/2005/8/layout/vProcess5"/>
    <dgm:cxn modelId="{EC522F19-335B-426C-BA25-D2C0C7576A47}" srcId="{40BA39BC-B669-472B-BFB7-EDBE115FA92A}" destId="{57BED1C2-8977-4C82-8962-BF28AF24470A}" srcOrd="1" destOrd="0" parTransId="{D58F8DAF-B08B-4D09-A8E1-E0BBE21BDAA3}" sibTransId="{F44218EC-26B3-4261-A399-D0E4FF69D6F0}"/>
    <dgm:cxn modelId="{BE08C65F-52E0-4B0A-B7E4-0BB6F39FAE10}" type="presOf" srcId="{57BED1C2-8977-4C82-8962-BF28AF24470A}" destId="{9C128611-9688-471D-A2C5-3166A7275C07}" srcOrd="0" destOrd="0" presId="urn:microsoft.com/office/officeart/2005/8/layout/vProcess5"/>
    <dgm:cxn modelId="{6F4D0270-D58F-4C72-8027-83F15BC5E82A}" srcId="{40BA39BC-B669-472B-BFB7-EDBE115FA92A}" destId="{5EF190AF-79D5-41DB-96A5-EE329B07EDE2}" srcOrd="0" destOrd="0" parTransId="{9E68C520-6740-48E5-AE7C-958EBC0F8C85}" sibTransId="{8E5AA883-2C6C-4F84-8C5D-556342DE6061}"/>
    <dgm:cxn modelId="{8180705A-D9B8-4236-B645-093A34E50D18}" type="presOf" srcId="{57BED1C2-8977-4C82-8962-BF28AF24470A}" destId="{18F78BAC-227D-4981-B74C-56D09FAD57C7}" srcOrd="1" destOrd="0" presId="urn:microsoft.com/office/officeart/2005/8/layout/vProcess5"/>
    <dgm:cxn modelId="{4ABA5580-A48A-4B7C-B6A0-9FDF5BDD900D}" type="presOf" srcId="{BB0224DC-CAF7-4B8D-8186-49CBF3A1E2A6}" destId="{6C090679-1C7A-41CE-935A-916E89F1E856}" srcOrd="1" destOrd="0" presId="urn:microsoft.com/office/officeart/2005/8/layout/vProcess5"/>
    <dgm:cxn modelId="{6ADC2CB3-1E61-41FD-937A-81A6D1DC9B51}" type="presOf" srcId="{5EF190AF-79D5-41DB-96A5-EE329B07EDE2}" destId="{1A4F655A-0F07-41E0-B7CD-D3E017B0A679}" srcOrd="0" destOrd="0" presId="urn:microsoft.com/office/officeart/2005/8/layout/vProcess5"/>
    <dgm:cxn modelId="{D6E267C7-AAAE-40C1-91CC-3DD674127FA6}" type="presOf" srcId="{F44218EC-26B3-4261-A399-D0E4FF69D6F0}" destId="{4EC22A0B-28DD-4948-B1BE-601E67277EE2}" srcOrd="0" destOrd="0" presId="urn:microsoft.com/office/officeart/2005/8/layout/vProcess5"/>
    <dgm:cxn modelId="{27BF32CE-361D-4A26-AC01-DB441EDF96E1}" type="presOf" srcId="{5EF190AF-79D5-41DB-96A5-EE329B07EDE2}" destId="{49EE7A50-51EA-4FCB-B58E-3905632E1CF6}" srcOrd="1" destOrd="0" presId="urn:microsoft.com/office/officeart/2005/8/layout/vProcess5"/>
    <dgm:cxn modelId="{0D9177DB-2673-4693-AC9A-442AB0C4C8D2}" type="presOf" srcId="{8E5AA883-2C6C-4F84-8C5D-556342DE6061}" destId="{5B9CBA8A-BADD-478C-90E3-1EA80F0D3CC8}" srcOrd="0" destOrd="0" presId="urn:microsoft.com/office/officeart/2005/8/layout/vProcess5"/>
    <dgm:cxn modelId="{C586B4F4-ED21-4D34-B311-8C566971E56A}" type="presParOf" srcId="{BDA9131D-C498-4A2D-9017-F9096254B14C}" destId="{87606E52-9FDA-4EC5-B5DB-751D55C8BCD3}" srcOrd="0" destOrd="0" presId="urn:microsoft.com/office/officeart/2005/8/layout/vProcess5"/>
    <dgm:cxn modelId="{38152CED-F007-4E59-96FB-2456890E20F1}" type="presParOf" srcId="{BDA9131D-C498-4A2D-9017-F9096254B14C}" destId="{1A4F655A-0F07-41E0-B7CD-D3E017B0A679}" srcOrd="1" destOrd="0" presId="urn:microsoft.com/office/officeart/2005/8/layout/vProcess5"/>
    <dgm:cxn modelId="{ED8E2A3F-617A-4573-A1B2-B2BE7C747F65}" type="presParOf" srcId="{BDA9131D-C498-4A2D-9017-F9096254B14C}" destId="{9C128611-9688-471D-A2C5-3166A7275C07}" srcOrd="2" destOrd="0" presId="urn:microsoft.com/office/officeart/2005/8/layout/vProcess5"/>
    <dgm:cxn modelId="{19256C18-B071-4B10-BE7C-E0F1369481E6}" type="presParOf" srcId="{BDA9131D-C498-4A2D-9017-F9096254B14C}" destId="{2E0E41AC-49D7-4CD5-B87B-BD994BAF6E14}" srcOrd="3" destOrd="0" presId="urn:microsoft.com/office/officeart/2005/8/layout/vProcess5"/>
    <dgm:cxn modelId="{197153AE-FA39-4387-BD52-67EB9D207295}" type="presParOf" srcId="{BDA9131D-C498-4A2D-9017-F9096254B14C}" destId="{5B9CBA8A-BADD-478C-90E3-1EA80F0D3CC8}" srcOrd="4" destOrd="0" presId="urn:microsoft.com/office/officeart/2005/8/layout/vProcess5"/>
    <dgm:cxn modelId="{FA923922-C188-441F-96C2-371F15696A7C}" type="presParOf" srcId="{BDA9131D-C498-4A2D-9017-F9096254B14C}" destId="{4EC22A0B-28DD-4948-B1BE-601E67277EE2}" srcOrd="5" destOrd="0" presId="urn:microsoft.com/office/officeart/2005/8/layout/vProcess5"/>
    <dgm:cxn modelId="{8F719E4E-DE5C-4DF3-BF88-F0331F80323F}" type="presParOf" srcId="{BDA9131D-C498-4A2D-9017-F9096254B14C}" destId="{49EE7A50-51EA-4FCB-B58E-3905632E1CF6}" srcOrd="6" destOrd="0" presId="urn:microsoft.com/office/officeart/2005/8/layout/vProcess5"/>
    <dgm:cxn modelId="{88AF5960-0E57-4D7F-8E10-21958EFF548B}" type="presParOf" srcId="{BDA9131D-C498-4A2D-9017-F9096254B14C}" destId="{18F78BAC-227D-4981-B74C-56D09FAD57C7}" srcOrd="7" destOrd="0" presId="urn:microsoft.com/office/officeart/2005/8/layout/vProcess5"/>
    <dgm:cxn modelId="{1BB868DC-5A0E-431A-BE47-6F6180FF7B77}" type="presParOf" srcId="{BDA9131D-C498-4A2D-9017-F9096254B14C}" destId="{6C090679-1C7A-41CE-935A-916E89F1E856}" srcOrd="8"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0BA39BC-B669-472B-BFB7-EDBE115FA92A}" type="doc">
      <dgm:prSet loTypeId="urn:microsoft.com/office/officeart/2005/8/layout/vProcess5" loCatId="process" qsTypeId="urn:microsoft.com/office/officeart/2005/8/quickstyle/simple1" qsCatId="simple" csTypeId="urn:microsoft.com/office/officeart/2005/8/colors/accent3_2" csCatId="accent3" phldr="1"/>
      <dgm:spPr/>
      <dgm:t>
        <a:bodyPr/>
        <a:lstStyle/>
        <a:p>
          <a:endParaRPr lang="en-US"/>
        </a:p>
      </dgm:t>
    </dgm:pt>
    <dgm:pt modelId="{5EF190AF-79D5-41DB-96A5-EE329B07EDE2}">
      <dgm:prSet/>
      <dgm:spPr>
        <a:solidFill>
          <a:schemeClr val="accent1">
            <a:lumMod val="60000"/>
            <a:lumOff val="40000"/>
          </a:schemeClr>
        </a:solidFill>
      </dgm:spPr>
      <dgm:t>
        <a:bodyPr/>
        <a:lstStyle/>
        <a:p>
          <a:r>
            <a:rPr lang="en-US" dirty="0">
              <a:latin typeface="Calibri" panose="020F0502020204030204" pitchFamily="34" charset="0"/>
              <a:ea typeface="Calibri" panose="020F0502020204030204" pitchFamily="34" charset="0"/>
              <a:cs typeface="Calibri" panose="020F0502020204030204" pitchFamily="34" charset="0"/>
            </a:rPr>
            <a:t>Action Plan created, implemented and reviewed regularly</a:t>
          </a:r>
        </a:p>
      </dgm:t>
    </dgm:pt>
    <dgm:pt modelId="{9E68C520-6740-48E5-AE7C-958EBC0F8C85}" type="parTrans" cxnId="{6F4D0270-D58F-4C72-8027-83F15BC5E82A}">
      <dgm:prSet/>
      <dgm:spPr/>
      <dgm:t>
        <a:bodyPr/>
        <a:lstStyle/>
        <a:p>
          <a:endParaRPr lang="en-US"/>
        </a:p>
      </dgm:t>
    </dgm:pt>
    <dgm:pt modelId="{8E5AA883-2C6C-4F84-8C5D-556342DE6061}" type="sibTrans" cxnId="{6F4D0270-D58F-4C72-8027-83F15BC5E82A}">
      <dgm:prSet/>
      <dgm:spPr>
        <a:solidFill>
          <a:schemeClr val="tx2">
            <a:lumMod val="75000"/>
            <a:lumOff val="25000"/>
            <a:alpha val="90000"/>
          </a:schemeClr>
        </a:solidFill>
      </dgm:spPr>
      <dgm:t>
        <a:bodyPr/>
        <a:lstStyle/>
        <a:p>
          <a:endParaRPr lang="en-US" dirty="0"/>
        </a:p>
      </dgm:t>
    </dgm:pt>
    <dgm:pt modelId="{BB0224DC-CAF7-4B8D-8186-49CBF3A1E2A6}">
      <dgm:prSet/>
      <dgm:spPr>
        <a:solidFill>
          <a:schemeClr val="accent1">
            <a:lumMod val="60000"/>
            <a:lumOff val="40000"/>
          </a:schemeClr>
        </a:solidFill>
      </dgm:spPr>
      <dgm:t>
        <a:bodyPr/>
        <a:lstStyle/>
        <a:p>
          <a:r>
            <a:rPr lang="en-US" dirty="0">
              <a:latin typeface="Calibri" panose="020F0502020204030204" pitchFamily="34" charset="0"/>
              <a:ea typeface="Calibri" panose="020F0502020204030204" pitchFamily="34" charset="0"/>
              <a:cs typeface="Calibri" panose="020F0502020204030204" pitchFamily="34" charset="0"/>
            </a:rPr>
            <a:t>Reinspection within a year of the publication of the report</a:t>
          </a:r>
        </a:p>
      </dgm:t>
    </dgm:pt>
    <dgm:pt modelId="{8773B3F5-7262-4B30-B5E2-E87B36DDCA5C}" type="parTrans" cxnId="{73BD3703-445D-4804-AB21-605F8A6B5BB5}">
      <dgm:prSet/>
      <dgm:spPr/>
      <dgm:t>
        <a:bodyPr/>
        <a:lstStyle/>
        <a:p>
          <a:endParaRPr lang="en-US"/>
        </a:p>
      </dgm:t>
    </dgm:pt>
    <dgm:pt modelId="{8C9AE5F1-18E0-46C8-BE2E-236AB231A9C9}" type="sibTrans" cxnId="{73BD3703-445D-4804-AB21-605F8A6B5BB5}">
      <dgm:prSet/>
      <dgm:spPr/>
      <dgm:t>
        <a:bodyPr/>
        <a:lstStyle/>
        <a:p>
          <a:endParaRPr lang="en-US"/>
        </a:p>
      </dgm:t>
    </dgm:pt>
    <dgm:pt modelId="{57BED1C2-8977-4C82-8962-BF28AF24470A}">
      <dgm:prSet/>
      <dgm:spPr>
        <a:solidFill>
          <a:schemeClr val="accent1">
            <a:lumMod val="60000"/>
            <a:lumOff val="40000"/>
          </a:schemeClr>
        </a:solidFill>
      </dgm:spPr>
      <dgm:t>
        <a:bodyPr/>
        <a:lstStyle/>
        <a:p>
          <a:r>
            <a:rPr lang="en-US" dirty="0">
              <a:latin typeface="Calibri" panose="020F0502020204030204" pitchFamily="34" charset="0"/>
              <a:ea typeface="Calibri" panose="020F0502020204030204" pitchFamily="34" charset="0"/>
              <a:cs typeface="Calibri" panose="020F0502020204030204" pitchFamily="34" charset="0"/>
            </a:rPr>
            <a:t>Enhanced support from EYESO</a:t>
          </a:r>
        </a:p>
      </dgm:t>
    </dgm:pt>
    <dgm:pt modelId="{F44218EC-26B3-4261-A399-D0E4FF69D6F0}" type="sibTrans" cxnId="{EC522F19-335B-426C-BA25-D2C0C7576A47}">
      <dgm:prSet/>
      <dgm:spPr>
        <a:solidFill>
          <a:schemeClr val="tx2">
            <a:lumMod val="75000"/>
            <a:lumOff val="25000"/>
            <a:alpha val="90000"/>
          </a:schemeClr>
        </a:solidFill>
      </dgm:spPr>
      <dgm:t>
        <a:bodyPr/>
        <a:lstStyle/>
        <a:p>
          <a:endParaRPr lang="en-US"/>
        </a:p>
      </dgm:t>
    </dgm:pt>
    <dgm:pt modelId="{D58F8DAF-B08B-4D09-A8E1-E0BBE21BDAA3}" type="parTrans" cxnId="{EC522F19-335B-426C-BA25-D2C0C7576A47}">
      <dgm:prSet/>
      <dgm:spPr/>
      <dgm:t>
        <a:bodyPr/>
        <a:lstStyle/>
        <a:p>
          <a:endParaRPr lang="en-US"/>
        </a:p>
      </dgm:t>
    </dgm:pt>
    <dgm:pt modelId="{BDA9131D-C498-4A2D-9017-F9096254B14C}" type="pres">
      <dgm:prSet presAssocID="{40BA39BC-B669-472B-BFB7-EDBE115FA92A}" presName="outerComposite" presStyleCnt="0">
        <dgm:presLayoutVars>
          <dgm:chMax val="5"/>
          <dgm:dir/>
          <dgm:resizeHandles val="exact"/>
        </dgm:presLayoutVars>
      </dgm:prSet>
      <dgm:spPr/>
    </dgm:pt>
    <dgm:pt modelId="{87606E52-9FDA-4EC5-B5DB-751D55C8BCD3}" type="pres">
      <dgm:prSet presAssocID="{40BA39BC-B669-472B-BFB7-EDBE115FA92A}" presName="dummyMaxCanvas" presStyleCnt="0">
        <dgm:presLayoutVars/>
      </dgm:prSet>
      <dgm:spPr/>
    </dgm:pt>
    <dgm:pt modelId="{1A4F655A-0F07-41E0-B7CD-D3E017B0A679}" type="pres">
      <dgm:prSet presAssocID="{40BA39BC-B669-472B-BFB7-EDBE115FA92A}" presName="ThreeNodes_1" presStyleLbl="node1" presStyleIdx="0" presStyleCnt="3" custLinFactNeighborX="-426" custLinFactNeighborY="999">
        <dgm:presLayoutVars>
          <dgm:bulletEnabled val="1"/>
        </dgm:presLayoutVars>
      </dgm:prSet>
      <dgm:spPr/>
    </dgm:pt>
    <dgm:pt modelId="{9C128611-9688-471D-A2C5-3166A7275C07}" type="pres">
      <dgm:prSet presAssocID="{40BA39BC-B669-472B-BFB7-EDBE115FA92A}" presName="ThreeNodes_2" presStyleLbl="node1" presStyleIdx="1" presStyleCnt="3">
        <dgm:presLayoutVars>
          <dgm:bulletEnabled val="1"/>
        </dgm:presLayoutVars>
      </dgm:prSet>
      <dgm:spPr/>
    </dgm:pt>
    <dgm:pt modelId="{2E0E41AC-49D7-4CD5-B87B-BD994BAF6E14}" type="pres">
      <dgm:prSet presAssocID="{40BA39BC-B669-472B-BFB7-EDBE115FA92A}" presName="ThreeNodes_3" presStyleLbl="node1" presStyleIdx="2" presStyleCnt="3">
        <dgm:presLayoutVars>
          <dgm:bulletEnabled val="1"/>
        </dgm:presLayoutVars>
      </dgm:prSet>
      <dgm:spPr/>
    </dgm:pt>
    <dgm:pt modelId="{5B9CBA8A-BADD-478C-90E3-1EA80F0D3CC8}" type="pres">
      <dgm:prSet presAssocID="{40BA39BC-B669-472B-BFB7-EDBE115FA92A}" presName="ThreeConn_1-2" presStyleLbl="fgAccFollowNode1" presStyleIdx="0" presStyleCnt="2">
        <dgm:presLayoutVars>
          <dgm:bulletEnabled val="1"/>
        </dgm:presLayoutVars>
      </dgm:prSet>
      <dgm:spPr/>
    </dgm:pt>
    <dgm:pt modelId="{4EC22A0B-28DD-4948-B1BE-601E67277EE2}" type="pres">
      <dgm:prSet presAssocID="{40BA39BC-B669-472B-BFB7-EDBE115FA92A}" presName="ThreeConn_2-3" presStyleLbl="fgAccFollowNode1" presStyleIdx="1" presStyleCnt="2">
        <dgm:presLayoutVars>
          <dgm:bulletEnabled val="1"/>
        </dgm:presLayoutVars>
      </dgm:prSet>
      <dgm:spPr/>
    </dgm:pt>
    <dgm:pt modelId="{49EE7A50-51EA-4FCB-B58E-3905632E1CF6}" type="pres">
      <dgm:prSet presAssocID="{40BA39BC-B669-472B-BFB7-EDBE115FA92A}" presName="ThreeNodes_1_text" presStyleLbl="node1" presStyleIdx="2" presStyleCnt="3">
        <dgm:presLayoutVars>
          <dgm:bulletEnabled val="1"/>
        </dgm:presLayoutVars>
      </dgm:prSet>
      <dgm:spPr/>
    </dgm:pt>
    <dgm:pt modelId="{18F78BAC-227D-4981-B74C-56D09FAD57C7}" type="pres">
      <dgm:prSet presAssocID="{40BA39BC-B669-472B-BFB7-EDBE115FA92A}" presName="ThreeNodes_2_text" presStyleLbl="node1" presStyleIdx="2" presStyleCnt="3">
        <dgm:presLayoutVars>
          <dgm:bulletEnabled val="1"/>
        </dgm:presLayoutVars>
      </dgm:prSet>
      <dgm:spPr/>
    </dgm:pt>
    <dgm:pt modelId="{6C090679-1C7A-41CE-935A-916E89F1E856}" type="pres">
      <dgm:prSet presAssocID="{40BA39BC-B669-472B-BFB7-EDBE115FA92A}" presName="ThreeNodes_3_text" presStyleLbl="node1" presStyleIdx="2" presStyleCnt="3">
        <dgm:presLayoutVars>
          <dgm:bulletEnabled val="1"/>
        </dgm:presLayoutVars>
      </dgm:prSet>
      <dgm:spPr/>
    </dgm:pt>
  </dgm:ptLst>
  <dgm:cxnLst>
    <dgm:cxn modelId="{0F36AA02-8687-4F18-8AA8-2285EE33FC05}" type="presOf" srcId="{BB0224DC-CAF7-4B8D-8186-49CBF3A1E2A6}" destId="{2E0E41AC-49D7-4CD5-B87B-BD994BAF6E14}" srcOrd="0" destOrd="0" presId="urn:microsoft.com/office/officeart/2005/8/layout/vProcess5"/>
    <dgm:cxn modelId="{73BD3703-445D-4804-AB21-605F8A6B5BB5}" srcId="{40BA39BC-B669-472B-BFB7-EDBE115FA92A}" destId="{BB0224DC-CAF7-4B8D-8186-49CBF3A1E2A6}" srcOrd="2" destOrd="0" parTransId="{8773B3F5-7262-4B30-B5E2-E87B36DDCA5C}" sibTransId="{8C9AE5F1-18E0-46C8-BE2E-236AB231A9C9}"/>
    <dgm:cxn modelId="{8E13BE0A-4ABA-47AE-A4C6-ACAA7F05179B}" type="presOf" srcId="{40BA39BC-B669-472B-BFB7-EDBE115FA92A}" destId="{BDA9131D-C498-4A2D-9017-F9096254B14C}" srcOrd="0" destOrd="0" presId="urn:microsoft.com/office/officeart/2005/8/layout/vProcess5"/>
    <dgm:cxn modelId="{EC522F19-335B-426C-BA25-D2C0C7576A47}" srcId="{40BA39BC-B669-472B-BFB7-EDBE115FA92A}" destId="{57BED1C2-8977-4C82-8962-BF28AF24470A}" srcOrd="1" destOrd="0" parTransId="{D58F8DAF-B08B-4D09-A8E1-E0BBE21BDAA3}" sibTransId="{F44218EC-26B3-4261-A399-D0E4FF69D6F0}"/>
    <dgm:cxn modelId="{BE08C65F-52E0-4B0A-B7E4-0BB6F39FAE10}" type="presOf" srcId="{57BED1C2-8977-4C82-8962-BF28AF24470A}" destId="{9C128611-9688-471D-A2C5-3166A7275C07}" srcOrd="0" destOrd="0" presId="urn:microsoft.com/office/officeart/2005/8/layout/vProcess5"/>
    <dgm:cxn modelId="{6F4D0270-D58F-4C72-8027-83F15BC5E82A}" srcId="{40BA39BC-B669-472B-BFB7-EDBE115FA92A}" destId="{5EF190AF-79D5-41DB-96A5-EE329B07EDE2}" srcOrd="0" destOrd="0" parTransId="{9E68C520-6740-48E5-AE7C-958EBC0F8C85}" sibTransId="{8E5AA883-2C6C-4F84-8C5D-556342DE6061}"/>
    <dgm:cxn modelId="{8180705A-D9B8-4236-B645-093A34E50D18}" type="presOf" srcId="{57BED1C2-8977-4C82-8962-BF28AF24470A}" destId="{18F78BAC-227D-4981-B74C-56D09FAD57C7}" srcOrd="1" destOrd="0" presId="urn:microsoft.com/office/officeart/2005/8/layout/vProcess5"/>
    <dgm:cxn modelId="{4ABA5580-A48A-4B7C-B6A0-9FDF5BDD900D}" type="presOf" srcId="{BB0224DC-CAF7-4B8D-8186-49CBF3A1E2A6}" destId="{6C090679-1C7A-41CE-935A-916E89F1E856}" srcOrd="1" destOrd="0" presId="urn:microsoft.com/office/officeart/2005/8/layout/vProcess5"/>
    <dgm:cxn modelId="{6ADC2CB3-1E61-41FD-937A-81A6D1DC9B51}" type="presOf" srcId="{5EF190AF-79D5-41DB-96A5-EE329B07EDE2}" destId="{1A4F655A-0F07-41E0-B7CD-D3E017B0A679}" srcOrd="0" destOrd="0" presId="urn:microsoft.com/office/officeart/2005/8/layout/vProcess5"/>
    <dgm:cxn modelId="{D6E267C7-AAAE-40C1-91CC-3DD674127FA6}" type="presOf" srcId="{F44218EC-26B3-4261-A399-D0E4FF69D6F0}" destId="{4EC22A0B-28DD-4948-B1BE-601E67277EE2}" srcOrd="0" destOrd="0" presId="urn:microsoft.com/office/officeart/2005/8/layout/vProcess5"/>
    <dgm:cxn modelId="{27BF32CE-361D-4A26-AC01-DB441EDF96E1}" type="presOf" srcId="{5EF190AF-79D5-41DB-96A5-EE329B07EDE2}" destId="{49EE7A50-51EA-4FCB-B58E-3905632E1CF6}" srcOrd="1" destOrd="0" presId="urn:microsoft.com/office/officeart/2005/8/layout/vProcess5"/>
    <dgm:cxn modelId="{0D9177DB-2673-4693-AC9A-442AB0C4C8D2}" type="presOf" srcId="{8E5AA883-2C6C-4F84-8C5D-556342DE6061}" destId="{5B9CBA8A-BADD-478C-90E3-1EA80F0D3CC8}" srcOrd="0" destOrd="0" presId="urn:microsoft.com/office/officeart/2005/8/layout/vProcess5"/>
    <dgm:cxn modelId="{C586B4F4-ED21-4D34-B311-8C566971E56A}" type="presParOf" srcId="{BDA9131D-C498-4A2D-9017-F9096254B14C}" destId="{87606E52-9FDA-4EC5-B5DB-751D55C8BCD3}" srcOrd="0" destOrd="0" presId="urn:microsoft.com/office/officeart/2005/8/layout/vProcess5"/>
    <dgm:cxn modelId="{38152CED-F007-4E59-96FB-2456890E20F1}" type="presParOf" srcId="{BDA9131D-C498-4A2D-9017-F9096254B14C}" destId="{1A4F655A-0F07-41E0-B7CD-D3E017B0A679}" srcOrd="1" destOrd="0" presId="urn:microsoft.com/office/officeart/2005/8/layout/vProcess5"/>
    <dgm:cxn modelId="{ED8E2A3F-617A-4573-A1B2-B2BE7C747F65}" type="presParOf" srcId="{BDA9131D-C498-4A2D-9017-F9096254B14C}" destId="{9C128611-9688-471D-A2C5-3166A7275C07}" srcOrd="2" destOrd="0" presId="urn:microsoft.com/office/officeart/2005/8/layout/vProcess5"/>
    <dgm:cxn modelId="{19256C18-B071-4B10-BE7C-E0F1369481E6}" type="presParOf" srcId="{BDA9131D-C498-4A2D-9017-F9096254B14C}" destId="{2E0E41AC-49D7-4CD5-B87B-BD994BAF6E14}" srcOrd="3" destOrd="0" presId="urn:microsoft.com/office/officeart/2005/8/layout/vProcess5"/>
    <dgm:cxn modelId="{197153AE-FA39-4387-BD52-67EB9D207295}" type="presParOf" srcId="{BDA9131D-C498-4A2D-9017-F9096254B14C}" destId="{5B9CBA8A-BADD-478C-90E3-1EA80F0D3CC8}" srcOrd="4" destOrd="0" presId="urn:microsoft.com/office/officeart/2005/8/layout/vProcess5"/>
    <dgm:cxn modelId="{FA923922-C188-441F-96C2-371F15696A7C}" type="presParOf" srcId="{BDA9131D-C498-4A2D-9017-F9096254B14C}" destId="{4EC22A0B-28DD-4948-B1BE-601E67277EE2}" srcOrd="5" destOrd="0" presId="urn:microsoft.com/office/officeart/2005/8/layout/vProcess5"/>
    <dgm:cxn modelId="{8F719E4E-DE5C-4DF3-BF88-F0331F80323F}" type="presParOf" srcId="{BDA9131D-C498-4A2D-9017-F9096254B14C}" destId="{49EE7A50-51EA-4FCB-B58E-3905632E1CF6}" srcOrd="6" destOrd="0" presId="urn:microsoft.com/office/officeart/2005/8/layout/vProcess5"/>
    <dgm:cxn modelId="{88AF5960-0E57-4D7F-8E10-21958EFF548B}" type="presParOf" srcId="{BDA9131D-C498-4A2D-9017-F9096254B14C}" destId="{18F78BAC-227D-4981-B74C-56D09FAD57C7}" srcOrd="7" destOrd="0" presId="urn:microsoft.com/office/officeart/2005/8/layout/vProcess5"/>
    <dgm:cxn modelId="{1BB868DC-5A0E-431A-BE47-6F6180FF7B77}" type="presParOf" srcId="{BDA9131D-C498-4A2D-9017-F9096254B14C}" destId="{6C090679-1C7A-41CE-935A-916E89F1E856}" srcOrd="8"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C346D2D-94BE-439F-8C2D-02EB38461D39}"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03E8A688-3256-4CE7-ACD3-503616BBC28E}">
      <dgm:prSet custT="1"/>
      <dgm:spPr>
        <a:solidFill>
          <a:schemeClr val="accent5"/>
        </a:solidFill>
      </dgm:spPr>
      <dgm:t>
        <a:bodyPr/>
        <a:lstStyle/>
        <a:p>
          <a:r>
            <a:rPr lang="en-GB" sz="3000" dirty="0">
              <a:latin typeface="Calibri" panose="020F0502020204030204" pitchFamily="34" charset="0"/>
              <a:ea typeface="Calibri" panose="020F0502020204030204" pitchFamily="34" charset="0"/>
              <a:cs typeface="Calibri" panose="020F0502020204030204" pitchFamily="34" charset="0"/>
            </a:rPr>
            <a:t>Talk with parents/carers at drop off and pick up times</a:t>
          </a:r>
          <a:endParaRPr lang="en-US" sz="3000" dirty="0">
            <a:latin typeface="Calibri" panose="020F0502020204030204" pitchFamily="34" charset="0"/>
            <a:ea typeface="Calibri" panose="020F0502020204030204" pitchFamily="34" charset="0"/>
            <a:cs typeface="Calibri" panose="020F0502020204030204" pitchFamily="34" charset="0"/>
          </a:endParaRPr>
        </a:p>
      </dgm:t>
    </dgm:pt>
    <dgm:pt modelId="{2336F019-A3CA-4493-AFDA-11E2DC5B7891}" type="parTrans" cxnId="{92951B4B-DCC0-45FE-A0A2-493DDCEC84A6}">
      <dgm:prSet/>
      <dgm:spPr/>
      <dgm:t>
        <a:bodyPr/>
        <a:lstStyle/>
        <a:p>
          <a:endParaRPr lang="en-US"/>
        </a:p>
      </dgm:t>
    </dgm:pt>
    <dgm:pt modelId="{59DF9F2D-8496-422F-BB81-3ABCD74C48B2}" type="sibTrans" cxnId="{92951B4B-DCC0-45FE-A0A2-493DDCEC84A6}">
      <dgm:prSet/>
      <dgm:spPr/>
      <dgm:t>
        <a:bodyPr/>
        <a:lstStyle/>
        <a:p>
          <a:endParaRPr lang="en-US"/>
        </a:p>
      </dgm:t>
    </dgm:pt>
    <dgm:pt modelId="{EE6A14C4-2915-4E2F-B777-DD4759AFA241}">
      <dgm:prSet custT="1"/>
      <dgm:spPr>
        <a:solidFill>
          <a:schemeClr val="accent5"/>
        </a:solidFill>
      </dgm:spPr>
      <dgm:t>
        <a:bodyPr/>
        <a:lstStyle/>
        <a:p>
          <a:r>
            <a:rPr lang="en-GB" sz="3000" dirty="0">
              <a:latin typeface="Calibri" panose="020F0502020204030204" pitchFamily="34" charset="0"/>
              <a:ea typeface="Calibri" panose="020F0502020204030204" pitchFamily="34" charset="0"/>
              <a:cs typeface="Calibri" panose="020F0502020204030204" pitchFamily="34" charset="0"/>
            </a:rPr>
            <a:t>Meet with HT and whoever has ELC management time</a:t>
          </a:r>
          <a:endParaRPr lang="en-US" sz="3000" dirty="0">
            <a:latin typeface="Calibri" panose="020F0502020204030204" pitchFamily="34" charset="0"/>
            <a:ea typeface="Calibri" panose="020F0502020204030204" pitchFamily="34" charset="0"/>
            <a:cs typeface="Calibri" panose="020F0502020204030204" pitchFamily="34" charset="0"/>
          </a:endParaRPr>
        </a:p>
      </dgm:t>
    </dgm:pt>
    <dgm:pt modelId="{01F87519-433E-46AB-BFF6-5420B26CB941}" type="parTrans" cxnId="{116EB35B-011C-4537-B062-EEF293B77037}">
      <dgm:prSet/>
      <dgm:spPr/>
      <dgm:t>
        <a:bodyPr/>
        <a:lstStyle/>
        <a:p>
          <a:endParaRPr lang="en-GB"/>
        </a:p>
      </dgm:t>
    </dgm:pt>
    <dgm:pt modelId="{48D92A54-BAAD-4CCB-A280-C5DD7F85D2AB}" type="sibTrans" cxnId="{116EB35B-011C-4537-B062-EEF293B77037}">
      <dgm:prSet/>
      <dgm:spPr/>
      <dgm:t>
        <a:bodyPr/>
        <a:lstStyle/>
        <a:p>
          <a:endParaRPr lang="en-GB"/>
        </a:p>
      </dgm:t>
    </dgm:pt>
    <dgm:pt modelId="{D46FFC13-20BC-4BE1-BD13-39FE4FCE3B26}">
      <dgm:prSet custT="1"/>
      <dgm:spPr>
        <a:solidFill>
          <a:schemeClr val="accent5"/>
        </a:solidFill>
      </dgm:spPr>
      <dgm:t>
        <a:bodyPr/>
        <a:lstStyle/>
        <a:p>
          <a:r>
            <a:rPr lang="en-GB" sz="3000" dirty="0">
              <a:latin typeface="Calibri" panose="020F0502020204030204" pitchFamily="34" charset="0"/>
              <a:ea typeface="Calibri" panose="020F0502020204030204" pitchFamily="34" charset="0"/>
              <a:cs typeface="Calibri" panose="020F0502020204030204" pitchFamily="34" charset="0"/>
            </a:rPr>
            <a:t>Visit to ELC setting, including a Sofi observation </a:t>
          </a:r>
          <a:endParaRPr lang="en-US" sz="3000" dirty="0">
            <a:latin typeface="Calibri" panose="020F0502020204030204" pitchFamily="34" charset="0"/>
            <a:ea typeface="Calibri" panose="020F0502020204030204" pitchFamily="34" charset="0"/>
            <a:cs typeface="Calibri" panose="020F0502020204030204" pitchFamily="34" charset="0"/>
          </a:endParaRPr>
        </a:p>
      </dgm:t>
    </dgm:pt>
    <dgm:pt modelId="{2D2D0CAE-79F1-4F66-9EDD-0DCA7F245698}" type="parTrans" cxnId="{00B09014-A457-4954-BCC7-A9D60C392B81}">
      <dgm:prSet/>
      <dgm:spPr/>
      <dgm:t>
        <a:bodyPr/>
        <a:lstStyle/>
        <a:p>
          <a:endParaRPr lang="en-GB"/>
        </a:p>
      </dgm:t>
    </dgm:pt>
    <dgm:pt modelId="{6C2A9CDC-CA2C-476F-8763-24CCC162A6EE}" type="sibTrans" cxnId="{00B09014-A457-4954-BCC7-A9D60C392B81}">
      <dgm:prSet/>
      <dgm:spPr/>
      <dgm:t>
        <a:bodyPr/>
        <a:lstStyle/>
        <a:p>
          <a:endParaRPr lang="en-GB"/>
        </a:p>
      </dgm:t>
    </dgm:pt>
    <dgm:pt modelId="{96742B87-7070-450D-B3C9-58B2B4F99B71}">
      <dgm:prSet custT="1"/>
      <dgm:spPr>
        <a:solidFill>
          <a:schemeClr val="accent5"/>
        </a:solidFill>
      </dgm:spPr>
      <dgm:t>
        <a:bodyPr/>
        <a:lstStyle/>
        <a:p>
          <a:r>
            <a:rPr lang="en-GB" sz="3000" dirty="0">
              <a:latin typeface="Calibri" panose="020F0502020204030204" pitchFamily="34" charset="0"/>
              <a:ea typeface="Calibri" panose="020F0502020204030204" pitchFamily="34" charset="0"/>
              <a:cs typeface="Calibri" panose="020F0502020204030204" pitchFamily="34" charset="0"/>
            </a:rPr>
            <a:t>Talk with staff/children </a:t>
          </a:r>
          <a:endParaRPr lang="en-US" sz="3000" dirty="0">
            <a:latin typeface="Calibri" panose="020F0502020204030204" pitchFamily="34" charset="0"/>
            <a:ea typeface="Calibri" panose="020F0502020204030204" pitchFamily="34" charset="0"/>
            <a:cs typeface="Calibri" panose="020F0502020204030204" pitchFamily="34" charset="0"/>
          </a:endParaRPr>
        </a:p>
      </dgm:t>
    </dgm:pt>
    <dgm:pt modelId="{D09CEA92-5C47-4EDF-9952-539E64E159B9}" type="parTrans" cxnId="{FB8069B6-F675-4BB9-9730-2ABDEECF1A36}">
      <dgm:prSet/>
      <dgm:spPr/>
      <dgm:t>
        <a:bodyPr/>
        <a:lstStyle/>
        <a:p>
          <a:endParaRPr lang="en-GB"/>
        </a:p>
      </dgm:t>
    </dgm:pt>
    <dgm:pt modelId="{8EFB350F-0547-4A33-85CC-46853F9F71A5}" type="sibTrans" cxnId="{FB8069B6-F675-4BB9-9730-2ABDEECF1A36}">
      <dgm:prSet/>
      <dgm:spPr/>
      <dgm:t>
        <a:bodyPr/>
        <a:lstStyle/>
        <a:p>
          <a:endParaRPr lang="en-GB"/>
        </a:p>
      </dgm:t>
    </dgm:pt>
    <dgm:pt modelId="{E80E487A-3778-4F5F-991A-0B070900080C}" type="pres">
      <dgm:prSet presAssocID="{AC346D2D-94BE-439F-8C2D-02EB38461D39}" presName="linear" presStyleCnt="0">
        <dgm:presLayoutVars>
          <dgm:animLvl val="lvl"/>
          <dgm:resizeHandles val="exact"/>
        </dgm:presLayoutVars>
      </dgm:prSet>
      <dgm:spPr/>
    </dgm:pt>
    <dgm:pt modelId="{90F69BB0-A485-4548-81DE-E468556C3CEA}" type="pres">
      <dgm:prSet presAssocID="{D46FFC13-20BC-4BE1-BD13-39FE4FCE3B26}" presName="parentText" presStyleLbl="node1" presStyleIdx="0" presStyleCnt="4" custLinFactY="100000" custLinFactNeighborX="2196" custLinFactNeighborY="146625">
        <dgm:presLayoutVars>
          <dgm:chMax val="0"/>
          <dgm:bulletEnabled val="1"/>
        </dgm:presLayoutVars>
      </dgm:prSet>
      <dgm:spPr/>
    </dgm:pt>
    <dgm:pt modelId="{B4CF82F8-7916-43CC-A6D1-9A9DD3E3CDB0}" type="pres">
      <dgm:prSet presAssocID="{6C2A9CDC-CA2C-476F-8763-24CCC162A6EE}" presName="spacer" presStyleCnt="0"/>
      <dgm:spPr/>
    </dgm:pt>
    <dgm:pt modelId="{9FA33E61-8809-4290-B4D8-FCE7BE620118}" type="pres">
      <dgm:prSet presAssocID="{EE6A14C4-2915-4E2F-B777-DD4759AFA241}" presName="parentText" presStyleLbl="node1" presStyleIdx="1" presStyleCnt="4" custLinFactY="-84832" custLinFactNeighborX="-11398" custLinFactNeighborY="-100000">
        <dgm:presLayoutVars>
          <dgm:chMax val="0"/>
          <dgm:bulletEnabled val="1"/>
        </dgm:presLayoutVars>
      </dgm:prSet>
      <dgm:spPr/>
    </dgm:pt>
    <dgm:pt modelId="{3AE55563-B354-4CE1-8BF8-EB4444CA4054}" type="pres">
      <dgm:prSet presAssocID="{48D92A54-BAAD-4CCB-A280-C5DD7F85D2AB}" presName="spacer" presStyleCnt="0"/>
      <dgm:spPr/>
    </dgm:pt>
    <dgm:pt modelId="{C4AD90A2-B4B4-42C6-966D-9A201A203E00}" type="pres">
      <dgm:prSet presAssocID="{03E8A688-3256-4CE7-ACD3-503616BBC28E}" presName="parentText" presStyleLbl="node1" presStyleIdx="2" presStyleCnt="4">
        <dgm:presLayoutVars>
          <dgm:chMax val="0"/>
          <dgm:bulletEnabled val="1"/>
        </dgm:presLayoutVars>
      </dgm:prSet>
      <dgm:spPr/>
    </dgm:pt>
    <dgm:pt modelId="{32B29762-9FD4-4DB2-B049-2EB58E78049F}" type="pres">
      <dgm:prSet presAssocID="{59DF9F2D-8496-422F-BB81-3ABCD74C48B2}" presName="spacer" presStyleCnt="0"/>
      <dgm:spPr/>
    </dgm:pt>
    <dgm:pt modelId="{6BBD2219-07CA-4144-973D-56207CAE4ACC}" type="pres">
      <dgm:prSet presAssocID="{96742B87-7070-450D-B3C9-58B2B4F99B71}" presName="parentText" presStyleLbl="node1" presStyleIdx="3" presStyleCnt="4" custLinFactNeighborX="0" custLinFactNeighborY="-42502">
        <dgm:presLayoutVars>
          <dgm:chMax val="0"/>
          <dgm:bulletEnabled val="1"/>
        </dgm:presLayoutVars>
      </dgm:prSet>
      <dgm:spPr/>
    </dgm:pt>
  </dgm:ptLst>
  <dgm:cxnLst>
    <dgm:cxn modelId="{00B09014-A457-4954-BCC7-A9D60C392B81}" srcId="{AC346D2D-94BE-439F-8C2D-02EB38461D39}" destId="{D46FFC13-20BC-4BE1-BD13-39FE4FCE3B26}" srcOrd="0" destOrd="0" parTransId="{2D2D0CAE-79F1-4F66-9EDD-0DCA7F245698}" sibTransId="{6C2A9CDC-CA2C-476F-8763-24CCC162A6EE}"/>
    <dgm:cxn modelId="{AC470335-1E47-40DE-8D01-EEBE30BE4912}" type="presOf" srcId="{D46FFC13-20BC-4BE1-BD13-39FE4FCE3B26}" destId="{90F69BB0-A485-4548-81DE-E468556C3CEA}" srcOrd="0" destOrd="0" presId="urn:microsoft.com/office/officeart/2005/8/layout/vList2"/>
    <dgm:cxn modelId="{116EB35B-011C-4537-B062-EEF293B77037}" srcId="{AC346D2D-94BE-439F-8C2D-02EB38461D39}" destId="{EE6A14C4-2915-4E2F-B777-DD4759AFA241}" srcOrd="1" destOrd="0" parTransId="{01F87519-433E-46AB-BFF6-5420B26CB941}" sibTransId="{48D92A54-BAAD-4CCB-A280-C5DD7F85D2AB}"/>
    <dgm:cxn modelId="{92951B4B-DCC0-45FE-A0A2-493DDCEC84A6}" srcId="{AC346D2D-94BE-439F-8C2D-02EB38461D39}" destId="{03E8A688-3256-4CE7-ACD3-503616BBC28E}" srcOrd="2" destOrd="0" parTransId="{2336F019-A3CA-4493-AFDA-11E2DC5B7891}" sibTransId="{59DF9F2D-8496-422F-BB81-3ABCD74C48B2}"/>
    <dgm:cxn modelId="{5351A44E-3405-4018-9BAC-F68A8E46641B}" type="presOf" srcId="{96742B87-7070-450D-B3C9-58B2B4F99B71}" destId="{6BBD2219-07CA-4144-973D-56207CAE4ACC}" srcOrd="0" destOrd="0" presId="urn:microsoft.com/office/officeart/2005/8/layout/vList2"/>
    <dgm:cxn modelId="{CE76A2AB-4196-416F-AB2D-9328A321B2E8}" type="presOf" srcId="{AC346D2D-94BE-439F-8C2D-02EB38461D39}" destId="{E80E487A-3778-4F5F-991A-0B070900080C}" srcOrd="0" destOrd="0" presId="urn:microsoft.com/office/officeart/2005/8/layout/vList2"/>
    <dgm:cxn modelId="{FB8069B6-F675-4BB9-9730-2ABDEECF1A36}" srcId="{AC346D2D-94BE-439F-8C2D-02EB38461D39}" destId="{96742B87-7070-450D-B3C9-58B2B4F99B71}" srcOrd="3" destOrd="0" parTransId="{D09CEA92-5C47-4EDF-9952-539E64E159B9}" sibTransId="{8EFB350F-0547-4A33-85CC-46853F9F71A5}"/>
    <dgm:cxn modelId="{20E4F2DA-E424-4D88-A64D-99BDEF3B5122}" type="presOf" srcId="{EE6A14C4-2915-4E2F-B777-DD4759AFA241}" destId="{9FA33E61-8809-4290-B4D8-FCE7BE620118}" srcOrd="0" destOrd="0" presId="urn:microsoft.com/office/officeart/2005/8/layout/vList2"/>
    <dgm:cxn modelId="{DFA8ABF7-3EA8-4B41-B0FB-53CC88876FBE}" type="presOf" srcId="{03E8A688-3256-4CE7-ACD3-503616BBC28E}" destId="{C4AD90A2-B4B4-42C6-966D-9A201A203E00}" srcOrd="0" destOrd="0" presId="urn:microsoft.com/office/officeart/2005/8/layout/vList2"/>
    <dgm:cxn modelId="{B5BBA03E-FA04-4132-A436-B211D7277556}" type="presParOf" srcId="{E80E487A-3778-4F5F-991A-0B070900080C}" destId="{90F69BB0-A485-4548-81DE-E468556C3CEA}" srcOrd="0" destOrd="0" presId="urn:microsoft.com/office/officeart/2005/8/layout/vList2"/>
    <dgm:cxn modelId="{F06DD556-F927-4ADB-8215-342CB9DC52DF}" type="presParOf" srcId="{E80E487A-3778-4F5F-991A-0B070900080C}" destId="{B4CF82F8-7916-43CC-A6D1-9A9DD3E3CDB0}" srcOrd="1" destOrd="0" presId="urn:microsoft.com/office/officeart/2005/8/layout/vList2"/>
    <dgm:cxn modelId="{0E7B2362-75E0-408A-9FE6-FDB3889D5A41}" type="presParOf" srcId="{E80E487A-3778-4F5F-991A-0B070900080C}" destId="{9FA33E61-8809-4290-B4D8-FCE7BE620118}" srcOrd="2" destOrd="0" presId="urn:microsoft.com/office/officeart/2005/8/layout/vList2"/>
    <dgm:cxn modelId="{75588BDA-EDA9-494D-B1C0-D77C070C8741}" type="presParOf" srcId="{E80E487A-3778-4F5F-991A-0B070900080C}" destId="{3AE55563-B354-4CE1-8BF8-EB4444CA4054}" srcOrd="3" destOrd="0" presId="urn:microsoft.com/office/officeart/2005/8/layout/vList2"/>
    <dgm:cxn modelId="{98187804-91A8-48CF-9BF3-AA3A2B034080}" type="presParOf" srcId="{E80E487A-3778-4F5F-991A-0B070900080C}" destId="{C4AD90A2-B4B4-42C6-966D-9A201A203E00}" srcOrd="4" destOrd="0" presId="urn:microsoft.com/office/officeart/2005/8/layout/vList2"/>
    <dgm:cxn modelId="{47F0ABB2-285D-495F-A3E9-731E74C783CC}" type="presParOf" srcId="{E80E487A-3778-4F5F-991A-0B070900080C}" destId="{32B29762-9FD4-4DB2-B049-2EB58E78049F}" srcOrd="5" destOrd="0" presId="urn:microsoft.com/office/officeart/2005/8/layout/vList2"/>
    <dgm:cxn modelId="{76352E33-E312-4D94-82CE-6BE9BA429ABF}" type="presParOf" srcId="{E80E487A-3778-4F5F-991A-0B070900080C}" destId="{6BBD2219-07CA-4144-973D-56207CAE4ACC}"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1F17E60-C1D3-43DA-8650-B86F21D5B24A}" type="doc">
      <dgm:prSet loTypeId="urn:microsoft.com/office/officeart/2005/8/layout/arrow5" loCatId="relationship" qsTypeId="urn:microsoft.com/office/officeart/2005/8/quickstyle/simple1" qsCatId="simple" csTypeId="urn:microsoft.com/office/officeart/2005/8/colors/colorful1" csCatId="colorful" phldr="1"/>
      <dgm:spPr/>
      <dgm:t>
        <a:bodyPr/>
        <a:lstStyle/>
        <a:p>
          <a:endParaRPr lang="en-US"/>
        </a:p>
      </dgm:t>
    </dgm:pt>
    <dgm:pt modelId="{1A24DF6F-A75D-402A-ADEB-C55F9A509B86}">
      <dgm:prSet custT="1"/>
      <dgm:spPr>
        <a:solidFill>
          <a:schemeClr val="accent5">
            <a:lumMod val="75000"/>
          </a:schemeClr>
        </a:solidFill>
      </dgm:spPr>
      <dgm:t>
        <a:bodyPr/>
        <a:lstStyle/>
        <a:p>
          <a:r>
            <a:rPr lang="en-US" sz="2000" dirty="0">
              <a:latin typeface="Calibri" panose="020F0502020204030204" pitchFamily="34" charset="0"/>
              <a:ea typeface="Calibri" panose="020F0502020204030204" pitchFamily="34" charset="0"/>
              <a:cs typeface="Calibri" panose="020F0502020204030204" pitchFamily="34" charset="0"/>
            </a:rPr>
            <a:t>Observation of one child for 30-45 minutes</a:t>
          </a:r>
        </a:p>
      </dgm:t>
    </dgm:pt>
    <dgm:pt modelId="{A108C11F-A318-47FB-947F-92FA1530D388}" type="parTrans" cxnId="{10F120E6-605D-48D6-97DE-27BEBEF42B2E}">
      <dgm:prSet/>
      <dgm:spPr/>
      <dgm:t>
        <a:bodyPr/>
        <a:lstStyle/>
        <a:p>
          <a:endParaRPr lang="en-US"/>
        </a:p>
      </dgm:t>
    </dgm:pt>
    <dgm:pt modelId="{B1AFC6AB-2D63-4C50-8143-F2C28EF93A34}" type="sibTrans" cxnId="{10F120E6-605D-48D6-97DE-27BEBEF42B2E}">
      <dgm:prSet/>
      <dgm:spPr/>
      <dgm:t>
        <a:bodyPr/>
        <a:lstStyle/>
        <a:p>
          <a:endParaRPr lang="en-US"/>
        </a:p>
      </dgm:t>
    </dgm:pt>
    <dgm:pt modelId="{96FF7A14-60E4-4A97-821A-C8660F556F79}">
      <dgm:prSet/>
      <dgm:spPr>
        <a:solidFill>
          <a:schemeClr val="accent5">
            <a:lumMod val="75000"/>
          </a:schemeClr>
        </a:solidFill>
      </dgm:spPr>
      <dgm:t>
        <a:bodyPr/>
        <a:lstStyle/>
        <a:p>
          <a:r>
            <a:rPr lang="en-US" dirty="0">
              <a:latin typeface="Calibri" panose="020F0502020204030204" pitchFamily="34" charset="0"/>
              <a:ea typeface="Calibri" panose="020F0502020204030204" pitchFamily="34" charset="0"/>
              <a:cs typeface="Calibri" panose="020F0502020204030204" pitchFamily="34" charset="0"/>
            </a:rPr>
            <a:t>Score - Positive, neutral or negative</a:t>
          </a:r>
        </a:p>
      </dgm:t>
    </dgm:pt>
    <dgm:pt modelId="{79BD833E-A4DB-4B95-A6EF-834BCE0C4795}" type="parTrans" cxnId="{9D58A76E-F1A6-4918-9EF7-990D448C4BBE}">
      <dgm:prSet/>
      <dgm:spPr/>
      <dgm:t>
        <a:bodyPr/>
        <a:lstStyle/>
        <a:p>
          <a:endParaRPr lang="en-US"/>
        </a:p>
      </dgm:t>
    </dgm:pt>
    <dgm:pt modelId="{4CF73958-64D7-4D4E-9388-D08F3C1875A8}" type="sibTrans" cxnId="{9D58A76E-F1A6-4918-9EF7-990D448C4BBE}">
      <dgm:prSet/>
      <dgm:spPr/>
      <dgm:t>
        <a:bodyPr/>
        <a:lstStyle/>
        <a:p>
          <a:endParaRPr lang="en-US"/>
        </a:p>
      </dgm:t>
    </dgm:pt>
    <dgm:pt modelId="{B1ABD201-548D-41A2-BF40-87A4ECC08FE3}">
      <dgm:prSet/>
      <dgm:spPr>
        <a:solidFill>
          <a:schemeClr val="accent5">
            <a:lumMod val="75000"/>
          </a:schemeClr>
        </a:solidFill>
      </dgm:spPr>
      <dgm:t>
        <a:bodyPr/>
        <a:lstStyle/>
        <a:p>
          <a:r>
            <a:rPr lang="en-US" dirty="0">
              <a:latin typeface="Calibri" panose="020F0502020204030204" pitchFamily="34" charset="0"/>
              <a:ea typeface="Calibri" panose="020F0502020204030204" pitchFamily="34" charset="0"/>
              <a:cs typeface="Calibri" panose="020F0502020204030204" pitchFamily="34" charset="0"/>
            </a:rPr>
            <a:t>Findings shared at feedback and can be reflected in the report and grades</a:t>
          </a:r>
          <a:r>
            <a:rPr lang="en-US" dirty="0"/>
            <a:t>.</a:t>
          </a:r>
        </a:p>
      </dgm:t>
    </dgm:pt>
    <dgm:pt modelId="{5E5DA44C-119A-4140-85BB-4D7B687F4ED1}" type="parTrans" cxnId="{22DE0AAE-F773-46D1-B404-8CD8AB7468B2}">
      <dgm:prSet/>
      <dgm:spPr/>
      <dgm:t>
        <a:bodyPr/>
        <a:lstStyle/>
        <a:p>
          <a:endParaRPr lang="en-US"/>
        </a:p>
      </dgm:t>
    </dgm:pt>
    <dgm:pt modelId="{5B05FFEF-E7F4-41A0-B244-5CAEA634F814}" type="sibTrans" cxnId="{22DE0AAE-F773-46D1-B404-8CD8AB7468B2}">
      <dgm:prSet/>
      <dgm:spPr/>
      <dgm:t>
        <a:bodyPr/>
        <a:lstStyle/>
        <a:p>
          <a:endParaRPr lang="en-US"/>
        </a:p>
      </dgm:t>
    </dgm:pt>
    <dgm:pt modelId="{13107302-A4AA-4822-86C5-403D3E0AA1FE}" type="pres">
      <dgm:prSet presAssocID="{A1F17E60-C1D3-43DA-8650-B86F21D5B24A}" presName="diagram" presStyleCnt="0">
        <dgm:presLayoutVars>
          <dgm:dir/>
          <dgm:resizeHandles val="exact"/>
        </dgm:presLayoutVars>
      </dgm:prSet>
      <dgm:spPr/>
    </dgm:pt>
    <dgm:pt modelId="{11C6BF90-A63E-47CC-8F5B-54F6FDF067AD}" type="pres">
      <dgm:prSet presAssocID="{1A24DF6F-A75D-402A-ADEB-C55F9A509B86}" presName="arrow" presStyleLbl="node1" presStyleIdx="0" presStyleCnt="3" custScaleX="131381">
        <dgm:presLayoutVars>
          <dgm:bulletEnabled val="1"/>
        </dgm:presLayoutVars>
      </dgm:prSet>
      <dgm:spPr/>
    </dgm:pt>
    <dgm:pt modelId="{77A29DA1-7679-41FB-AFBD-DB056F593D0B}" type="pres">
      <dgm:prSet presAssocID="{96FF7A14-60E4-4A97-821A-C8660F556F79}" presName="arrow" presStyleLbl="node1" presStyleIdx="1" presStyleCnt="3" custScaleX="131633">
        <dgm:presLayoutVars>
          <dgm:bulletEnabled val="1"/>
        </dgm:presLayoutVars>
      </dgm:prSet>
      <dgm:spPr/>
    </dgm:pt>
    <dgm:pt modelId="{B056CB82-6003-4524-8DE9-96A8069EF4A2}" type="pres">
      <dgm:prSet presAssocID="{B1ABD201-548D-41A2-BF40-87A4ECC08FE3}" presName="arrow" presStyleLbl="node1" presStyleIdx="2" presStyleCnt="3" custScaleX="131487">
        <dgm:presLayoutVars>
          <dgm:bulletEnabled val="1"/>
        </dgm:presLayoutVars>
      </dgm:prSet>
      <dgm:spPr/>
    </dgm:pt>
  </dgm:ptLst>
  <dgm:cxnLst>
    <dgm:cxn modelId="{1AEF4302-D98C-42F9-B5F6-73F57580C263}" type="presOf" srcId="{1A24DF6F-A75D-402A-ADEB-C55F9A509B86}" destId="{11C6BF90-A63E-47CC-8F5B-54F6FDF067AD}" srcOrd="0" destOrd="0" presId="urn:microsoft.com/office/officeart/2005/8/layout/arrow5"/>
    <dgm:cxn modelId="{6D42A626-04D6-496E-AD53-BFE89715223F}" type="presOf" srcId="{B1ABD201-548D-41A2-BF40-87A4ECC08FE3}" destId="{B056CB82-6003-4524-8DE9-96A8069EF4A2}" srcOrd="0" destOrd="0" presId="urn:microsoft.com/office/officeart/2005/8/layout/arrow5"/>
    <dgm:cxn modelId="{9D58A76E-F1A6-4918-9EF7-990D448C4BBE}" srcId="{A1F17E60-C1D3-43DA-8650-B86F21D5B24A}" destId="{96FF7A14-60E4-4A97-821A-C8660F556F79}" srcOrd="1" destOrd="0" parTransId="{79BD833E-A4DB-4B95-A6EF-834BCE0C4795}" sibTransId="{4CF73958-64D7-4D4E-9388-D08F3C1875A8}"/>
    <dgm:cxn modelId="{F21A5A79-6573-4345-8A32-CAA38C90987D}" type="presOf" srcId="{A1F17E60-C1D3-43DA-8650-B86F21D5B24A}" destId="{13107302-A4AA-4822-86C5-403D3E0AA1FE}" srcOrd="0" destOrd="0" presId="urn:microsoft.com/office/officeart/2005/8/layout/arrow5"/>
    <dgm:cxn modelId="{22DE0AAE-F773-46D1-B404-8CD8AB7468B2}" srcId="{A1F17E60-C1D3-43DA-8650-B86F21D5B24A}" destId="{B1ABD201-548D-41A2-BF40-87A4ECC08FE3}" srcOrd="2" destOrd="0" parTransId="{5E5DA44C-119A-4140-85BB-4D7B687F4ED1}" sibTransId="{5B05FFEF-E7F4-41A0-B244-5CAEA634F814}"/>
    <dgm:cxn modelId="{10F120E6-605D-48D6-97DE-27BEBEF42B2E}" srcId="{A1F17E60-C1D3-43DA-8650-B86F21D5B24A}" destId="{1A24DF6F-A75D-402A-ADEB-C55F9A509B86}" srcOrd="0" destOrd="0" parTransId="{A108C11F-A318-47FB-947F-92FA1530D388}" sibTransId="{B1AFC6AB-2D63-4C50-8143-F2C28EF93A34}"/>
    <dgm:cxn modelId="{CFA265F9-7D55-40F6-A589-E2013173C6A2}" type="presOf" srcId="{96FF7A14-60E4-4A97-821A-C8660F556F79}" destId="{77A29DA1-7679-41FB-AFBD-DB056F593D0B}" srcOrd="0" destOrd="0" presId="urn:microsoft.com/office/officeart/2005/8/layout/arrow5"/>
    <dgm:cxn modelId="{88E88F34-1F0A-4E5A-8349-F081700BB619}" type="presParOf" srcId="{13107302-A4AA-4822-86C5-403D3E0AA1FE}" destId="{11C6BF90-A63E-47CC-8F5B-54F6FDF067AD}" srcOrd="0" destOrd="0" presId="urn:microsoft.com/office/officeart/2005/8/layout/arrow5"/>
    <dgm:cxn modelId="{98DA8078-9A6E-4B5E-8D0B-FE59054D89E9}" type="presParOf" srcId="{13107302-A4AA-4822-86C5-403D3E0AA1FE}" destId="{77A29DA1-7679-41FB-AFBD-DB056F593D0B}" srcOrd="1" destOrd="0" presId="urn:microsoft.com/office/officeart/2005/8/layout/arrow5"/>
    <dgm:cxn modelId="{D5EDDF73-578D-4E9B-A20E-464058CA8AC3}" type="presParOf" srcId="{13107302-A4AA-4822-86C5-403D3E0AA1FE}" destId="{B056CB82-6003-4524-8DE9-96A8069EF4A2}" srcOrd="2" destOrd="0" presId="urn:microsoft.com/office/officeart/2005/8/layout/arrow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C346D2D-94BE-439F-8C2D-02EB38461D39}"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03E8A688-3256-4CE7-ACD3-503616BBC28E}">
      <dgm:prSet custT="1"/>
      <dgm:spPr>
        <a:solidFill>
          <a:schemeClr val="accent5"/>
        </a:solidFill>
      </dgm:spPr>
      <dgm:t>
        <a:bodyPr/>
        <a:lstStyle/>
        <a:p>
          <a:r>
            <a:rPr lang="en-US" sz="3200" dirty="0">
              <a:latin typeface="Calibri" panose="020F0502020204030204" pitchFamily="34" charset="0"/>
              <a:ea typeface="Calibri" panose="020F0502020204030204" pitchFamily="34" charset="0"/>
              <a:cs typeface="Calibri" panose="020F0502020204030204" pitchFamily="34" charset="0"/>
            </a:rPr>
            <a:t>Provisional grades awarded</a:t>
          </a:r>
        </a:p>
      </dgm:t>
    </dgm:pt>
    <dgm:pt modelId="{2336F019-A3CA-4493-AFDA-11E2DC5B7891}" type="parTrans" cxnId="{92951B4B-DCC0-45FE-A0A2-493DDCEC84A6}">
      <dgm:prSet/>
      <dgm:spPr/>
      <dgm:t>
        <a:bodyPr/>
        <a:lstStyle/>
        <a:p>
          <a:endParaRPr lang="en-US"/>
        </a:p>
      </dgm:t>
    </dgm:pt>
    <dgm:pt modelId="{59DF9F2D-8496-422F-BB81-3ABCD74C48B2}" type="sibTrans" cxnId="{92951B4B-DCC0-45FE-A0A2-493DDCEC84A6}">
      <dgm:prSet/>
      <dgm:spPr/>
      <dgm:t>
        <a:bodyPr/>
        <a:lstStyle/>
        <a:p>
          <a:endParaRPr lang="en-US"/>
        </a:p>
      </dgm:t>
    </dgm:pt>
    <dgm:pt modelId="{EE6A14C4-2915-4E2F-B777-DD4759AFA241}">
      <dgm:prSet custT="1"/>
      <dgm:spPr>
        <a:solidFill>
          <a:schemeClr val="accent5"/>
        </a:solidFill>
      </dgm:spPr>
      <dgm:t>
        <a:bodyPr/>
        <a:lstStyle/>
        <a:p>
          <a:r>
            <a:rPr lang="en-US" sz="3200" dirty="0">
              <a:latin typeface="Calibri" panose="020F0502020204030204" pitchFamily="34" charset="0"/>
              <a:ea typeface="Calibri" panose="020F0502020204030204" pitchFamily="34" charset="0"/>
              <a:cs typeface="Calibri" panose="020F0502020204030204" pitchFamily="34" charset="0"/>
            </a:rPr>
            <a:t>Continuation of inspection</a:t>
          </a:r>
        </a:p>
      </dgm:t>
    </dgm:pt>
    <dgm:pt modelId="{01F87519-433E-46AB-BFF6-5420B26CB941}" type="parTrans" cxnId="{116EB35B-011C-4537-B062-EEF293B77037}">
      <dgm:prSet/>
      <dgm:spPr/>
      <dgm:t>
        <a:bodyPr/>
        <a:lstStyle/>
        <a:p>
          <a:endParaRPr lang="en-GB"/>
        </a:p>
      </dgm:t>
    </dgm:pt>
    <dgm:pt modelId="{48D92A54-BAAD-4CCB-A280-C5DD7F85D2AB}" type="sibTrans" cxnId="{116EB35B-011C-4537-B062-EEF293B77037}">
      <dgm:prSet/>
      <dgm:spPr/>
      <dgm:t>
        <a:bodyPr/>
        <a:lstStyle/>
        <a:p>
          <a:endParaRPr lang="en-GB"/>
        </a:p>
      </dgm:t>
    </dgm:pt>
    <dgm:pt modelId="{D46FFC13-20BC-4BE1-BD13-39FE4FCE3B26}">
      <dgm:prSet custT="1"/>
      <dgm:spPr>
        <a:solidFill>
          <a:schemeClr val="accent5"/>
        </a:solidFill>
      </dgm:spPr>
      <dgm:t>
        <a:bodyPr/>
        <a:lstStyle/>
        <a:p>
          <a:r>
            <a:rPr lang="en-US" sz="3200" dirty="0">
              <a:latin typeface="Calibri" panose="020F0502020204030204" pitchFamily="34" charset="0"/>
              <a:ea typeface="Calibri" panose="020F0502020204030204" pitchFamily="34" charset="0"/>
              <a:cs typeface="Calibri" panose="020F0502020204030204" pitchFamily="34" charset="0"/>
            </a:rPr>
            <a:t>Feedback</a:t>
          </a:r>
        </a:p>
      </dgm:t>
    </dgm:pt>
    <dgm:pt modelId="{2D2D0CAE-79F1-4F66-9EDD-0DCA7F245698}" type="parTrans" cxnId="{00B09014-A457-4954-BCC7-A9D60C392B81}">
      <dgm:prSet/>
      <dgm:spPr/>
      <dgm:t>
        <a:bodyPr/>
        <a:lstStyle/>
        <a:p>
          <a:endParaRPr lang="en-GB"/>
        </a:p>
      </dgm:t>
    </dgm:pt>
    <dgm:pt modelId="{6C2A9CDC-CA2C-476F-8763-24CCC162A6EE}" type="sibTrans" cxnId="{00B09014-A457-4954-BCC7-A9D60C392B81}">
      <dgm:prSet/>
      <dgm:spPr/>
      <dgm:t>
        <a:bodyPr/>
        <a:lstStyle/>
        <a:p>
          <a:endParaRPr lang="en-GB"/>
        </a:p>
      </dgm:t>
    </dgm:pt>
    <dgm:pt modelId="{E80E487A-3778-4F5F-991A-0B070900080C}" type="pres">
      <dgm:prSet presAssocID="{AC346D2D-94BE-439F-8C2D-02EB38461D39}" presName="linear" presStyleCnt="0">
        <dgm:presLayoutVars>
          <dgm:animLvl val="lvl"/>
          <dgm:resizeHandles val="exact"/>
        </dgm:presLayoutVars>
      </dgm:prSet>
      <dgm:spPr/>
    </dgm:pt>
    <dgm:pt modelId="{90F69BB0-A485-4548-81DE-E468556C3CEA}" type="pres">
      <dgm:prSet presAssocID="{D46FFC13-20BC-4BE1-BD13-39FE4FCE3B26}" presName="parentText" presStyleLbl="node1" presStyleIdx="0" presStyleCnt="3" custLinFactY="100000" custLinFactNeighborX="2196" custLinFactNeighborY="146625">
        <dgm:presLayoutVars>
          <dgm:chMax val="0"/>
          <dgm:bulletEnabled val="1"/>
        </dgm:presLayoutVars>
      </dgm:prSet>
      <dgm:spPr/>
    </dgm:pt>
    <dgm:pt modelId="{B4CF82F8-7916-43CC-A6D1-9A9DD3E3CDB0}" type="pres">
      <dgm:prSet presAssocID="{6C2A9CDC-CA2C-476F-8763-24CCC162A6EE}" presName="spacer" presStyleCnt="0"/>
      <dgm:spPr/>
    </dgm:pt>
    <dgm:pt modelId="{9FA33E61-8809-4290-B4D8-FCE7BE620118}" type="pres">
      <dgm:prSet presAssocID="{EE6A14C4-2915-4E2F-B777-DD4759AFA241}" presName="parentText" presStyleLbl="node1" presStyleIdx="1" presStyleCnt="3" custLinFactY="-82551" custLinFactNeighborX="146" custLinFactNeighborY="-100000">
        <dgm:presLayoutVars>
          <dgm:chMax val="0"/>
          <dgm:bulletEnabled val="1"/>
        </dgm:presLayoutVars>
      </dgm:prSet>
      <dgm:spPr/>
    </dgm:pt>
    <dgm:pt modelId="{3AE55563-B354-4CE1-8BF8-EB4444CA4054}" type="pres">
      <dgm:prSet presAssocID="{48D92A54-BAAD-4CCB-A280-C5DD7F85D2AB}" presName="spacer" presStyleCnt="0"/>
      <dgm:spPr/>
    </dgm:pt>
    <dgm:pt modelId="{C4AD90A2-B4B4-42C6-966D-9A201A203E00}" type="pres">
      <dgm:prSet presAssocID="{03E8A688-3256-4CE7-ACD3-503616BBC28E}" presName="parentText" presStyleLbl="node1" presStyleIdx="2" presStyleCnt="3">
        <dgm:presLayoutVars>
          <dgm:chMax val="0"/>
          <dgm:bulletEnabled val="1"/>
        </dgm:presLayoutVars>
      </dgm:prSet>
      <dgm:spPr/>
    </dgm:pt>
  </dgm:ptLst>
  <dgm:cxnLst>
    <dgm:cxn modelId="{00B09014-A457-4954-BCC7-A9D60C392B81}" srcId="{AC346D2D-94BE-439F-8C2D-02EB38461D39}" destId="{D46FFC13-20BC-4BE1-BD13-39FE4FCE3B26}" srcOrd="0" destOrd="0" parTransId="{2D2D0CAE-79F1-4F66-9EDD-0DCA7F245698}" sibTransId="{6C2A9CDC-CA2C-476F-8763-24CCC162A6EE}"/>
    <dgm:cxn modelId="{AC470335-1E47-40DE-8D01-EEBE30BE4912}" type="presOf" srcId="{D46FFC13-20BC-4BE1-BD13-39FE4FCE3B26}" destId="{90F69BB0-A485-4548-81DE-E468556C3CEA}" srcOrd="0" destOrd="0" presId="urn:microsoft.com/office/officeart/2005/8/layout/vList2"/>
    <dgm:cxn modelId="{116EB35B-011C-4537-B062-EEF293B77037}" srcId="{AC346D2D-94BE-439F-8C2D-02EB38461D39}" destId="{EE6A14C4-2915-4E2F-B777-DD4759AFA241}" srcOrd="1" destOrd="0" parTransId="{01F87519-433E-46AB-BFF6-5420B26CB941}" sibTransId="{48D92A54-BAAD-4CCB-A280-C5DD7F85D2AB}"/>
    <dgm:cxn modelId="{92951B4B-DCC0-45FE-A0A2-493DDCEC84A6}" srcId="{AC346D2D-94BE-439F-8C2D-02EB38461D39}" destId="{03E8A688-3256-4CE7-ACD3-503616BBC28E}" srcOrd="2" destOrd="0" parTransId="{2336F019-A3CA-4493-AFDA-11E2DC5B7891}" sibTransId="{59DF9F2D-8496-422F-BB81-3ABCD74C48B2}"/>
    <dgm:cxn modelId="{CE76A2AB-4196-416F-AB2D-9328A321B2E8}" type="presOf" srcId="{AC346D2D-94BE-439F-8C2D-02EB38461D39}" destId="{E80E487A-3778-4F5F-991A-0B070900080C}" srcOrd="0" destOrd="0" presId="urn:microsoft.com/office/officeart/2005/8/layout/vList2"/>
    <dgm:cxn modelId="{20E4F2DA-E424-4D88-A64D-99BDEF3B5122}" type="presOf" srcId="{EE6A14C4-2915-4E2F-B777-DD4759AFA241}" destId="{9FA33E61-8809-4290-B4D8-FCE7BE620118}" srcOrd="0" destOrd="0" presId="urn:microsoft.com/office/officeart/2005/8/layout/vList2"/>
    <dgm:cxn modelId="{DFA8ABF7-3EA8-4B41-B0FB-53CC88876FBE}" type="presOf" srcId="{03E8A688-3256-4CE7-ACD3-503616BBC28E}" destId="{C4AD90A2-B4B4-42C6-966D-9A201A203E00}" srcOrd="0" destOrd="0" presId="urn:microsoft.com/office/officeart/2005/8/layout/vList2"/>
    <dgm:cxn modelId="{B5BBA03E-FA04-4132-A436-B211D7277556}" type="presParOf" srcId="{E80E487A-3778-4F5F-991A-0B070900080C}" destId="{90F69BB0-A485-4548-81DE-E468556C3CEA}" srcOrd="0" destOrd="0" presId="urn:microsoft.com/office/officeart/2005/8/layout/vList2"/>
    <dgm:cxn modelId="{F06DD556-F927-4ADB-8215-342CB9DC52DF}" type="presParOf" srcId="{E80E487A-3778-4F5F-991A-0B070900080C}" destId="{B4CF82F8-7916-43CC-A6D1-9A9DD3E3CDB0}" srcOrd="1" destOrd="0" presId="urn:microsoft.com/office/officeart/2005/8/layout/vList2"/>
    <dgm:cxn modelId="{0E7B2362-75E0-408A-9FE6-FDB3889D5A41}" type="presParOf" srcId="{E80E487A-3778-4F5F-991A-0B070900080C}" destId="{9FA33E61-8809-4290-B4D8-FCE7BE620118}" srcOrd="2" destOrd="0" presId="urn:microsoft.com/office/officeart/2005/8/layout/vList2"/>
    <dgm:cxn modelId="{75588BDA-EDA9-494D-B1C0-D77C070C8741}" type="presParOf" srcId="{E80E487A-3778-4F5F-991A-0B070900080C}" destId="{3AE55563-B354-4CE1-8BF8-EB4444CA4054}" srcOrd="3" destOrd="0" presId="urn:microsoft.com/office/officeart/2005/8/layout/vList2"/>
    <dgm:cxn modelId="{98187804-91A8-48CF-9BF3-AA3A2B034080}" type="presParOf" srcId="{E80E487A-3778-4F5F-991A-0B070900080C}" destId="{C4AD90A2-B4B4-42C6-966D-9A201A203E00}"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17777E1-A34D-49ED-8FFB-031239526A0B}"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90372DA3-9B79-45D5-8DC3-9D384EEF4EEF}">
      <dgm:prSet custT="1"/>
      <dgm:spPr>
        <a:solidFill>
          <a:schemeClr val="accent5">
            <a:lumMod val="20000"/>
            <a:lumOff val="80000"/>
          </a:schemeClr>
        </a:solidFill>
      </dgm:spPr>
      <dgm:t>
        <a:bodyPr/>
        <a:lstStyle/>
        <a:p>
          <a:r>
            <a:rPr lang="en-GB" sz="2200" dirty="0">
              <a:latin typeface="Calibri" panose="020F0502020204030204" pitchFamily="34" charset="0"/>
              <a:ea typeface="Calibri" panose="020F0502020204030204" pitchFamily="34" charset="0"/>
              <a:cs typeface="Calibri" panose="020F0502020204030204" pitchFamily="34" charset="0"/>
            </a:rPr>
            <a:t>Draft report received within 15 working days</a:t>
          </a:r>
          <a:endParaRPr lang="en-US" sz="2200" dirty="0">
            <a:latin typeface="Calibri" panose="020F0502020204030204" pitchFamily="34" charset="0"/>
            <a:ea typeface="Calibri" panose="020F0502020204030204" pitchFamily="34" charset="0"/>
            <a:cs typeface="Calibri" panose="020F0502020204030204" pitchFamily="34" charset="0"/>
          </a:endParaRPr>
        </a:p>
      </dgm:t>
    </dgm:pt>
    <dgm:pt modelId="{7FABCBC0-16BC-425F-B4B7-8EA3262EEF98}" type="parTrans" cxnId="{C734E59A-4FA3-420B-B3BC-127BAFCE57CF}">
      <dgm:prSet/>
      <dgm:spPr/>
      <dgm:t>
        <a:bodyPr/>
        <a:lstStyle/>
        <a:p>
          <a:endParaRPr lang="en-US"/>
        </a:p>
      </dgm:t>
    </dgm:pt>
    <dgm:pt modelId="{50B5C3B6-FBB5-419E-B6FE-49D5B54D4553}" type="sibTrans" cxnId="{C734E59A-4FA3-420B-B3BC-127BAFCE57CF}">
      <dgm:prSet/>
      <dgm:spPr/>
      <dgm:t>
        <a:bodyPr/>
        <a:lstStyle/>
        <a:p>
          <a:endParaRPr lang="en-US"/>
        </a:p>
      </dgm:t>
    </dgm:pt>
    <dgm:pt modelId="{4F1CB89B-2FC0-477F-9DC0-365DFBADC0AD}">
      <dgm:prSet/>
      <dgm:spPr>
        <a:solidFill>
          <a:schemeClr val="accent5">
            <a:lumMod val="20000"/>
            <a:lumOff val="80000"/>
          </a:schemeClr>
        </a:solidFill>
      </dgm:spPr>
      <dgm:t>
        <a:bodyPr/>
        <a:lstStyle/>
        <a:p>
          <a:r>
            <a:rPr lang="en-GB" dirty="0">
              <a:latin typeface="Calibri" panose="020F0502020204030204" pitchFamily="34" charset="0"/>
              <a:ea typeface="Calibri" panose="020F0502020204030204" pitchFamily="34" charset="0"/>
              <a:cs typeface="Calibri" panose="020F0502020204030204" pitchFamily="34" charset="0"/>
            </a:rPr>
            <a:t>Opportunity to respond to factual errors via the Error Response Form within 10 working days</a:t>
          </a:r>
          <a:endParaRPr lang="en-US" dirty="0">
            <a:latin typeface="Calibri" panose="020F0502020204030204" pitchFamily="34" charset="0"/>
            <a:ea typeface="Calibri" panose="020F0502020204030204" pitchFamily="34" charset="0"/>
            <a:cs typeface="Calibri" panose="020F0502020204030204" pitchFamily="34" charset="0"/>
          </a:endParaRPr>
        </a:p>
      </dgm:t>
    </dgm:pt>
    <dgm:pt modelId="{CE915CC7-AE5F-42D2-8964-CE4147502F5B}" type="parTrans" cxnId="{71024F57-3841-4004-8D15-B85CC4D79889}">
      <dgm:prSet/>
      <dgm:spPr/>
      <dgm:t>
        <a:bodyPr/>
        <a:lstStyle/>
        <a:p>
          <a:endParaRPr lang="en-US"/>
        </a:p>
      </dgm:t>
    </dgm:pt>
    <dgm:pt modelId="{DE971204-89B2-4D9D-9C33-8E951B3BFBCF}" type="sibTrans" cxnId="{71024F57-3841-4004-8D15-B85CC4D79889}">
      <dgm:prSet/>
      <dgm:spPr/>
      <dgm:t>
        <a:bodyPr/>
        <a:lstStyle/>
        <a:p>
          <a:endParaRPr lang="en-US"/>
        </a:p>
      </dgm:t>
    </dgm:pt>
    <dgm:pt modelId="{F417F9BE-9A76-4B6E-949F-A4A4051D76F1}">
      <dgm:prSet/>
      <dgm:spPr>
        <a:solidFill>
          <a:schemeClr val="accent5">
            <a:lumMod val="20000"/>
            <a:lumOff val="80000"/>
          </a:schemeClr>
        </a:solidFill>
      </dgm:spPr>
      <dgm:t>
        <a:bodyPr/>
        <a:lstStyle/>
        <a:p>
          <a:r>
            <a:rPr lang="en-GB" dirty="0">
              <a:latin typeface="Calibri" panose="020F0502020204030204" pitchFamily="34" charset="0"/>
              <a:ea typeface="Calibri" panose="020F0502020204030204" pitchFamily="34" charset="0"/>
              <a:cs typeface="Calibri" panose="020F0502020204030204" pitchFamily="34" charset="0"/>
            </a:rPr>
            <a:t>Final report published on Care Inspectorate’s website</a:t>
          </a:r>
          <a:endParaRPr lang="en-US" dirty="0">
            <a:latin typeface="Calibri" panose="020F0502020204030204" pitchFamily="34" charset="0"/>
            <a:ea typeface="Calibri" panose="020F0502020204030204" pitchFamily="34" charset="0"/>
            <a:cs typeface="Calibri" panose="020F0502020204030204" pitchFamily="34" charset="0"/>
          </a:endParaRPr>
        </a:p>
      </dgm:t>
    </dgm:pt>
    <dgm:pt modelId="{C09E661F-3AFB-4B1A-A7E7-C32C382A36D9}" type="parTrans" cxnId="{811C063F-9934-41F2-827A-F0ABA3356AA5}">
      <dgm:prSet/>
      <dgm:spPr/>
      <dgm:t>
        <a:bodyPr/>
        <a:lstStyle/>
        <a:p>
          <a:endParaRPr lang="en-US"/>
        </a:p>
      </dgm:t>
    </dgm:pt>
    <dgm:pt modelId="{03610281-379C-497D-896B-758CDC644E0D}" type="sibTrans" cxnId="{811C063F-9934-41F2-827A-F0ABA3356AA5}">
      <dgm:prSet/>
      <dgm:spPr/>
      <dgm:t>
        <a:bodyPr/>
        <a:lstStyle/>
        <a:p>
          <a:endParaRPr lang="en-US"/>
        </a:p>
      </dgm:t>
    </dgm:pt>
    <dgm:pt modelId="{8750EE47-BC26-4B7E-A6A6-24F7B0A8540F}" type="pres">
      <dgm:prSet presAssocID="{017777E1-A34D-49ED-8FFB-031239526A0B}" presName="root" presStyleCnt="0">
        <dgm:presLayoutVars>
          <dgm:dir/>
          <dgm:resizeHandles val="exact"/>
        </dgm:presLayoutVars>
      </dgm:prSet>
      <dgm:spPr/>
    </dgm:pt>
    <dgm:pt modelId="{2D82EF8E-95E7-4BD9-A111-43F1DF6BE80A}" type="pres">
      <dgm:prSet presAssocID="{90372DA3-9B79-45D5-8DC3-9D384EEF4EEF}" presName="compNode" presStyleCnt="0"/>
      <dgm:spPr/>
    </dgm:pt>
    <dgm:pt modelId="{017E1FC8-D471-4C20-8BCC-CF570B544B65}" type="pres">
      <dgm:prSet presAssocID="{90372DA3-9B79-45D5-8DC3-9D384EEF4EEF}" presName="bgRect" presStyleLbl="bgShp" presStyleIdx="0" presStyleCnt="3"/>
      <dgm:spPr>
        <a:solidFill>
          <a:schemeClr val="accent5">
            <a:lumMod val="40000"/>
            <a:lumOff val="60000"/>
          </a:schemeClr>
        </a:solidFill>
      </dgm:spPr>
    </dgm:pt>
    <dgm:pt modelId="{3813038A-A6F6-4A11-BD27-84FD63B1FE57}" type="pres">
      <dgm:prSet presAssocID="{90372DA3-9B79-45D5-8DC3-9D384EEF4EEF}"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ocument"/>
        </a:ext>
      </dgm:extLst>
    </dgm:pt>
    <dgm:pt modelId="{28CDA372-063D-4F98-9CC8-0DD736FFFC24}" type="pres">
      <dgm:prSet presAssocID="{90372DA3-9B79-45D5-8DC3-9D384EEF4EEF}" presName="spaceRect" presStyleCnt="0"/>
      <dgm:spPr/>
    </dgm:pt>
    <dgm:pt modelId="{68A51452-B908-4A88-B523-E76C29D60AEF}" type="pres">
      <dgm:prSet presAssocID="{90372DA3-9B79-45D5-8DC3-9D384EEF4EEF}" presName="parTx" presStyleLbl="revTx" presStyleIdx="0" presStyleCnt="3">
        <dgm:presLayoutVars>
          <dgm:chMax val="0"/>
          <dgm:chPref val="0"/>
        </dgm:presLayoutVars>
      </dgm:prSet>
      <dgm:spPr/>
    </dgm:pt>
    <dgm:pt modelId="{ED59050C-C911-4324-9D60-2714E001642E}" type="pres">
      <dgm:prSet presAssocID="{50B5C3B6-FBB5-419E-B6FE-49D5B54D4553}" presName="sibTrans" presStyleCnt="0"/>
      <dgm:spPr/>
    </dgm:pt>
    <dgm:pt modelId="{8B29DDB6-517D-4089-89FC-0E900EEAD827}" type="pres">
      <dgm:prSet presAssocID="{4F1CB89B-2FC0-477F-9DC0-365DFBADC0AD}" presName="compNode" presStyleCnt="0"/>
      <dgm:spPr/>
    </dgm:pt>
    <dgm:pt modelId="{F0078B6D-ADB3-4586-8679-A0E8546776B8}" type="pres">
      <dgm:prSet presAssocID="{4F1CB89B-2FC0-477F-9DC0-365DFBADC0AD}" presName="bgRect" presStyleLbl="bgShp" presStyleIdx="1" presStyleCnt="3"/>
      <dgm:spPr>
        <a:solidFill>
          <a:schemeClr val="accent5">
            <a:lumMod val="60000"/>
            <a:lumOff val="40000"/>
          </a:schemeClr>
        </a:solidFill>
      </dgm:spPr>
    </dgm:pt>
    <dgm:pt modelId="{3FC765BA-17B2-4D3B-A875-FE9D824BDD29}" type="pres">
      <dgm:prSet presAssocID="{4F1CB89B-2FC0-477F-9DC0-365DFBADC0AD}"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Warning"/>
        </a:ext>
      </dgm:extLst>
    </dgm:pt>
    <dgm:pt modelId="{3B62ADB9-6C35-4631-98DF-5053AD6BA708}" type="pres">
      <dgm:prSet presAssocID="{4F1CB89B-2FC0-477F-9DC0-365DFBADC0AD}" presName="spaceRect" presStyleCnt="0"/>
      <dgm:spPr/>
    </dgm:pt>
    <dgm:pt modelId="{2FFAC541-2F47-41F0-B717-BC1D655D7859}" type="pres">
      <dgm:prSet presAssocID="{4F1CB89B-2FC0-477F-9DC0-365DFBADC0AD}" presName="parTx" presStyleLbl="revTx" presStyleIdx="1" presStyleCnt="3">
        <dgm:presLayoutVars>
          <dgm:chMax val="0"/>
          <dgm:chPref val="0"/>
        </dgm:presLayoutVars>
      </dgm:prSet>
      <dgm:spPr/>
    </dgm:pt>
    <dgm:pt modelId="{90C2C369-3A7C-40AB-ABFB-E3231CD6A17E}" type="pres">
      <dgm:prSet presAssocID="{DE971204-89B2-4D9D-9C33-8E951B3BFBCF}" presName="sibTrans" presStyleCnt="0"/>
      <dgm:spPr/>
    </dgm:pt>
    <dgm:pt modelId="{0370A99E-7F2F-4F71-BD5D-7C7586CB419C}" type="pres">
      <dgm:prSet presAssocID="{F417F9BE-9A76-4B6E-949F-A4A4051D76F1}" presName="compNode" presStyleCnt="0"/>
      <dgm:spPr/>
    </dgm:pt>
    <dgm:pt modelId="{0B8537BA-A1A0-4B49-981B-9121FBE2C82B}" type="pres">
      <dgm:prSet presAssocID="{F417F9BE-9A76-4B6E-949F-A4A4051D76F1}" presName="bgRect" presStyleLbl="bgShp" presStyleIdx="2" presStyleCnt="3"/>
      <dgm:spPr>
        <a:solidFill>
          <a:schemeClr val="accent5">
            <a:lumMod val="60000"/>
            <a:lumOff val="40000"/>
          </a:schemeClr>
        </a:solidFill>
      </dgm:spPr>
    </dgm:pt>
    <dgm:pt modelId="{C35849B8-DB3B-4EDD-A15E-7E4935318AD0}" type="pres">
      <dgm:prSet presAssocID="{F417F9BE-9A76-4B6E-949F-A4A4051D76F1}"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Newspaper"/>
        </a:ext>
      </dgm:extLst>
    </dgm:pt>
    <dgm:pt modelId="{8D560B26-96BC-473D-A179-8B0AED3E98BD}" type="pres">
      <dgm:prSet presAssocID="{F417F9BE-9A76-4B6E-949F-A4A4051D76F1}" presName="spaceRect" presStyleCnt="0"/>
      <dgm:spPr/>
    </dgm:pt>
    <dgm:pt modelId="{9C37B732-DEF2-4A2D-A8DA-479CBE8061E7}" type="pres">
      <dgm:prSet presAssocID="{F417F9BE-9A76-4B6E-949F-A4A4051D76F1}" presName="parTx" presStyleLbl="revTx" presStyleIdx="2" presStyleCnt="3">
        <dgm:presLayoutVars>
          <dgm:chMax val="0"/>
          <dgm:chPref val="0"/>
        </dgm:presLayoutVars>
      </dgm:prSet>
      <dgm:spPr/>
    </dgm:pt>
  </dgm:ptLst>
  <dgm:cxnLst>
    <dgm:cxn modelId="{01FE1A2D-EDB5-4FD8-A26A-2CAE6CEF31ED}" type="presOf" srcId="{F417F9BE-9A76-4B6E-949F-A4A4051D76F1}" destId="{9C37B732-DEF2-4A2D-A8DA-479CBE8061E7}" srcOrd="0" destOrd="0" presId="urn:microsoft.com/office/officeart/2018/2/layout/IconVerticalSolidList"/>
    <dgm:cxn modelId="{93EDAE32-DEDD-4129-A5F9-BE22E38B047B}" type="presOf" srcId="{4F1CB89B-2FC0-477F-9DC0-365DFBADC0AD}" destId="{2FFAC541-2F47-41F0-B717-BC1D655D7859}" srcOrd="0" destOrd="0" presId="urn:microsoft.com/office/officeart/2018/2/layout/IconVerticalSolidList"/>
    <dgm:cxn modelId="{811C063F-9934-41F2-827A-F0ABA3356AA5}" srcId="{017777E1-A34D-49ED-8FFB-031239526A0B}" destId="{F417F9BE-9A76-4B6E-949F-A4A4051D76F1}" srcOrd="2" destOrd="0" parTransId="{C09E661F-3AFB-4B1A-A7E7-C32C382A36D9}" sibTransId="{03610281-379C-497D-896B-758CDC644E0D}"/>
    <dgm:cxn modelId="{CAEDC25D-A73F-4BEA-B846-1EAE6E7EA744}" type="presOf" srcId="{90372DA3-9B79-45D5-8DC3-9D384EEF4EEF}" destId="{68A51452-B908-4A88-B523-E76C29D60AEF}" srcOrd="0" destOrd="0" presId="urn:microsoft.com/office/officeart/2018/2/layout/IconVerticalSolidList"/>
    <dgm:cxn modelId="{7A8C1741-0BC7-4E22-9E5E-6EE7B166457A}" type="presOf" srcId="{017777E1-A34D-49ED-8FFB-031239526A0B}" destId="{8750EE47-BC26-4B7E-A6A6-24F7B0A8540F}" srcOrd="0" destOrd="0" presId="urn:microsoft.com/office/officeart/2018/2/layout/IconVerticalSolidList"/>
    <dgm:cxn modelId="{71024F57-3841-4004-8D15-B85CC4D79889}" srcId="{017777E1-A34D-49ED-8FFB-031239526A0B}" destId="{4F1CB89B-2FC0-477F-9DC0-365DFBADC0AD}" srcOrd="1" destOrd="0" parTransId="{CE915CC7-AE5F-42D2-8964-CE4147502F5B}" sibTransId="{DE971204-89B2-4D9D-9C33-8E951B3BFBCF}"/>
    <dgm:cxn modelId="{C734E59A-4FA3-420B-B3BC-127BAFCE57CF}" srcId="{017777E1-A34D-49ED-8FFB-031239526A0B}" destId="{90372DA3-9B79-45D5-8DC3-9D384EEF4EEF}" srcOrd="0" destOrd="0" parTransId="{7FABCBC0-16BC-425F-B4B7-8EA3262EEF98}" sibTransId="{50B5C3B6-FBB5-419E-B6FE-49D5B54D4553}"/>
    <dgm:cxn modelId="{8570A384-EC42-4A9B-80B7-851325B2CBA1}" type="presParOf" srcId="{8750EE47-BC26-4B7E-A6A6-24F7B0A8540F}" destId="{2D82EF8E-95E7-4BD9-A111-43F1DF6BE80A}" srcOrd="0" destOrd="0" presId="urn:microsoft.com/office/officeart/2018/2/layout/IconVerticalSolidList"/>
    <dgm:cxn modelId="{1F479200-277A-48EF-A841-C0FC411B4F02}" type="presParOf" srcId="{2D82EF8E-95E7-4BD9-A111-43F1DF6BE80A}" destId="{017E1FC8-D471-4C20-8BCC-CF570B544B65}" srcOrd="0" destOrd="0" presId="urn:microsoft.com/office/officeart/2018/2/layout/IconVerticalSolidList"/>
    <dgm:cxn modelId="{F1996B53-4514-4FAF-BC28-71FB33C561D3}" type="presParOf" srcId="{2D82EF8E-95E7-4BD9-A111-43F1DF6BE80A}" destId="{3813038A-A6F6-4A11-BD27-84FD63B1FE57}" srcOrd="1" destOrd="0" presId="urn:microsoft.com/office/officeart/2018/2/layout/IconVerticalSolidList"/>
    <dgm:cxn modelId="{93FD24DC-DD77-47FE-87CA-52978D140C31}" type="presParOf" srcId="{2D82EF8E-95E7-4BD9-A111-43F1DF6BE80A}" destId="{28CDA372-063D-4F98-9CC8-0DD736FFFC24}" srcOrd="2" destOrd="0" presId="urn:microsoft.com/office/officeart/2018/2/layout/IconVerticalSolidList"/>
    <dgm:cxn modelId="{2CB1B304-AA67-4E24-AE48-6639423CB69B}" type="presParOf" srcId="{2D82EF8E-95E7-4BD9-A111-43F1DF6BE80A}" destId="{68A51452-B908-4A88-B523-E76C29D60AEF}" srcOrd="3" destOrd="0" presId="urn:microsoft.com/office/officeart/2018/2/layout/IconVerticalSolidList"/>
    <dgm:cxn modelId="{9184B1D9-549D-4CCB-91C8-B39E34482163}" type="presParOf" srcId="{8750EE47-BC26-4B7E-A6A6-24F7B0A8540F}" destId="{ED59050C-C911-4324-9D60-2714E001642E}" srcOrd="1" destOrd="0" presId="urn:microsoft.com/office/officeart/2018/2/layout/IconVerticalSolidList"/>
    <dgm:cxn modelId="{8CE04CE4-FF00-4B0C-A92F-AC36A0FA248C}" type="presParOf" srcId="{8750EE47-BC26-4B7E-A6A6-24F7B0A8540F}" destId="{8B29DDB6-517D-4089-89FC-0E900EEAD827}" srcOrd="2" destOrd="0" presId="urn:microsoft.com/office/officeart/2018/2/layout/IconVerticalSolidList"/>
    <dgm:cxn modelId="{456C2010-23E4-43D2-ABEC-66B772E9F890}" type="presParOf" srcId="{8B29DDB6-517D-4089-89FC-0E900EEAD827}" destId="{F0078B6D-ADB3-4586-8679-A0E8546776B8}" srcOrd="0" destOrd="0" presId="urn:microsoft.com/office/officeart/2018/2/layout/IconVerticalSolidList"/>
    <dgm:cxn modelId="{DC1375DB-F494-4381-985E-C7E7954BBD2A}" type="presParOf" srcId="{8B29DDB6-517D-4089-89FC-0E900EEAD827}" destId="{3FC765BA-17B2-4D3B-A875-FE9D824BDD29}" srcOrd="1" destOrd="0" presId="urn:microsoft.com/office/officeart/2018/2/layout/IconVerticalSolidList"/>
    <dgm:cxn modelId="{E025D25B-343A-4196-A8DE-35546FCE4AEE}" type="presParOf" srcId="{8B29DDB6-517D-4089-89FC-0E900EEAD827}" destId="{3B62ADB9-6C35-4631-98DF-5053AD6BA708}" srcOrd="2" destOrd="0" presId="urn:microsoft.com/office/officeart/2018/2/layout/IconVerticalSolidList"/>
    <dgm:cxn modelId="{5E44C977-05A5-4F0B-B3FB-1EF6A5607DD8}" type="presParOf" srcId="{8B29DDB6-517D-4089-89FC-0E900EEAD827}" destId="{2FFAC541-2F47-41F0-B717-BC1D655D7859}" srcOrd="3" destOrd="0" presId="urn:microsoft.com/office/officeart/2018/2/layout/IconVerticalSolidList"/>
    <dgm:cxn modelId="{4DB61D53-6FEC-42B6-944C-585A11495032}" type="presParOf" srcId="{8750EE47-BC26-4B7E-A6A6-24F7B0A8540F}" destId="{90C2C369-3A7C-40AB-ABFB-E3231CD6A17E}" srcOrd="3" destOrd="0" presId="urn:microsoft.com/office/officeart/2018/2/layout/IconVerticalSolidList"/>
    <dgm:cxn modelId="{E8ABE252-76DE-4106-8E21-FCE4465BBCA3}" type="presParOf" srcId="{8750EE47-BC26-4B7E-A6A6-24F7B0A8540F}" destId="{0370A99E-7F2F-4F71-BD5D-7C7586CB419C}" srcOrd="4" destOrd="0" presId="urn:microsoft.com/office/officeart/2018/2/layout/IconVerticalSolidList"/>
    <dgm:cxn modelId="{97B9A447-69F2-4499-A8D0-CD415F3D9C68}" type="presParOf" srcId="{0370A99E-7F2F-4F71-BD5D-7C7586CB419C}" destId="{0B8537BA-A1A0-4B49-981B-9121FBE2C82B}" srcOrd="0" destOrd="0" presId="urn:microsoft.com/office/officeart/2018/2/layout/IconVerticalSolidList"/>
    <dgm:cxn modelId="{F7232B70-71B9-4472-B748-738EDBFC2856}" type="presParOf" srcId="{0370A99E-7F2F-4F71-BD5D-7C7586CB419C}" destId="{C35849B8-DB3B-4EDD-A15E-7E4935318AD0}" srcOrd="1" destOrd="0" presId="urn:microsoft.com/office/officeart/2018/2/layout/IconVerticalSolidList"/>
    <dgm:cxn modelId="{4DF7F9DA-02EE-4D9A-B579-435CF85A75B6}" type="presParOf" srcId="{0370A99E-7F2F-4F71-BD5D-7C7586CB419C}" destId="{8D560B26-96BC-473D-A179-8B0AED3E98BD}" srcOrd="2" destOrd="0" presId="urn:microsoft.com/office/officeart/2018/2/layout/IconVerticalSolidList"/>
    <dgm:cxn modelId="{492144B6-D497-4946-BFEA-0F174C3D5338}" type="presParOf" srcId="{0370A99E-7F2F-4F71-BD5D-7C7586CB419C}" destId="{9C37B732-DEF2-4A2D-A8DA-479CBE8061E7}"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035B39F-4188-4139-9E95-7937ECF6A8B7}" type="doc">
      <dgm:prSet loTypeId="urn:microsoft.com/office/officeart/2018/2/layout/IconCircleList" loCatId="icon" qsTypeId="urn:microsoft.com/office/officeart/2005/8/quickstyle/simple1" qsCatId="simple" csTypeId="urn:microsoft.com/office/officeart/2005/8/colors/accent1_2" csCatId="accent1" phldr="1"/>
      <dgm:spPr/>
      <dgm:t>
        <a:bodyPr/>
        <a:lstStyle/>
        <a:p>
          <a:endParaRPr lang="en-US"/>
        </a:p>
      </dgm:t>
    </dgm:pt>
    <dgm:pt modelId="{A28206FE-4FA8-46C6-A5C6-DC2F2FFF9F61}">
      <dgm:prSet custT="1"/>
      <dgm:spPr/>
      <dgm:t>
        <a:bodyPr/>
        <a:lstStyle/>
        <a:p>
          <a:pPr>
            <a:lnSpc>
              <a:spcPct val="100000"/>
            </a:lnSpc>
          </a:pPr>
          <a:r>
            <a:rPr lang="en-GB" sz="2400" dirty="0">
              <a:latin typeface="Calibri" panose="020F0502020204030204" pitchFamily="34" charset="0"/>
              <a:ea typeface="Calibri" panose="020F0502020204030204" pitchFamily="34" charset="0"/>
              <a:cs typeface="Calibri" panose="020F0502020204030204" pitchFamily="34" charset="0"/>
            </a:rPr>
            <a:t>Requirements to be met within a specified timescale</a:t>
          </a:r>
          <a:endParaRPr lang="en-US" sz="2400" dirty="0">
            <a:latin typeface="Calibri" panose="020F0502020204030204" pitchFamily="34" charset="0"/>
            <a:ea typeface="Calibri" panose="020F0502020204030204" pitchFamily="34" charset="0"/>
            <a:cs typeface="Calibri" panose="020F0502020204030204" pitchFamily="34" charset="0"/>
          </a:endParaRPr>
        </a:p>
      </dgm:t>
    </dgm:pt>
    <dgm:pt modelId="{E1A61401-5273-4BF8-B6C8-C40F56114C96}" type="parTrans" cxnId="{88428A51-8EDA-47A2-A0A1-63160D7F9CDC}">
      <dgm:prSet/>
      <dgm:spPr/>
      <dgm:t>
        <a:bodyPr/>
        <a:lstStyle/>
        <a:p>
          <a:endParaRPr lang="en-US"/>
        </a:p>
      </dgm:t>
    </dgm:pt>
    <dgm:pt modelId="{0251845B-7303-45EB-8685-4991E581E8F8}" type="sibTrans" cxnId="{88428A51-8EDA-47A2-A0A1-63160D7F9CDC}">
      <dgm:prSet/>
      <dgm:spPr/>
      <dgm:t>
        <a:bodyPr/>
        <a:lstStyle/>
        <a:p>
          <a:pPr>
            <a:lnSpc>
              <a:spcPct val="100000"/>
            </a:lnSpc>
          </a:pPr>
          <a:endParaRPr lang="en-US"/>
        </a:p>
      </dgm:t>
    </dgm:pt>
    <dgm:pt modelId="{9A739F01-B054-458F-A7C4-89650026E1AD}">
      <dgm:prSet/>
      <dgm:spPr/>
      <dgm:t>
        <a:bodyPr/>
        <a:lstStyle/>
        <a:p>
          <a:pPr>
            <a:lnSpc>
              <a:spcPct val="100000"/>
            </a:lnSpc>
          </a:pPr>
          <a:r>
            <a:rPr lang="en-GB" dirty="0">
              <a:latin typeface="Calibri" panose="020F0502020204030204" pitchFamily="34" charset="0"/>
              <a:ea typeface="Calibri" panose="020F0502020204030204" pitchFamily="34" charset="0"/>
              <a:cs typeface="Calibri" panose="020F0502020204030204" pitchFamily="34" charset="0"/>
            </a:rPr>
            <a:t>Areas for Improvement to be met before the reinspection visit</a:t>
          </a:r>
          <a:endParaRPr lang="en-US" dirty="0">
            <a:latin typeface="Calibri" panose="020F0502020204030204" pitchFamily="34" charset="0"/>
            <a:ea typeface="Calibri" panose="020F0502020204030204" pitchFamily="34" charset="0"/>
            <a:cs typeface="Calibri" panose="020F0502020204030204" pitchFamily="34" charset="0"/>
          </a:endParaRPr>
        </a:p>
      </dgm:t>
    </dgm:pt>
    <dgm:pt modelId="{F8F7D82E-FA94-4898-BB27-69CAD7C01B18}" type="parTrans" cxnId="{B3C52550-57A7-47C0-B4B4-FB7B7DBB7E6A}">
      <dgm:prSet/>
      <dgm:spPr/>
      <dgm:t>
        <a:bodyPr/>
        <a:lstStyle/>
        <a:p>
          <a:endParaRPr lang="en-US"/>
        </a:p>
      </dgm:t>
    </dgm:pt>
    <dgm:pt modelId="{C74F3E2B-1EC7-40A4-A095-C9FACBD41B89}" type="sibTrans" cxnId="{B3C52550-57A7-47C0-B4B4-FB7B7DBB7E6A}">
      <dgm:prSet/>
      <dgm:spPr/>
      <dgm:t>
        <a:bodyPr/>
        <a:lstStyle/>
        <a:p>
          <a:pPr>
            <a:lnSpc>
              <a:spcPct val="100000"/>
            </a:lnSpc>
          </a:pPr>
          <a:endParaRPr lang="en-US"/>
        </a:p>
      </dgm:t>
    </dgm:pt>
    <dgm:pt modelId="{EE9A513D-17B3-43CE-895D-30709C346861}">
      <dgm:prSet/>
      <dgm:spPr/>
      <dgm:t>
        <a:bodyPr/>
        <a:lstStyle/>
        <a:p>
          <a:pPr>
            <a:lnSpc>
              <a:spcPct val="100000"/>
            </a:lnSpc>
          </a:pPr>
          <a:r>
            <a:rPr lang="en-GB" dirty="0">
              <a:latin typeface="Calibri" panose="020F0502020204030204" pitchFamily="34" charset="0"/>
              <a:ea typeface="Calibri" panose="020F0502020204030204" pitchFamily="34" charset="0"/>
              <a:cs typeface="Calibri" panose="020F0502020204030204" pitchFamily="34" charset="0"/>
            </a:rPr>
            <a:t>Action Plan created, implemented and reviewed regularly</a:t>
          </a:r>
          <a:endParaRPr lang="en-US" dirty="0">
            <a:latin typeface="Calibri" panose="020F0502020204030204" pitchFamily="34" charset="0"/>
            <a:ea typeface="Calibri" panose="020F0502020204030204" pitchFamily="34" charset="0"/>
            <a:cs typeface="Calibri" panose="020F0502020204030204" pitchFamily="34" charset="0"/>
          </a:endParaRPr>
        </a:p>
      </dgm:t>
    </dgm:pt>
    <dgm:pt modelId="{FAB8D1E3-E304-411E-A0DF-5AE08F541BC5}" type="parTrans" cxnId="{53192FF0-AF72-4978-B656-2CC1F640FDAD}">
      <dgm:prSet/>
      <dgm:spPr/>
      <dgm:t>
        <a:bodyPr/>
        <a:lstStyle/>
        <a:p>
          <a:endParaRPr lang="en-US"/>
        </a:p>
      </dgm:t>
    </dgm:pt>
    <dgm:pt modelId="{2AE53E40-5D83-4E11-B18A-45D81208E744}" type="sibTrans" cxnId="{53192FF0-AF72-4978-B656-2CC1F640FDAD}">
      <dgm:prSet/>
      <dgm:spPr/>
      <dgm:t>
        <a:bodyPr/>
        <a:lstStyle/>
        <a:p>
          <a:pPr>
            <a:lnSpc>
              <a:spcPct val="100000"/>
            </a:lnSpc>
          </a:pPr>
          <a:endParaRPr lang="en-US"/>
        </a:p>
      </dgm:t>
    </dgm:pt>
    <dgm:pt modelId="{8D3454C9-1870-4CDF-BA9E-A198BBB15CC2}">
      <dgm:prSet/>
      <dgm:spPr/>
      <dgm:t>
        <a:bodyPr/>
        <a:lstStyle/>
        <a:p>
          <a:pPr>
            <a:lnSpc>
              <a:spcPct val="100000"/>
            </a:lnSpc>
          </a:pPr>
          <a:r>
            <a:rPr lang="en-GB" dirty="0">
              <a:latin typeface="Calibri" panose="020F0502020204030204" pitchFamily="34" charset="0"/>
              <a:ea typeface="Calibri" panose="020F0502020204030204" pitchFamily="34" charset="0"/>
              <a:cs typeface="Calibri" panose="020F0502020204030204" pitchFamily="34" charset="0"/>
            </a:rPr>
            <a:t>Enhanced support from CCM and/or EYESO </a:t>
          </a:r>
          <a:endParaRPr lang="en-US" dirty="0">
            <a:latin typeface="Calibri" panose="020F0502020204030204" pitchFamily="34" charset="0"/>
            <a:ea typeface="Calibri" panose="020F0502020204030204" pitchFamily="34" charset="0"/>
            <a:cs typeface="Calibri" panose="020F0502020204030204" pitchFamily="34" charset="0"/>
          </a:endParaRPr>
        </a:p>
      </dgm:t>
    </dgm:pt>
    <dgm:pt modelId="{2C8C1942-241B-490E-B65C-74D2DF7E20A0}" type="parTrans" cxnId="{C5E73058-16AA-4949-A4B0-0ED4B5F5951A}">
      <dgm:prSet/>
      <dgm:spPr/>
      <dgm:t>
        <a:bodyPr/>
        <a:lstStyle/>
        <a:p>
          <a:endParaRPr lang="en-US"/>
        </a:p>
      </dgm:t>
    </dgm:pt>
    <dgm:pt modelId="{55F1F115-A9F8-4926-9188-E8655EFB61F7}" type="sibTrans" cxnId="{C5E73058-16AA-4949-A4B0-0ED4B5F5951A}">
      <dgm:prSet/>
      <dgm:spPr/>
      <dgm:t>
        <a:bodyPr/>
        <a:lstStyle/>
        <a:p>
          <a:endParaRPr lang="en-US"/>
        </a:p>
      </dgm:t>
    </dgm:pt>
    <dgm:pt modelId="{CFC3F1CD-9778-4025-B125-FECE1FBF7192}" type="pres">
      <dgm:prSet presAssocID="{2035B39F-4188-4139-9E95-7937ECF6A8B7}" presName="root" presStyleCnt="0">
        <dgm:presLayoutVars>
          <dgm:dir/>
          <dgm:resizeHandles val="exact"/>
        </dgm:presLayoutVars>
      </dgm:prSet>
      <dgm:spPr/>
    </dgm:pt>
    <dgm:pt modelId="{01396592-0BC1-40F7-8DCB-0880E0E8DF7E}" type="pres">
      <dgm:prSet presAssocID="{2035B39F-4188-4139-9E95-7937ECF6A8B7}" presName="container" presStyleCnt="0">
        <dgm:presLayoutVars>
          <dgm:dir/>
          <dgm:resizeHandles val="exact"/>
        </dgm:presLayoutVars>
      </dgm:prSet>
      <dgm:spPr/>
    </dgm:pt>
    <dgm:pt modelId="{17785128-F3E7-4558-8B88-E2C16F936C19}" type="pres">
      <dgm:prSet presAssocID="{A28206FE-4FA8-46C6-A5C6-DC2F2FFF9F61}" presName="compNode" presStyleCnt="0"/>
      <dgm:spPr/>
    </dgm:pt>
    <dgm:pt modelId="{AF44A64E-07D4-46CB-8860-BD3D17E3D1DE}" type="pres">
      <dgm:prSet presAssocID="{A28206FE-4FA8-46C6-A5C6-DC2F2FFF9F61}" presName="iconBgRect" presStyleLbl="bgShp" presStyleIdx="0" presStyleCnt="4"/>
      <dgm:spPr>
        <a:solidFill>
          <a:schemeClr val="accent5">
            <a:lumMod val="60000"/>
            <a:lumOff val="40000"/>
          </a:schemeClr>
        </a:solidFill>
      </dgm:spPr>
    </dgm:pt>
    <dgm:pt modelId="{CCA981D9-9CC9-479D-ABA8-B3342BFC05ED}" type="pres">
      <dgm:prSet presAssocID="{A28206FE-4FA8-46C6-A5C6-DC2F2FFF9F61}"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Tick"/>
        </a:ext>
      </dgm:extLst>
    </dgm:pt>
    <dgm:pt modelId="{53026CDB-2545-49D1-B649-B6A0B1B5E980}" type="pres">
      <dgm:prSet presAssocID="{A28206FE-4FA8-46C6-A5C6-DC2F2FFF9F61}" presName="spaceRect" presStyleCnt="0"/>
      <dgm:spPr/>
    </dgm:pt>
    <dgm:pt modelId="{A2BE396C-2F00-40EF-ADED-D524994E93C5}" type="pres">
      <dgm:prSet presAssocID="{A28206FE-4FA8-46C6-A5C6-DC2F2FFF9F61}" presName="textRect" presStyleLbl="revTx" presStyleIdx="0" presStyleCnt="4">
        <dgm:presLayoutVars>
          <dgm:chMax val="1"/>
          <dgm:chPref val="1"/>
        </dgm:presLayoutVars>
      </dgm:prSet>
      <dgm:spPr/>
    </dgm:pt>
    <dgm:pt modelId="{AE6ED0BB-752B-4FFE-B685-CD49489CA2BA}" type="pres">
      <dgm:prSet presAssocID="{0251845B-7303-45EB-8685-4991E581E8F8}" presName="sibTrans" presStyleLbl="sibTrans2D1" presStyleIdx="0" presStyleCnt="0"/>
      <dgm:spPr/>
    </dgm:pt>
    <dgm:pt modelId="{251A0994-D2AE-41FF-B22C-8468E734C815}" type="pres">
      <dgm:prSet presAssocID="{9A739F01-B054-458F-A7C4-89650026E1AD}" presName="compNode" presStyleCnt="0"/>
      <dgm:spPr/>
    </dgm:pt>
    <dgm:pt modelId="{3D8D4734-370F-4EF9-A421-EDF4013971B9}" type="pres">
      <dgm:prSet presAssocID="{9A739F01-B054-458F-A7C4-89650026E1AD}" presName="iconBgRect" presStyleLbl="bgShp" presStyleIdx="1" presStyleCnt="4"/>
      <dgm:spPr>
        <a:solidFill>
          <a:schemeClr val="accent5">
            <a:lumMod val="60000"/>
            <a:lumOff val="40000"/>
          </a:schemeClr>
        </a:solidFill>
      </dgm:spPr>
    </dgm:pt>
    <dgm:pt modelId="{7938D869-AE22-4C85-8802-89413CB94DF5}" type="pres">
      <dgm:prSet presAssocID="{9A739F01-B054-458F-A7C4-89650026E1AD}"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Upward trend"/>
        </a:ext>
      </dgm:extLst>
    </dgm:pt>
    <dgm:pt modelId="{0845063B-8490-487A-A648-C37039013093}" type="pres">
      <dgm:prSet presAssocID="{9A739F01-B054-458F-A7C4-89650026E1AD}" presName="spaceRect" presStyleCnt="0"/>
      <dgm:spPr/>
    </dgm:pt>
    <dgm:pt modelId="{2E121C84-9968-4969-9CA1-859C4394F5CC}" type="pres">
      <dgm:prSet presAssocID="{9A739F01-B054-458F-A7C4-89650026E1AD}" presName="textRect" presStyleLbl="revTx" presStyleIdx="1" presStyleCnt="4">
        <dgm:presLayoutVars>
          <dgm:chMax val="1"/>
          <dgm:chPref val="1"/>
        </dgm:presLayoutVars>
      </dgm:prSet>
      <dgm:spPr/>
    </dgm:pt>
    <dgm:pt modelId="{239946B2-027C-4756-B8C0-E92AEF8ABB5E}" type="pres">
      <dgm:prSet presAssocID="{C74F3E2B-1EC7-40A4-A095-C9FACBD41B89}" presName="sibTrans" presStyleLbl="sibTrans2D1" presStyleIdx="0" presStyleCnt="0"/>
      <dgm:spPr/>
    </dgm:pt>
    <dgm:pt modelId="{2D3E0CB9-44FA-44BE-B9E4-F8DBB60AB33A}" type="pres">
      <dgm:prSet presAssocID="{EE9A513D-17B3-43CE-895D-30709C346861}" presName="compNode" presStyleCnt="0"/>
      <dgm:spPr/>
    </dgm:pt>
    <dgm:pt modelId="{E52F55A3-141E-48EC-9B64-13DA992BA8C4}" type="pres">
      <dgm:prSet presAssocID="{EE9A513D-17B3-43CE-895D-30709C346861}" presName="iconBgRect" presStyleLbl="bgShp" presStyleIdx="2" presStyleCnt="4"/>
      <dgm:spPr>
        <a:solidFill>
          <a:schemeClr val="accent5">
            <a:lumMod val="60000"/>
            <a:lumOff val="40000"/>
          </a:schemeClr>
        </a:solidFill>
      </dgm:spPr>
    </dgm:pt>
    <dgm:pt modelId="{E5AD12F5-8968-4E5D-9EA9-C84971264607}" type="pres">
      <dgm:prSet presAssocID="{EE9A513D-17B3-43CE-895D-30709C346861}"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Meeting"/>
        </a:ext>
      </dgm:extLst>
    </dgm:pt>
    <dgm:pt modelId="{384B0DE1-E8B1-45CE-928F-8EBFD6576B1C}" type="pres">
      <dgm:prSet presAssocID="{EE9A513D-17B3-43CE-895D-30709C346861}" presName="spaceRect" presStyleCnt="0"/>
      <dgm:spPr/>
    </dgm:pt>
    <dgm:pt modelId="{3CF934FE-B270-4265-A00F-9328E14B034F}" type="pres">
      <dgm:prSet presAssocID="{EE9A513D-17B3-43CE-895D-30709C346861}" presName="textRect" presStyleLbl="revTx" presStyleIdx="2" presStyleCnt="4">
        <dgm:presLayoutVars>
          <dgm:chMax val="1"/>
          <dgm:chPref val="1"/>
        </dgm:presLayoutVars>
      </dgm:prSet>
      <dgm:spPr/>
    </dgm:pt>
    <dgm:pt modelId="{CDB70F82-0809-4B5A-861F-403BD0B2AF65}" type="pres">
      <dgm:prSet presAssocID="{2AE53E40-5D83-4E11-B18A-45D81208E744}" presName="sibTrans" presStyleLbl="sibTrans2D1" presStyleIdx="0" presStyleCnt="0"/>
      <dgm:spPr/>
    </dgm:pt>
    <dgm:pt modelId="{4BB6F859-9663-4C71-B07B-082B646886E0}" type="pres">
      <dgm:prSet presAssocID="{8D3454C9-1870-4CDF-BA9E-A198BBB15CC2}" presName="compNode" presStyleCnt="0"/>
      <dgm:spPr/>
    </dgm:pt>
    <dgm:pt modelId="{10F58215-079B-4FAE-AD61-76A796D2B625}" type="pres">
      <dgm:prSet presAssocID="{8D3454C9-1870-4CDF-BA9E-A198BBB15CC2}" presName="iconBgRect" presStyleLbl="bgShp" presStyleIdx="3" presStyleCnt="4"/>
      <dgm:spPr>
        <a:solidFill>
          <a:schemeClr val="accent5">
            <a:lumMod val="60000"/>
            <a:lumOff val="40000"/>
          </a:schemeClr>
        </a:solidFill>
      </dgm:spPr>
    </dgm:pt>
    <dgm:pt modelId="{1CD673D2-478A-41D8-8D1F-54BED798CC55}" type="pres">
      <dgm:prSet presAssocID="{8D3454C9-1870-4CDF-BA9E-A198BBB15CC2}"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Call center"/>
        </a:ext>
      </dgm:extLst>
    </dgm:pt>
    <dgm:pt modelId="{DEF59766-52CE-4059-9F3B-8235AF30BF42}" type="pres">
      <dgm:prSet presAssocID="{8D3454C9-1870-4CDF-BA9E-A198BBB15CC2}" presName="spaceRect" presStyleCnt="0"/>
      <dgm:spPr/>
    </dgm:pt>
    <dgm:pt modelId="{976FE5D3-C47C-47AC-BC75-59795BED306E}" type="pres">
      <dgm:prSet presAssocID="{8D3454C9-1870-4CDF-BA9E-A198BBB15CC2}" presName="textRect" presStyleLbl="revTx" presStyleIdx="3" presStyleCnt="4">
        <dgm:presLayoutVars>
          <dgm:chMax val="1"/>
          <dgm:chPref val="1"/>
        </dgm:presLayoutVars>
      </dgm:prSet>
      <dgm:spPr/>
    </dgm:pt>
  </dgm:ptLst>
  <dgm:cxnLst>
    <dgm:cxn modelId="{5F6E1605-D2A4-4282-BEEB-1BBC230EE22D}" type="presOf" srcId="{2AE53E40-5D83-4E11-B18A-45D81208E744}" destId="{CDB70F82-0809-4B5A-861F-403BD0B2AF65}" srcOrd="0" destOrd="0" presId="urn:microsoft.com/office/officeart/2018/2/layout/IconCircleList"/>
    <dgm:cxn modelId="{40F66C06-05A6-4901-9FC2-BF390E8EE254}" type="presOf" srcId="{2035B39F-4188-4139-9E95-7937ECF6A8B7}" destId="{CFC3F1CD-9778-4025-B125-FECE1FBF7192}" srcOrd="0" destOrd="0" presId="urn:microsoft.com/office/officeart/2018/2/layout/IconCircleList"/>
    <dgm:cxn modelId="{D7DA2D64-E545-43AD-A0B4-D9BEAB9C211B}" type="presOf" srcId="{0251845B-7303-45EB-8685-4991E581E8F8}" destId="{AE6ED0BB-752B-4FFE-B685-CD49489CA2BA}" srcOrd="0" destOrd="0" presId="urn:microsoft.com/office/officeart/2018/2/layout/IconCircleList"/>
    <dgm:cxn modelId="{B3C52550-57A7-47C0-B4B4-FB7B7DBB7E6A}" srcId="{2035B39F-4188-4139-9E95-7937ECF6A8B7}" destId="{9A739F01-B054-458F-A7C4-89650026E1AD}" srcOrd="1" destOrd="0" parTransId="{F8F7D82E-FA94-4898-BB27-69CAD7C01B18}" sibTransId="{C74F3E2B-1EC7-40A4-A095-C9FACBD41B89}"/>
    <dgm:cxn modelId="{88428A51-8EDA-47A2-A0A1-63160D7F9CDC}" srcId="{2035B39F-4188-4139-9E95-7937ECF6A8B7}" destId="{A28206FE-4FA8-46C6-A5C6-DC2F2FFF9F61}" srcOrd="0" destOrd="0" parTransId="{E1A61401-5273-4BF8-B6C8-C40F56114C96}" sibTransId="{0251845B-7303-45EB-8685-4991E581E8F8}"/>
    <dgm:cxn modelId="{17B45976-F1F0-415D-A899-11E0C9890C1D}" type="presOf" srcId="{C74F3E2B-1EC7-40A4-A095-C9FACBD41B89}" destId="{239946B2-027C-4756-B8C0-E92AEF8ABB5E}" srcOrd="0" destOrd="0" presId="urn:microsoft.com/office/officeart/2018/2/layout/IconCircleList"/>
    <dgm:cxn modelId="{C5E73058-16AA-4949-A4B0-0ED4B5F5951A}" srcId="{2035B39F-4188-4139-9E95-7937ECF6A8B7}" destId="{8D3454C9-1870-4CDF-BA9E-A198BBB15CC2}" srcOrd="3" destOrd="0" parTransId="{2C8C1942-241B-490E-B65C-74D2DF7E20A0}" sibTransId="{55F1F115-A9F8-4926-9188-E8655EFB61F7}"/>
    <dgm:cxn modelId="{460DBA7C-9096-4DB3-A465-DC805E14E843}" type="presOf" srcId="{EE9A513D-17B3-43CE-895D-30709C346861}" destId="{3CF934FE-B270-4265-A00F-9328E14B034F}" srcOrd="0" destOrd="0" presId="urn:microsoft.com/office/officeart/2018/2/layout/IconCircleList"/>
    <dgm:cxn modelId="{6771B995-8CD3-4C80-BBD4-F93FAB3F6BB1}" type="presOf" srcId="{A28206FE-4FA8-46C6-A5C6-DC2F2FFF9F61}" destId="{A2BE396C-2F00-40EF-ADED-D524994E93C5}" srcOrd="0" destOrd="0" presId="urn:microsoft.com/office/officeart/2018/2/layout/IconCircleList"/>
    <dgm:cxn modelId="{878FB6E0-D1B9-4DD2-B210-7DFA8E468921}" type="presOf" srcId="{8D3454C9-1870-4CDF-BA9E-A198BBB15CC2}" destId="{976FE5D3-C47C-47AC-BC75-59795BED306E}" srcOrd="0" destOrd="0" presId="urn:microsoft.com/office/officeart/2018/2/layout/IconCircleList"/>
    <dgm:cxn modelId="{E99B7BE7-74D8-4C4C-963D-1FB537E3BDC5}" type="presOf" srcId="{9A739F01-B054-458F-A7C4-89650026E1AD}" destId="{2E121C84-9968-4969-9CA1-859C4394F5CC}" srcOrd="0" destOrd="0" presId="urn:microsoft.com/office/officeart/2018/2/layout/IconCircleList"/>
    <dgm:cxn modelId="{53192FF0-AF72-4978-B656-2CC1F640FDAD}" srcId="{2035B39F-4188-4139-9E95-7937ECF6A8B7}" destId="{EE9A513D-17B3-43CE-895D-30709C346861}" srcOrd="2" destOrd="0" parTransId="{FAB8D1E3-E304-411E-A0DF-5AE08F541BC5}" sibTransId="{2AE53E40-5D83-4E11-B18A-45D81208E744}"/>
    <dgm:cxn modelId="{2AE3EC4A-A45B-45F0-A109-BAA86C317C26}" type="presParOf" srcId="{CFC3F1CD-9778-4025-B125-FECE1FBF7192}" destId="{01396592-0BC1-40F7-8DCB-0880E0E8DF7E}" srcOrd="0" destOrd="0" presId="urn:microsoft.com/office/officeart/2018/2/layout/IconCircleList"/>
    <dgm:cxn modelId="{9E90675E-14D5-4AE7-A22A-F8BD5E3FF5F3}" type="presParOf" srcId="{01396592-0BC1-40F7-8DCB-0880E0E8DF7E}" destId="{17785128-F3E7-4558-8B88-E2C16F936C19}" srcOrd="0" destOrd="0" presId="urn:microsoft.com/office/officeart/2018/2/layout/IconCircleList"/>
    <dgm:cxn modelId="{6F4DF07F-5793-45AF-AC23-B7FB9B627F2A}" type="presParOf" srcId="{17785128-F3E7-4558-8B88-E2C16F936C19}" destId="{AF44A64E-07D4-46CB-8860-BD3D17E3D1DE}" srcOrd="0" destOrd="0" presId="urn:microsoft.com/office/officeart/2018/2/layout/IconCircleList"/>
    <dgm:cxn modelId="{3309AE66-E975-4B33-A7A5-3F3C3670505D}" type="presParOf" srcId="{17785128-F3E7-4558-8B88-E2C16F936C19}" destId="{CCA981D9-9CC9-479D-ABA8-B3342BFC05ED}" srcOrd="1" destOrd="0" presId="urn:microsoft.com/office/officeart/2018/2/layout/IconCircleList"/>
    <dgm:cxn modelId="{9C3B9E12-B8D4-430D-A13C-3CE004084A0C}" type="presParOf" srcId="{17785128-F3E7-4558-8B88-E2C16F936C19}" destId="{53026CDB-2545-49D1-B649-B6A0B1B5E980}" srcOrd="2" destOrd="0" presId="urn:microsoft.com/office/officeart/2018/2/layout/IconCircleList"/>
    <dgm:cxn modelId="{BC9E6C9E-ECC1-434C-9F83-19EBA3BF638A}" type="presParOf" srcId="{17785128-F3E7-4558-8B88-E2C16F936C19}" destId="{A2BE396C-2F00-40EF-ADED-D524994E93C5}" srcOrd="3" destOrd="0" presId="urn:microsoft.com/office/officeart/2018/2/layout/IconCircleList"/>
    <dgm:cxn modelId="{C2AC7F65-63EF-4E34-86AE-A43623000FA1}" type="presParOf" srcId="{01396592-0BC1-40F7-8DCB-0880E0E8DF7E}" destId="{AE6ED0BB-752B-4FFE-B685-CD49489CA2BA}" srcOrd="1" destOrd="0" presId="urn:microsoft.com/office/officeart/2018/2/layout/IconCircleList"/>
    <dgm:cxn modelId="{3A143914-85F6-44AA-BD84-22E4FCD975B0}" type="presParOf" srcId="{01396592-0BC1-40F7-8DCB-0880E0E8DF7E}" destId="{251A0994-D2AE-41FF-B22C-8468E734C815}" srcOrd="2" destOrd="0" presId="urn:microsoft.com/office/officeart/2018/2/layout/IconCircleList"/>
    <dgm:cxn modelId="{8BA55181-23C2-494F-B21A-3FF84594BA6F}" type="presParOf" srcId="{251A0994-D2AE-41FF-B22C-8468E734C815}" destId="{3D8D4734-370F-4EF9-A421-EDF4013971B9}" srcOrd="0" destOrd="0" presId="urn:microsoft.com/office/officeart/2018/2/layout/IconCircleList"/>
    <dgm:cxn modelId="{BCB92B42-876C-4B1B-87B9-7D7B02E2FF2E}" type="presParOf" srcId="{251A0994-D2AE-41FF-B22C-8468E734C815}" destId="{7938D869-AE22-4C85-8802-89413CB94DF5}" srcOrd="1" destOrd="0" presId="urn:microsoft.com/office/officeart/2018/2/layout/IconCircleList"/>
    <dgm:cxn modelId="{A8CD451C-E173-4526-9B60-E459C616C8C7}" type="presParOf" srcId="{251A0994-D2AE-41FF-B22C-8468E734C815}" destId="{0845063B-8490-487A-A648-C37039013093}" srcOrd="2" destOrd="0" presId="urn:microsoft.com/office/officeart/2018/2/layout/IconCircleList"/>
    <dgm:cxn modelId="{B64AA129-A1D0-4D0F-9B9D-2EC1D9D2C61A}" type="presParOf" srcId="{251A0994-D2AE-41FF-B22C-8468E734C815}" destId="{2E121C84-9968-4969-9CA1-859C4394F5CC}" srcOrd="3" destOrd="0" presId="urn:microsoft.com/office/officeart/2018/2/layout/IconCircleList"/>
    <dgm:cxn modelId="{A02E9B5D-FEBE-42D9-960F-F839D1B8A90C}" type="presParOf" srcId="{01396592-0BC1-40F7-8DCB-0880E0E8DF7E}" destId="{239946B2-027C-4756-B8C0-E92AEF8ABB5E}" srcOrd="3" destOrd="0" presId="urn:microsoft.com/office/officeart/2018/2/layout/IconCircleList"/>
    <dgm:cxn modelId="{B9B19788-9091-4DB0-9A43-18B17133C2B6}" type="presParOf" srcId="{01396592-0BC1-40F7-8DCB-0880E0E8DF7E}" destId="{2D3E0CB9-44FA-44BE-B9E4-F8DBB60AB33A}" srcOrd="4" destOrd="0" presId="urn:microsoft.com/office/officeart/2018/2/layout/IconCircleList"/>
    <dgm:cxn modelId="{95BA5186-8995-40EA-98EA-88FD6E5D858C}" type="presParOf" srcId="{2D3E0CB9-44FA-44BE-B9E4-F8DBB60AB33A}" destId="{E52F55A3-141E-48EC-9B64-13DA992BA8C4}" srcOrd="0" destOrd="0" presId="urn:microsoft.com/office/officeart/2018/2/layout/IconCircleList"/>
    <dgm:cxn modelId="{2C576C39-C3BC-4188-9652-C3F1A9512060}" type="presParOf" srcId="{2D3E0CB9-44FA-44BE-B9E4-F8DBB60AB33A}" destId="{E5AD12F5-8968-4E5D-9EA9-C84971264607}" srcOrd="1" destOrd="0" presId="urn:microsoft.com/office/officeart/2018/2/layout/IconCircleList"/>
    <dgm:cxn modelId="{EC1DADF4-A102-4897-A648-E8EA6EF473D3}" type="presParOf" srcId="{2D3E0CB9-44FA-44BE-B9E4-F8DBB60AB33A}" destId="{384B0DE1-E8B1-45CE-928F-8EBFD6576B1C}" srcOrd="2" destOrd="0" presId="urn:microsoft.com/office/officeart/2018/2/layout/IconCircleList"/>
    <dgm:cxn modelId="{3C798862-2F18-4B3E-AAD6-BAE4B274201F}" type="presParOf" srcId="{2D3E0CB9-44FA-44BE-B9E4-F8DBB60AB33A}" destId="{3CF934FE-B270-4265-A00F-9328E14B034F}" srcOrd="3" destOrd="0" presId="urn:microsoft.com/office/officeart/2018/2/layout/IconCircleList"/>
    <dgm:cxn modelId="{6D9097F6-1F05-4468-95F5-0FE67794A278}" type="presParOf" srcId="{01396592-0BC1-40F7-8DCB-0880E0E8DF7E}" destId="{CDB70F82-0809-4B5A-861F-403BD0B2AF65}" srcOrd="5" destOrd="0" presId="urn:microsoft.com/office/officeart/2018/2/layout/IconCircleList"/>
    <dgm:cxn modelId="{DBBC9239-650A-417F-87A3-42ED67D3E73F}" type="presParOf" srcId="{01396592-0BC1-40F7-8DCB-0880E0E8DF7E}" destId="{4BB6F859-9663-4C71-B07B-082B646886E0}" srcOrd="6" destOrd="0" presId="urn:microsoft.com/office/officeart/2018/2/layout/IconCircleList"/>
    <dgm:cxn modelId="{8A4725C2-5AE7-4095-8BBF-297B192BA651}" type="presParOf" srcId="{4BB6F859-9663-4C71-B07B-082B646886E0}" destId="{10F58215-079B-4FAE-AD61-76A796D2B625}" srcOrd="0" destOrd="0" presId="urn:microsoft.com/office/officeart/2018/2/layout/IconCircleList"/>
    <dgm:cxn modelId="{BFDD5559-A010-4452-9086-73ADF11C5406}" type="presParOf" srcId="{4BB6F859-9663-4C71-B07B-082B646886E0}" destId="{1CD673D2-478A-41D8-8D1F-54BED798CC55}" srcOrd="1" destOrd="0" presId="urn:microsoft.com/office/officeart/2018/2/layout/IconCircleList"/>
    <dgm:cxn modelId="{57F72926-AFD6-4613-810C-CF41147DA280}" type="presParOf" srcId="{4BB6F859-9663-4C71-B07B-082B646886E0}" destId="{DEF59766-52CE-4059-9F3B-8235AF30BF42}" srcOrd="2" destOrd="0" presId="urn:microsoft.com/office/officeart/2018/2/layout/IconCircleList"/>
    <dgm:cxn modelId="{1C16993F-FE70-4172-BCE7-C01FA915DBA3}" type="presParOf" srcId="{4BB6F859-9663-4C71-B07B-082B646886E0}" destId="{976FE5D3-C47C-47AC-BC75-59795BED306E}" srcOrd="3" destOrd="0" presId="urn:microsoft.com/office/officeart/2018/2/layout/IconCircle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4F655A-0F07-41E0-B7CD-D3E017B0A679}">
      <dsp:nvSpPr>
        <dsp:cNvPr id="0" name=""/>
        <dsp:cNvSpPr/>
      </dsp:nvSpPr>
      <dsp:spPr>
        <a:xfrm>
          <a:off x="0" y="0"/>
          <a:ext cx="8938260" cy="1305763"/>
        </a:xfrm>
        <a:prstGeom prst="roundRect">
          <a:avLst>
            <a:gd name="adj" fmla="val 10000"/>
          </a:avLst>
        </a:prstGeom>
        <a:solidFill>
          <a:schemeClr val="accent1">
            <a:lumMod val="60000"/>
            <a:lumOff val="4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dirty="0">
              <a:latin typeface="Calibri" panose="020F0502020204030204" pitchFamily="34" charset="0"/>
              <a:ea typeface="Calibri" panose="020F0502020204030204" pitchFamily="34" charset="0"/>
              <a:cs typeface="Calibri" panose="020F0502020204030204" pitchFamily="34" charset="0"/>
            </a:rPr>
            <a:t>Summary of inspection findings (SIF)</a:t>
          </a:r>
        </a:p>
      </dsp:txBody>
      <dsp:txXfrm>
        <a:off x="38244" y="38244"/>
        <a:ext cx="7529240" cy="1229275"/>
      </dsp:txXfrm>
    </dsp:sp>
    <dsp:sp modelId="{9C128611-9688-471D-A2C5-3166A7275C07}">
      <dsp:nvSpPr>
        <dsp:cNvPr id="0" name=""/>
        <dsp:cNvSpPr/>
      </dsp:nvSpPr>
      <dsp:spPr>
        <a:xfrm>
          <a:off x="788669" y="1523390"/>
          <a:ext cx="8938260" cy="1305763"/>
        </a:xfrm>
        <a:prstGeom prst="roundRect">
          <a:avLst>
            <a:gd name="adj" fmla="val 10000"/>
          </a:avLst>
        </a:prstGeom>
        <a:solidFill>
          <a:schemeClr val="accent1">
            <a:lumMod val="60000"/>
            <a:lumOff val="4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dirty="0">
              <a:latin typeface="Calibri" panose="020F0502020204030204" pitchFamily="34" charset="0"/>
              <a:ea typeface="Calibri" panose="020F0502020204030204" pitchFamily="34" charset="0"/>
              <a:cs typeface="Calibri" panose="020F0502020204030204" pitchFamily="34" charset="0"/>
            </a:rPr>
            <a:t>Letter to parents/carers</a:t>
          </a:r>
        </a:p>
      </dsp:txBody>
      <dsp:txXfrm>
        <a:off x="826913" y="1561634"/>
        <a:ext cx="7224355" cy="1229275"/>
      </dsp:txXfrm>
    </dsp:sp>
    <dsp:sp modelId="{2E0E41AC-49D7-4CD5-B87B-BD994BAF6E14}">
      <dsp:nvSpPr>
        <dsp:cNvPr id="0" name=""/>
        <dsp:cNvSpPr/>
      </dsp:nvSpPr>
      <dsp:spPr>
        <a:xfrm>
          <a:off x="1577339" y="3046780"/>
          <a:ext cx="8938260" cy="1305763"/>
        </a:xfrm>
        <a:prstGeom prst="roundRect">
          <a:avLst>
            <a:gd name="adj" fmla="val 10000"/>
          </a:avLst>
        </a:prstGeom>
        <a:solidFill>
          <a:schemeClr val="accent1">
            <a:lumMod val="60000"/>
            <a:lumOff val="4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dirty="0">
              <a:latin typeface="Calibri" panose="020F0502020204030204" pitchFamily="34" charset="0"/>
              <a:ea typeface="Calibri" panose="020F0502020204030204" pitchFamily="34" charset="0"/>
              <a:cs typeface="Calibri" panose="020F0502020204030204" pitchFamily="34" charset="0"/>
            </a:rPr>
            <a:t>Publication of SIF and letter on Education Scotland’s website</a:t>
          </a:r>
        </a:p>
      </dsp:txBody>
      <dsp:txXfrm>
        <a:off x="1615583" y="3085024"/>
        <a:ext cx="7224355" cy="1229275"/>
      </dsp:txXfrm>
    </dsp:sp>
    <dsp:sp modelId="{5B9CBA8A-BADD-478C-90E3-1EA80F0D3CC8}">
      <dsp:nvSpPr>
        <dsp:cNvPr id="0" name=""/>
        <dsp:cNvSpPr/>
      </dsp:nvSpPr>
      <dsp:spPr>
        <a:xfrm>
          <a:off x="8089513" y="990203"/>
          <a:ext cx="848746" cy="848746"/>
        </a:xfrm>
        <a:prstGeom prst="downArrow">
          <a:avLst>
            <a:gd name="adj1" fmla="val 55000"/>
            <a:gd name="adj2" fmla="val 45000"/>
          </a:avLst>
        </a:prstGeom>
        <a:solidFill>
          <a:schemeClr val="tx2">
            <a:lumMod val="75000"/>
            <a:lumOff val="25000"/>
            <a:alpha val="90000"/>
          </a:schemeClr>
        </a:solidFill>
        <a:ln w="19050" cap="flat" cmpd="sng" algn="ctr">
          <a:solidFill>
            <a:schemeClr val="accent3">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8280481" y="990203"/>
        <a:ext cx="466810" cy="638681"/>
      </dsp:txXfrm>
    </dsp:sp>
    <dsp:sp modelId="{4EC22A0B-28DD-4948-B1BE-601E67277EE2}">
      <dsp:nvSpPr>
        <dsp:cNvPr id="0" name=""/>
        <dsp:cNvSpPr/>
      </dsp:nvSpPr>
      <dsp:spPr>
        <a:xfrm>
          <a:off x="8878183" y="2504889"/>
          <a:ext cx="848746" cy="848746"/>
        </a:xfrm>
        <a:prstGeom prst="downArrow">
          <a:avLst>
            <a:gd name="adj1" fmla="val 55000"/>
            <a:gd name="adj2" fmla="val 45000"/>
          </a:avLst>
        </a:prstGeom>
        <a:solidFill>
          <a:schemeClr val="tx2">
            <a:lumMod val="75000"/>
            <a:lumOff val="25000"/>
            <a:alpha val="90000"/>
          </a:schemeClr>
        </a:solidFill>
        <a:ln w="19050" cap="flat" cmpd="sng" algn="ctr">
          <a:solidFill>
            <a:schemeClr val="accent3">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9069151" y="2504889"/>
        <a:ext cx="466810" cy="63868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4F655A-0F07-41E0-B7CD-D3E017B0A679}">
      <dsp:nvSpPr>
        <dsp:cNvPr id="0" name=""/>
        <dsp:cNvSpPr/>
      </dsp:nvSpPr>
      <dsp:spPr>
        <a:xfrm>
          <a:off x="0" y="13044"/>
          <a:ext cx="8938260" cy="1305763"/>
        </a:xfrm>
        <a:prstGeom prst="roundRect">
          <a:avLst>
            <a:gd name="adj" fmla="val 10000"/>
          </a:avLst>
        </a:prstGeom>
        <a:solidFill>
          <a:schemeClr val="accent1">
            <a:lumMod val="60000"/>
            <a:lumOff val="4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dirty="0">
              <a:latin typeface="Calibri" panose="020F0502020204030204" pitchFamily="34" charset="0"/>
              <a:ea typeface="Calibri" panose="020F0502020204030204" pitchFamily="34" charset="0"/>
              <a:cs typeface="Calibri" panose="020F0502020204030204" pitchFamily="34" charset="0"/>
            </a:rPr>
            <a:t>Action Plan created, implemented and reviewed regularly</a:t>
          </a:r>
        </a:p>
      </dsp:txBody>
      <dsp:txXfrm>
        <a:off x="38244" y="51288"/>
        <a:ext cx="7529240" cy="1229275"/>
      </dsp:txXfrm>
    </dsp:sp>
    <dsp:sp modelId="{9C128611-9688-471D-A2C5-3166A7275C07}">
      <dsp:nvSpPr>
        <dsp:cNvPr id="0" name=""/>
        <dsp:cNvSpPr/>
      </dsp:nvSpPr>
      <dsp:spPr>
        <a:xfrm>
          <a:off x="788669" y="1523390"/>
          <a:ext cx="8938260" cy="1305763"/>
        </a:xfrm>
        <a:prstGeom prst="roundRect">
          <a:avLst>
            <a:gd name="adj" fmla="val 10000"/>
          </a:avLst>
        </a:prstGeom>
        <a:solidFill>
          <a:schemeClr val="accent1">
            <a:lumMod val="60000"/>
            <a:lumOff val="4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dirty="0">
              <a:latin typeface="Calibri" panose="020F0502020204030204" pitchFamily="34" charset="0"/>
              <a:ea typeface="Calibri" panose="020F0502020204030204" pitchFamily="34" charset="0"/>
              <a:cs typeface="Calibri" panose="020F0502020204030204" pitchFamily="34" charset="0"/>
            </a:rPr>
            <a:t>Enhanced support from EYESO</a:t>
          </a:r>
        </a:p>
      </dsp:txBody>
      <dsp:txXfrm>
        <a:off x="826913" y="1561634"/>
        <a:ext cx="7224355" cy="1229275"/>
      </dsp:txXfrm>
    </dsp:sp>
    <dsp:sp modelId="{2E0E41AC-49D7-4CD5-B87B-BD994BAF6E14}">
      <dsp:nvSpPr>
        <dsp:cNvPr id="0" name=""/>
        <dsp:cNvSpPr/>
      </dsp:nvSpPr>
      <dsp:spPr>
        <a:xfrm>
          <a:off x="1577339" y="3046780"/>
          <a:ext cx="8938260" cy="1305763"/>
        </a:xfrm>
        <a:prstGeom prst="roundRect">
          <a:avLst>
            <a:gd name="adj" fmla="val 10000"/>
          </a:avLst>
        </a:prstGeom>
        <a:solidFill>
          <a:schemeClr val="accent1">
            <a:lumMod val="60000"/>
            <a:lumOff val="40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dirty="0">
              <a:latin typeface="Calibri" panose="020F0502020204030204" pitchFamily="34" charset="0"/>
              <a:ea typeface="Calibri" panose="020F0502020204030204" pitchFamily="34" charset="0"/>
              <a:cs typeface="Calibri" panose="020F0502020204030204" pitchFamily="34" charset="0"/>
            </a:rPr>
            <a:t>Reinspection within a year of the publication of the report</a:t>
          </a:r>
        </a:p>
      </dsp:txBody>
      <dsp:txXfrm>
        <a:off x="1615583" y="3085024"/>
        <a:ext cx="7224355" cy="1229275"/>
      </dsp:txXfrm>
    </dsp:sp>
    <dsp:sp modelId="{5B9CBA8A-BADD-478C-90E3-1EA80F0D3CC8}">
      <dsp:nvSpPr>
        <dsp:cNvPr id="0" name=""/>
        <dsp:cNvSpPr/>
      </dsp:nvSpPr>
      <dsp:spPr>
        <a:xfrm>
          <a:off x="8089513" y="990203"/>
          <a:ext cx="848746" cy="848746"/>
        </a:xfrm>
        <a:prstGeom prst="downArrow">
          <a:avLst>
            <a:gd name="adj1" fmla="val 55000"/>
            <a:gd name="adj2" fmla="val 45000"/>
          </a:avLst>
        </a:prstGeom>
        <a:solidFill>
          <a:schemeClr val="tx2">
            <a:lumMod val="75000"/>
            <a:lumOff val="25000"/>
            <a:alpha val="90000"/>
          </a:schemeClr>
        </a:solidFill>
        <a:ln w="19050" cap="flat" cmpd="sng" algn="ctr">
          <a:solidFill>
            <a:schemeClr val="accent3">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dirty="0"/>
        </a:p>
      </dsp:txBody>
      <dsp:txXfrm>
        <a:off x="8280481" y="990203"/>
        <a:ext cx="466810" cy="638681"/>
      </dsp:txXfrm>
    </dsp:sp>
    <dsp:sp modelId="{4EC22A0B-28DD-4948-B1BE-601E67277EE2}">
      <dsp:nvSpPr>
        <dsp:cNvPr id="0" name=""/>
        <dsp:cNvSpPr/>
      </dsp:nvSpPr>
      <dsp:spPr>
        <a:xfrm>
          <a:off x="8878183" y="2504889"/>
          <a:ext cx="848746" cy="848746"/>
        </a:xfrm>
        <a:prstGeom prst="downArrow">
          <a:avLst>
            <a:gd name="adj1" fmla="val 55000"/>
            <a:gd name="adj2" fmla="val 45000"/>
          </a:avLst>
        </a:prstGeom>
        <a:solidFill>
          <a:schemeClr val="tx2">
            <a:lumMod val="75000"/>
            <a:lumOff val="25000"/>
            <a:alpha val="90000"/>
          </a:schemeClr>
        </a:solidFill>
        <a:ln w="19050" cap="flat" cmpd="sng" algn="ctr">
          <a:solidFill>
            <a:schemeClr val="accent3">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9069151" y="2504889"/>
        <a:ext cx="466810" cy="63868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F69BB0-A485-4548-81DE-E468556C3CEA}">
      <dsp:nvSpPr>
        <dsp:cNvPr id="0" name=""/>
        <dsp:cNvSpPr/>
      </dsp:nvSpPr>
      <dsp:spPr>
        <a:xfrm>
          <a:off x="0" y="1571555"/>
          <a:ext cx="6245265" cy="1216800"/>
        </a:xfrm>
        <a:prstGeom prst="roundRect">
          <a:avLst/>
        </a:prstGeom>
        <a:solidFill>
          <a:schemeClr val="accent5"/>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GB" sz="3000" kern="1200" dirty="0">
              <a:latin typeface="Calibri" panose="020F0502020204030204" pitchFamily="34" charset="0"/>
              <a:ea typeface="Calibri" panose="020F0502020204030204" pitchFamily="34" charset="0"/>
              <a:cs typeface="Calibri" panose="020F0502020204030204" pitchFamily="34" charset="0"/>
            </a:rPr>
            <a:t>Visit to ELC setting, including a Sofi observation </a:t>
          </a:r>
          <a:endParaRPr lang="en-US" sz="3000" kern="1200" dirty="0">
            <a:latin typeface="Calibri" panose="020F0502020204030204" pitchFamily="34" charset="0"/>
            <a:ea typeface="Calibri" panose="020F0502020204030204" pitchFamily="34" charset="0"/>
            <a:cs typeface="Calibri" panose="020F0502020204030204" pitchFamily="34" charset="0"/>
          </a:endParaRPr>
        </a:p>
      </dsp:txBody>
      <dsp:txXfrm>
        <a:off x="59399" y="1630954"/>
        <a:ext cx="6126467" cy="1098002"/>
      </dsp:txXfrm>
    </dsp:sp>
    <dsp:sp modelId="{9FA33E61-8809-4290-B4D8-FCE7BE620118}">
      <dsp:nvSpPr>
        <dsp:cNvPr id="0" name=""/>
        <dsp:cNvSpPr/>
      </dsp:nvSpPr>
      <dsp:spPr>
        <a:xfrm>
          <a:off x="0" y="264837"/>
          <a:ext cx="6245265" cy="1216800"/>
        </a:xfrm>
        <a:prstGeom prst="roundRect">
          <a:avLst/>
        </a:prstGeom>
        <a:solidFill>
          <a:schemeClr val="accent5"/>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GB" sz="3000" kern="1200" dirty="0">
              <a:latin typeface="Calibri" panose="020F0502020204030204" pitchFamily="34" charset="0"/>
              <a:ea typeface="Calibri" panose="020F0502020204030204" pitchFamily="34" charset="0"/>
              <a:cs typeface="Calibri" panose="020F0502020204030204" pitchFamily="34" charset="0"/>
            </a:rPr>
            <a:t>Meet with HT and whoever has ELC management time</a:t>
          </a:r>
          <a:endParaRPr lang="en-US" sz="3000" kern="1200" dirty="0">
            <a:latin typeface="Calibri" panose="020F0502020204030204" pitchFamily="34" charset="0"/>
            <a:ea typeface="Calibri" panose="020F0502020204030204" pitchFamily="34" charset="0"/>
            <a:cs typeface="Calibri" panose="020F0502020204030204" pitchFamily="34" charset="0"/>
          </a:endParaRPr>
        </a:p>
      </dsp:txBody>
      <dsp:txXfrm>
        <a:off x="59399" y="324236"/>
        <a:ext cx="6126467" cy="1098002"/>
      </dsp:txXfrm>
    </dsp:sp>
    <dsp:sp modelId="{C4AD90A2-B4B4-42C6-966D-9A201A203E00}">
      <dsp:nvSpPr>
        <dsp:cNvPr id="0" name=""/>
        <dsp:cNvSpPr/>
      </dsp:nvSpPr>
      <dsp:spPr>
        <a:xfrm>
          <a:off x="0" y="2888273"/>
          <a:ext cx="6245265" cy="1216800"/>
        </a:xfrm>
        <a:prstGeom prst="roundRect">
          <a:avLst/>
        </a:prstGeom>
        <a:solidFill>
          <a:schemeClr val="accent5"/>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GB" sz="3000" kern="1200" dirty="0">
              <a:latin typeface="Calibri" panose="020F0502020204030204" pitchFamily="34" charset="0"/>
              <a:ea typeface="Calibri" panose="020F0502020204030204" pitchFamily="34" charset="0"/>
              <a:cs typeface="Calibri" panose="020F0502020204030204" pitchFamily="34" charset="0"/>
            </a:rPr>
            <a:t>Talk with parents/carers at drop off and pick up times</a:t>
          </a:r>
          <a:endParaRPr lang="en-US" sz="3000" kern="1200" dirty="0">
            <a:latin typeface="Calibri" panose="020F0502020204030204" pitchFamily="34" charset="0"/>
            <a:ea typeface="Calibri" panose="020F0502020204030204" pitchFamily="34" charset="0"/>
            <a:cs typeface="Calibri" panose="020F0502020204030204" pitchFamily="34" charset="0"/>
          </a:endParaRPr>
        </a:p>
      </dsp:txBody>
      <dsp:txXfrm>
        <a:off x="59399" y="2947672"/>
        <a:ext cx="6126467" cy="1098002"/>
      </dsp:txXfrm>
    </dsp:sp>
    <dsp:sp modelId="{6BBD2219-07CA-4144-973D-56207CAE4ACC}">
      <dsp:nvSpPr>
        <dsp:cNvPr id="0" name=""/>
        <dsp:cNvSpPr/>
      </dsp:nvSpPr>
      <dsp:spPr>
        <a:xfrm>
          <a:off x="0" y="4212709"/>
          <a:ext cx="6245265" cy="1216800"/>
        </a:xfrm>
        <a:prstGeom prst="roundRect">
          <a:avLst/>
        </a:prstGeom>
        <a:solidFill>
          <a:schemeClr val="accent5"/>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GB" sz="3000" kern="1200" dirty="0">
              <a:latin typeface="Calibri" panose="020F0502020204030204" pitchFamily="34" charset="0"/>
              <a:ea typeface="Calibri" panose="020F0502020204030204" pitchFamily="34" charset="0"/>
              <a:cs typeface="Calibri" panose="020F0502020204030204" pitchFamily="34" charset="0"/>
            </a:rPr>
            <a:t>Talk with staff/children </a:t>
          </a:r>
          <a:endParaRPr lang="en-US" sz="3000" kern="1200" dirty="0">
            <a:latin typeface="Calibri" panose="020F0502020204030204" pitchFamily="34" charset="0"/>
            <a:ea typeface="Calibri" panose="020F0502020204030204" pitchFamily="34" charset="0"/>
            <a:cs typeface="Calibri" panose="020F0502020204030204" pitchFamily="34" charset="0"/>
          </a:endParaRPr>
        </a:p>
      </dsp:txBody>
      <dsp:txXfrm>
        <a:off x="59399" y="4272108"/>
        <a:ext cx="6126467" cy="109800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C6BF90-A63E-47CC-8F5B-54F6FDF067AD}">
      <dsp:nvSpPr>
        <dsp:cNvPr id="0" name=""/>
        <dsp:cNvSpPr/>
      </dsp:nvSpPr>
      <dsp:spPr>
        <a:xfrm>
          <a:off x="1462665" y="160"/>
          <a:ext cx="3190741" cy="2428616"/>
        </a:xfrm>
        <a:prstGeom prst="downArrow">
          <a:avLst>
            <a:gd name="adj1" fmla="val 50000"/>
            <a:gd name="adj2" fmla="val 35000"/>
          </a:avLst>
        </a:prstGeom>
        <a:solidFill>
          <a:schemeClr val="accent5">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kern="1200" dirty="0">
              <a:latin typeface="Calibri" panose="020F0502020204030204" pitchFamily="34" charset="0"/>
              <a:ea typeface="Calibri" panose="020F0502020204030204" pitchFamily="34" charset="0"/>
              <a:cs typeface="Calibri" panose="020F0502020204030204" pitchFamily="34" charset="0"/>
            </a:rPr>
            <a:t>Observation of one child for 30-45 minutes</a:t>
          </a:r>
        </a:p>
      </dsp:txBody>
      <dsp:txXfrm>
        <a:off x="2260350" y="160"/>
        <a:ext cx="1595371" cy="2003608"/>
      </dsp:txXfrm>
    </dsp:sp>
    <dsp:sp modelId="{77A29DA1-7679-41FB-AFBD-DB056F593D0B}">
      <dsp:nvSpPr>
        <dsp:cNvPr id="0" name=""/>
        <dsp:cNvSpPr/>
      </dsp:nvSpPr>
      <dsp:spPr>
        <a:xfrm rot="7200000">
          <a:off x="2862888" y="2430718"/>
          <a:ext cx="3196861" cy="2428616"/>
        </a:xfrm>
        <a:prstGeom prst="downArrow">
          <a:avLst>
            <a:gd name="adj1" fmla="val 50000"/>
            <a:gd name="adj2" fmla="val 35000"/>
          </a:avLst>
        </a:prstGeom>
        <a:solidFill>
          <a:schemeClr val="accent5">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Calibri" panose="020F0502020204030204" pitchFamily="34" charset="0"/>
              <a:ea typeface="Calibri" panose="020F0502020204030204" pitchFamily="34" charset="0"/>
              <a:cs typeface="Calibri" panose="020F0502020204030204" pitchFamily="34" charset="0"/>
            </a:rPr>
            <a:t>Score - Positive, neutral or negative</a:t>
          </a:r>
        </a:p>
      </dsp:txBody>
      <dsp:txXfrm rot="-5400000">
        <a:off x="3643549" y="2952062"/>
        <a:ext cx="2003608" cy="1598431"/>
      </dsp:txXfrm>
    </dsp:sp>
    <dsp:sp modelId="{B056CB82-6003-4524-8DE9-96A8069EF4A2}">
      <dsp:nvSpPr>
        <dsp:cNvPr id="0" name=""/>
        <dsp:cNvSpPr/>
      </dsp:nvSpPr>
      <dsp:spPr>
        <a:xfrm rot="14400000">
          <a:off x="58094" y="2430718"/>
          <a:ext cx="3193315" cy="2428616"/>
        </a:xfrm>
        <a:prstGeom prst="downArrow">
          <a:avLst>
            <a:gd name="adj1" fmla="val 50000"/>
            <a:gd name="adj2" fmla="val 35000"/>
          </a:avLst>
        </a:prstGeom>
        <a:solidFill>
          <a:schemeClr val="accent5">
            <a:lumMod val="7500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Calibri" panose="020F0502020204030204" pitchFamily="34" charset="0"/>
              <a:ea typeface="Calibri" panose="020F0502020204030204" pitchFamily="34" charset="0"/>
              <a:cs typeface="Calibri" panose="020F0502020204030204" pitchFamily="34" charset="0"/>
            </a:rPr>
            <a:t>Findings shared at feedback and can be reflected in the report and grades</a:t>
          </a:r>
          <a:r>
            <a:rPr lang="en-US" sz="1800" kern="1200" dirty="0"/>
            <a:t>.</a:t>
          </a:r>
        </a:p>
      </dsp:txBody>
      <dsp:txXfrm rot="5400000">
        <a:off x="468914" y="2952949"/>
        <a:ext cx="2003608" cy="159665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F69BB0-A485-4548-81DE-E468556C3CEA}">
      <dsp:nvSpPr>
        <dsp:cNvPr id="0" name=""/>
        <dsp:cNvSpPr/>
      </dsp:nvSpPr>
      <dsp:spPr>
        <a:xfrm>
          <a:off x="0" y="2273555"/>
          <a:ext cx="6245265" cy="1216800"/>
        </a:xfrm>
        <a:prstGeom prst="roundRect">
          <a:avLst/>
        </a:prstGeom>
        <a:solidFill>
          <a:schemeClr val="accent5"/>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latin typeface="Calibri" panose="020F0502020204030204" pitchFamily="34" charset="0"/>
              <a:ea typeface="Calibri" panose="020F0502020204030204" pitchFamily="34" charset="0"/>
              <a:cs typeface="Calibri" panose="020F0502020204030204" pitchFamily="34" charset="0"/>
            </a:rPr>
            <a:t>Feedback</a:t>
          </a:r>
        </a:p>
      </dsp:txBody>
      <dsp:txXfrm>
        <a:off x="59399" y="2332954"/>
        <a:ext cx="6126467" cy="1098002"/>
      </dsp:txXfrm>
    </dsp:sp>
    <dsp:sp modelId="{9FA33E61-8809-4290-B4D8-FCE7BE620118}">
      <dsp:nvSpPr>
        <dsp:cNvPr id="0" name=""/>
        <dsp:cNvSpPr/>
      </dsp:nvSpPr>
      <dsp:spPr>
        <a:xfrm>
          <a:off x="0" y="994592"/>
          <a:ext cx="6245265" cy="1216800"/>
        </a:xfrm>
        <a:prstGeom prst="roundRect">
          <a:avLst/>
        </a:prstGeom>
        <a:solidFill>
          <a:schemeClr val="accent5"/>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latin typeface="Calibri" panose="020F0502020204030204" pitchFamily="34" charset="0"/>
              <a:ea typeface="Calibri" panose="020F0502020204030204" pitchFamily="34" charset="0"/>
              <a:cs typeface="Calibri" panose="020F0502020204030204" pitchFamily="34" charset="0"/>
            </a:rPr>
            <a:t>Continuation of inspection</a:t>
          </a:r>
        </a:p>
      </dsp:txBody>
      <dsp:txXfrm>
        <a:off x="59399" y="1053991"/>
        <a:ext cx="6126467" cy="1098002"/>
      </dsp:txXfrm>
    </dsp:sp>
    <dsp:sp modelId="{C4AD90A2-B4B4-42C6-966D-9A201A203E00}">
      <dsp:nvSpPr>
        <dsp:cNvPr id="0" name=""/>
        <dsp:cNvSpPr/>
      </dsp:nvSpPr>
      <dsp:spPr>
        <a:xfrm>
          <a:off x="0" y="3590273"/>
          <a:ext cx="6245265" cy="1216800"/>
        </a:xfrm>
        <a:prstGeom prst="roundRect">
          <a:avLst/>
        </a:prstGeom>
        <a:solidFill>
          <a:schemeClr val="accent5"/>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latin typeface="Calibri" panose="020F0502020204030204" pitchFamily="34" charset="0"/>
              <a:ea typeface="Calibri" panose="020F0502020204030204" pitchFamily="34" charset="0"/>
              <a:cs typeface="Calibri" panose="020F0502020204030204" pitchFamily="34" charset="0"/>
            </a:rPr>
            <a:t>Provisional grades awarded</a:t>
          </a:r>
        </a:p>
      </dsp:txBody>
      <dsp:txXfrm>
        <a:off x="59399" y="3649672"/>
        <a:ext cx="6126467" cy="109800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7E1FC8-D471-4C20-8BCC-CF570B544B65}">
      <dsp:nvSpPr>
        <dsp:cNvPr id="0" name=""/>
        <dsp:cNvSpPr/>
      </dsp:nvSpPr>
      <dsp:spPr>
        <a:xfrm>
          <a:off x="0" y="685"/>
          <a:ext cx="5849557" cy="1604894"/>
        </a:xfrm>
        <a:prstGeom prst="roundRect">
          <a:avLst>
            <a:gd name="adj" fmla="val 10000"/>
          </a:avLst>
        </a:prstGeom>
        <a:solidFill>
          <a:schemeClr val="accent5">
            <a:lumMod val="40000"/>
            <a:lumOff val="60000"/>
          </a:schemeClr>
        </a:solidFill>
        <a:ln>
          <a:noFill/>
        </a:ln>
        <a:effectLst/>
      </dsp:spPr>
      <dsp:style>
        <a:lnRef idx="0">
          <a:scrgbClr r="0" g="0" b="0"/>
        </a:lnRef>
        <a:fillRef idx="1">
          <a:scrgbClr r="0" g="0" b="0"/>
        </a:fillRef>
        <a:effectRef idx="0">
          <a:scrgbClr r="0" g="0" b="0"/>
        </a:effectRef>
        <a:fontRef idx="minor"/>
      </dsp:style>
    </dsp:sp>
    <dsp:sp modelId="{3813038A-A6F6-4A11-BD27-84FD63B1FE57}">
      <dsp:nvSpPr>
        <dsp:cNvPr id="0" name=""/>
        <dsp:cNvSpPr/>
      </dsp:nvSpPr>
      <dsp:spPr>
        <a:xfrm>
          <a:off x="485480" y="361787"/>
          <a:ext cx="882691" cy="88269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8A51452-B908-4A88-B523-E76C29D60AEF}">
      <dsp:nvSpPr>
        <dsp:cNvPr id="0" name=""/>
        <dsp:cNvSpPr/>
      </dsp:nvSpPr>
      <dsp:spPr>
        <a:xfrm>
          <a:off x="1853652" y="685"/>
          <a:ext cx="3995904" cy="1604894"/>
        </a:xfrm>
        <a:prstGeom prst="rect">
          <a:avLst/>
        </a:prstGeom>
        <a:solidFill>
          <a:schemeClr val="accent5">
            <a:lumMod val="20000"/>
            <a:lumOff val="80000"/>
          </a:schemeClr>
        </a:solidFill>
        <a:ln>
          <a:noFill/>
        </a:ln>
        <a:effectLst/>
      </dsp:spPr>
      <dsp:style>
        <a:lnRef idx="0">
          <a:scrgbClr r="0" g="0" b="0"/>
        </a:lnRef>
        <a:fillRef idx="0">
          <a:scrgbClr r="0" g="0" b="0"/>
        </a:fillRef>
        <a:effectRef idx="0">
          <a:scrgbClr r="0" g="0" b="0"/>
        </a:effectRef>
        <a:fontRef idx="minor"/>
      </dsp:style>
      <dsp:txBody>
        <a:bodyPr spcFirstLastPara="0" vert="horz" wrap="square" lIns="169851" tIns="169851" rIns="169851" bIns="169851" numCol="1" spcCol="1270" anchor="ctr" anchorCtr="0">
          <a:noAutofit/>
        </a:bodyPr>
        <a:lstStyle/>
        <a:p>
          <a:pPr marL="0" lvl="0" indent="0" algn="l" defTabSz="977900">
            <a:lnSpc>
              <a:spcPct val="90000"/>
            </a:lnSpc>
            <a:spcBef>
              <a:spcPct val="0"/>
            </a:spcBef>
            <a:spcAft>
              <a:spcPct val="35000"/>
            </a:spcAft>
            <a:buNone/>
          </a:pPr>
          <a:r>
            <a:rPr lang="en-GB" sz="2200" kern="1200" dirty="0">
              <a:latin typeface="Calibri" panose="020F0502020204030204" pitchFamily="34" charset="0"/>
              <a:ea typeface="Calibri" panose="020F0502020204030204" pitchFamily="34" charset="0"/>
              <a:cs typeface="Calibri" panose="020F0502020204030204" pitchFamily="34" charset="0"/>
            </a:rPr>
            <a:t>Draft report received within 15 working days</a:t>
          </a:r>
          <a:endParaRPr lang="en-US" sz="2200" kern="1200" dirty="0">
            <a:latin typeface="Calibri" panose="020F0502020204030204" pitchFamily="34" charset="0"/>
            <a:ea typeface="Calibri" panose="020F0502020204030204" pitchFamily="34" charset="0"/>
            <a:cs typeface="Calibri" panose="020F0502020204030204" pitchFamily="34" charset="0"/>
          </a:endParaRPr>
        </a:p>
      </dsp:txBody>
      <dsp:txXfrm>
        <a:off x="1853652" y="685"/>
        <a:ext cx="3995904" cy="1604894"/>
      </dsp:txXfrm>
    </dsp:sp>
    <dsp:sp modelId="{F0078B6D-ADB3-4586-8679-A0E8546776B8}">
      <dsp:nvSpPr>
        <dsp:cNvPr id="0" name=""/>
        <dsp:cNvSpPr/>
      </dsp:nvSpPr>
      <dsp:spPr>
        <a:xfrm>
          <a:off x="0" y="2006803"/>
          <a:ext cx="5849557" cy="1604894"/>
        </a:xfrm>
        <a:prstGeom prst="roundRect">
          <a:avLst>
            <a:gd name="adj" fmla="val 10000"/>
          </a:avLst>
        </a:prstGeom>
        <a:solidFill>
          <a:schemeClr val="accent5">
            <a:lumMod val="60000"/>
            <a:lumOff val="40000"/>
          </a:schemeClr>
        </a:solidFill>
        <a:ln>
          <a:noFill/>
        </a:ln>
        <a:effectLst/>
      </dsp:spPr>
      <dsp:style>
        <a:lnRef idx="0">
          <a:scrgbClr r="0" g="0" b="0"/>
        </a:lnRef>
        <a:fillRef idx="1">
          <a:scrgbClr r="0" g="0" b="0"/>
        </a:fillRef>
        <a:effectRef idx="0">
          <a:scrgbClr r="0" g="0" b="0"/>
        </a:effectRef>
        <a:fontRef idx="minor"/>
      </dsp:style>
    </dsp:sp>
    <dsp:sp modelId="{3FC765BA-17B2-4D3B-A875-FE9D824BDD29}">
      <dsp:nvSpPr>
        <dsp:cNvPr id="0" name=""/>
        <dsp:cNvSpPr/>
      </dsp:nvSpPr>
      <dsp:spPr>
        <a:xfrm>
          <a:off x="485480" y="2367904"/>
          <a:ext cx="882691" cy="88269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FFAC541-2F47-41F0-B717-BC1D655D7859}">
      <dsp:nvSpPr>
        <dsp:cNvPr id="0" name=""/>
        <dsp:cNvSpPr/>
      </dsp:nvSpPr>
      <dsp:spPr>
        <a:xfrm>
          <a:off x="1853652" y="2006803"/>
          <a:ext cx="3995904" cy="1604894"/>
        </a:xfrm>
        <a:prstGeom prst="rect">
          <a:avLst/>
        </a:prstGeom>
        <a:solidFill>
          <a:schemeClr val="accent5">
            <a:lumMod val="20000"/>
            <a:lumOff val="80000"/>
          </a:schemeClr>
        </a:solidFill>
        <a:ln>
          <a:noFill/>
        </a:ln>
        <a:effectLst/>
      </dsp:spPr>
      <dsp:style>
        <a:lnRef idx="0">
          <a:scrgbClr r="0" g="0" b="0"/>
        </a:lnRef>
        <a:fillRef idx="0">
          <a:scrgbClr r="0" g="0" b="0"/>
        </a:fillRef>
        <a:effectRef idx="0">
          <a:scrgbClr r="0" g="0" b="0"/>
        </a:effectRef>
        <a:fontRef idx="minor"/>
      </dsp:style>
      <dsp:txBody>
        <a:bodyPr spcFirstLastPara="0" vert="horz" wrap="square" lIns="169851" tIns="169851" rIns="169851" bIns="169851" numCol="1" spcCol="1270" anchor="ctr" anchorCtr="0">
          <a:noAutofit/>
        </a:bodyPr>
        <a:lstStyle/>
        <a:p>
          <a:pPr marL="0" lvl="0" indent="0" algn="l" defTabSz="977900">
            <a:lnSpc>
              <a:spcPct val="90000"/>
            </a:lnSpc>
            <a:spcBef>
              <a:spcPct val="0"/>
            </a:spcBef>
            <a:spcAft>
              <a:spcPct val="35000"/>
            </a:spcAft>
            <a:buNone/>
          </a:pPr>
          <a:r>
            <a:rPr lang="en-GB" sz="2200" kern="1200" dirty="0">
              <a:latin typeface="Calibri" panose="020F0502020204030204" pitchFamily="34" charset="0"/>
              <a:ea typeface="Calibri" panose="020F0502020204030204" pitchFamily="34" charset="0"/>
              <a:cs typeface="Calibri" panose="020F0502020204030204" pitchFamily="34" charset="0"/>
            </a:rPr>
            <a:t>Opportunity to respond to factual errors via the Error Response Form within 10 working days</a:t>
          </a:r>
          <a:endParaRPr lang="en-US" sz="2200" kern="1200" dirty="0">
            <a:latin typeface="Calibri" panose="020F0502020204030204" pitchFamily="34" charset="0"/>
            <a:ea typeface="Calibri" panose="020F0502020204030204" pitchFamily="34" charset="0"/>
            <a:cs typeface="Calibri" panose="020F0502020204030204" pitchFamily="34" charset="0"/>
          </a:endParaRPr>
        </a:p>
      </dsp:txBody>
      <dsp:txXfrm>
        <a:off x="1853652" y="2006803"/>
        <a:ext cx="3995904" cy="1604894"/>
      </dsp:txXfrm>
    </dsp:sp>
    <dsp:sp modelId="{0B8537BA-A1A0-4B49-981B-9121FBE2C82B}">
      <dsp:nvSpPr>
        <dsp:cNvPr id="0" name=""/>
        <dsp:cNvSpPr/>
      </dsp:nvSpPr>
      <dsp:spPr>
        <a:xfrm>
          <a:off x="0" y="4012921"/>
          <a:ext cx="5849557" cy="1604894"/>
        </a:xfrm>
        <a:prstGeom prst="roundRect">
          <a:avLst>
            <a:gd name="adj" fmla="val 10000"/>
          </a:avLst>
        </a:prstGeom>
        <a:solidFill>
          <a:schemeClr val="accent5">
            <a:lumMod val="60000"/>
            <a:lumOff val="40000"/>
          </a:schemeClr>
        </a:solidFill>
        <a:ln>
          <a:noFill/>
        </a:ln>
        <a:effectLst/>
      </dsp:spPr>
      <dsp:style>
        <a:lnRef idx="0">
          <a:scrgbClr r="0" g="0" b="0"/>
        </a:lnRef>
        <a:fillRef idx="1">
          <a:scrgbClr r="0" g="0" b="0"/>
        </a:fillRef>
        <a:effectRef idx="0">
          <a:scrgbClr r="0" g="0" b="0"/>
        </a:effectRef>
        <a:fontRef idx="minor"/>
      </dsp:style>
    </dsp:sp>
    <dsp:sp modelId="{C35849B8-DB3B-4EDD-A15E-7E4935318AD0}">
      <dsp:nvSpPr>
        <dsp:cNvPr id="0" name=""/>
        <dsp:cNvSpPr/>
      </dsp:nvSpPr>
      <dsp:spPr>
        <a:xfrm>
          <a:off x="485480" y="4374022"/>
          <a:ext cx="882691" cy="88269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C37B732-DEF2-4A2D-A8DA-479CBE8061E7}">
      <dsp:nvSpPr>
        <dsp:cNvPr id="0" name=""/>
        <dsp:cNvSpPr/>
      </dsp:nvSpPr>
      <dsp:spPr>
        <a:xfrm>
          <a:off x="1853652" y="4012921"/>
          <a:ext cx="3995904" cy="1604894"/>
        </a:xfrm>
        <a:prstGeom prst="rect">
          <a:avLst/>
        </a:prstGeom>
        <a:solidFill>
          <a:schemeClr val="accent5">
            <a:lumMod val="20000"/>
            <a:lumOff val="80000"/>
          </a:schemeClr>
        </a:solidFill>
        <a:ln>
          <a:noFill/>
        </a:ln>
        <a:effectLst/>
      </dsp:spPr>
      <dsp:style>
        <a:lnRef idx="0">
          <a:scrgbClr r="0" g="0" b="0"/>
        </a:lnRef>
        <a:fillRef idx="0">
          <a:scrgbClr r="0" g="0" b="0"/>
        </a:fillRef>
        <a:effectRef idx="0">
          <a:scrgbClr r="0" g="0" b="0"/>
        </a:effectRef>
        <a:fontRef idx="minor"/>
      </dsp:style>
      <dsp:txBody>
        <a:bodyPr spcFirstLastPara="0" vert="horz" wrap="square" lIns="169851" tIns="169851" rIns="169851" bIns="169851" numCol="1" spcCol="1270" anchor="ctr" anchorCtr="0">
          <a:noAutofit/>
        </a:bodyPr>
        <a:lstStyle/>
        <a:p>
          <a:pPr marL="0" lvl="0" indent="0" algn="l" defTabSz="977900">
            <a:lnSpc>
              <a:spcPct val="90000"/>
            </a:lnSpc>
            <a:spcBef>
              <a:spcPct val="0"/>
            </a:spcBef>
            <a:spcAft>
              <a:spcPct val="35000"/>
            </a:spcAft>
            <a:buNone/>
          </a:pPr>
          <a:r>
            <a:rPr lang="en-GB" sz="2200" kern="1200" dirty="0">
              <a:latin typeface="Calibri" panose="020F0502020204030204" pitchFamily="34" charset="0"/>
              <a:ea typeface="Calibri" panose="020F0502020204030204" pitchFamily="34" charset="0"/>
              <a:cs typeface="Calibri" panose="020F0502020204030204" pitchFamily="34" charset="0"/>
            </a:rPr>
            <a:t>Final report published on Care Inspectorate’s website</a:t>
          </a:r>
          <a:endParaRPr lang="en-US" sz="2200" kern="1200" dirty="0">
            <a:latin typeface="Calibri" panose="020F0502020204030204" pitchFamily="34" charset="0"/>
            <a:ea typeface="Calibri" panose="020F0502020204030204" pitchFamily="34" charset="0"/>
            <a:cs typeface="Calibri" panose="020F0502020204030204" pitchFamily="34" charset="0"/>
          </a:endParaRPr>
        </a:p>
      </dsp:txBody>
      <dsp:txXfrm>
        <a:off x="1853652" y="4012921"/>
        <a:ext cx="3995904" cy="160489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44A64E-07D4-46CB-8860-BD3D17E3D1DE}">
      <dsp:nvSpPr>
        <dsp:cNvPr id="0" name=""/>
        <dsp:cNvSpPr/>
      </dsp:nvSpPr>
      <dsp:spPr>
        <a:xfrm>
          <a:off x="488461" y="40014"/>
          <a:ext cx="1262803" cy="1262803"/>
        </a:xfrm>
        <a:prstGeom prst="ellipse">
          <a:avLst/>
        </a:prstGeom>
        <a:solidFill>
          <a:schemeClr val="accent5">
            <a:lumMod val="60000"/>
            <a:lumOff val="40000"/>
          </a:schemeClr>
        </a:solidFill>
        <a:ln>
          <a:noFill/>
        </a:ln>
        <a:effectLst/>
      </dsp:spPr>
      <dsp:style>
        <a:lnRef idx="0">
          <a:scrgbClr r="0" g="0" b="0"/>
        </a:lnRef>
        <a:fillRef idx="1">
          <a:scrgbClr r="0" g="0" b="0"/>
        </a:fillRef>
        <a:effectRef idx="0">
          <a:scrgbClr r="0" g="0" b="0"/>
        </a:effectRef>
        <a:fontRef idx="minor"/>
      </dsp:style>
    </dsp:sp>
    <dsp:sp modelId="{CCA981D9-9CC9-479D-ABA8-B3342BFC05ED}">
      <dsp:nvSpPr>
        <dsp:cNvPr id="0" name=""/>
        <dsp:cNvSpPr/>
      </dsp:nvSpPr>
      <dsp:spPr>
        <a:xfrm>
          <a:off x="753650" y="305203"/>
          <a:ext cx="732426" cy="73242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2BE396C-2F00-40EF-ADED-D524994E93C5}">
      <dsp:nvSpPr>
        <dsp:cNvPr id="0" name=""/>
        <dsp:cNvSpPr/>
      </dsp:nvSpPr>
      <dsp:spPr>
        <a:xfrm>
          <a:off x="2021866" y="40014"/>
          <a:ext cx="2976608" cy="12628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100000"/>
            </a:lnSpc>
            <a:spcBef>
              <a:spcPct val="0"/>
            </a:spcBef>
            <a:spcAft>
              <a:spcPct val="35000"/>
            </a:spcAft>
            <a:buNone/>
          </a:pPr>
          <a:r>
            <a:rPr lang="en-GB" sz="2400" kern="1200" dirty="0">
              <a:latin typeface="Calibri" panose="020F0502020204030204" pitchFamily="34" charset="0"/>
              <a:ea typeface="Calibri" panose="020F0502020204030204" pitchFamily="34" charset="0"/>
              <a:cs typeface="Calibri" panose="020F0502020204030204" pitchFamily="34" charset="0"/>
            </a:rPr>
            <a:t>Requirements to be met within a specified timescale</a:t>
          </a:r>
          <a:endParaRPr lang="en-US" sz="2400" kern="1200" dirty="0">
            <a:latin typeface="Calibri" panose="020F0502020204030204" pitchFamily="34" charset="0"/>
            <a:ea typeface="Calibri" panose="020F0502020204030204" pitchFamily="34" charset="0"/>
            <a:cs typeface="Calibri" panose="020F0502020204030204" pitchFamily="34" charset="0"/>
          </a:endParaRPr>
        </a:p>
      </dsp:txBody>
      <dsp:txXfrm>
        <a:off x="2021866" y="40014"/>
        <a:ext cx="2976608" cy="1262803"/>
      </dsp:txXfrm>
    </dsp:sp>
    <dsp:sp modelId="{3D8D4734-370F-4EF9-A421-EDF4013971B9}">
      <dsp:nvSpPr>
        <dsp:cNvPr id="0" name=""/>
        <dsp:cNvSpPr/>
      </dsp:nvSpPr>
      <dsp:spPr>
        <a:xfrm>
          <a:off x="5517125" y="40014"/>
          <a:ext cx="1262803" cy="1262803"/>
        </a:xfrm>
        <a:prstGeom prst="ellipse">
          <a:avLst/>
        </a:prstGeom>
        <a:solidFill>
          <a:schemeClr val="accent5">
            <a:lumMod val="60000"/>
            <a:lumOff val="40000"/>
          </a:schemeClr>
        </a:solidFill>
        <a:ln>
          <a:noFill/>
        </a:ln>
        <a:effectLst/>
      </dsp:spPr>
      <dsp:style>
        <a:lnRef idx="0">
          <a:scrgbClr r="0" g="0" b="0"/>
        </a:lnRef>
        <a:fillRef idx="1">
          <a:scrgbClr r="0" g="0" b="0"/>
        </a:fillRef>
        <a:effectRef idx="0">
          <a:scrgbClr r="0" g="0" b="0"/>
        </a:effectRef>
        <a:fontRef idx="minor"/>
      </dsp:style>
    </dsp:sp>
    <dsp:sp modelId="{7938D869-AE22-4C85-8802-89413CB94DF5}">
      <dsp:nvSpPr>
        <dsp:cNvPr id="0" name=""/>
        <dsp:cNvSpPr/>
      </dsp:nvSpPr>
      <dsp:spPr>
        <a:xfrm>
          <a:off x="5782314" y="305203"/>
          <a:ext cx="732426" cy="73242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E121C84-9968-4969-9CA1-859C4394F5CC}">
      <dsp:nvSpPr>
        <dsp:cNvPr id="0" name=""/>
        <dsp:cNvSpPr/>
      </dsp:nvSpPr>
      <dsp:spPr>
        <a:xfrm>
          <a:off x="7050529" y="40014"/>
          <a:ext cx="2976608" cy="12628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100000"/>
            </a:lnSpc>
            <a:spcBef>
              <a:spcPct val="0"/>
            </a:spcBef>
            <a:spcAft>
              <a:spcPct val="35000"/>
            </a:spcAft>
            <a:buNone/>
          </a:pPr>
          <a:r>
            <a:rPr lang="en-GB" sz="2400" kern="1200" dirty="0">
              <a:latin typeface="Calibri" panose="020F0502020204030204" pitchFamily="34" charset="0"/>
              <a:ea typeface="Calibri" panose="020F0502020204030204" pitchFamily="34" charset="0"/>
              <a:cs typeface="Calibri" panose="020F0502020204030204" pitchFamily="34" charset="0"/>
            </a:rPr>
            <a:t>Areas for Improvement to be met before the reinspection visit</a:t>
          </a:r>
          <a:endParaRPr lang="en-US" sz="2400" kern="1200" dirty="0">
            <a:latin typeface="Calibri" panose="020F0502020204030204" pitchFamily="34" charset="0"/>
            <a:ea typeface="Calibri" panose="020F0502020204030204" pitchFamily="34" charset="0"/>
            <a:cs typeface="Calibri" panose="020F0502020204030204" pitchFamily="34" charset="0"/>
          </a:endParaRPr>
        </a:p>
      </dsp:txBody>
      <dsp:txXfrm>
        <a:off x="7050529" y="40014"/>
        <a:ext cx="2976608" cy="1262803"/>
      </dsp:txXfrm>
    </dsp:sp>
    <dsp:sp modelId="{E52F55A3-141E-48EC-9B64-13DA992BA8C4}">
      <dsp:nvSpPr>
        <dsp:cNvPr id="0" name=""/>
        <dsp:cNvSpPr/>
      </dsp:nvSpPr>
      <dsp:spPr>
        <a:xfrm>
          <a:off x="488461" y="1836502"/>
          <a:ext cx="1262803" cy="1262803"/>
        </a:xfrm>
        <a:prstGeom prst="ellipse">
          <a:avLst/>
        </a:prstGeom>
        <a:solidFill>
          <a:schemeClr val="accent5">
            <a:lumMod val="60000"/>
            <a:lumOff val="40000"/>
          </a:schemeClr>
        </a:solidFill>
        <a:ln>
          <a:noFill/>
        </a:ln>
        <a:effectLst/>
      </dsp:spPr>
      <dsp:style>
        <a:lnRef idx="0">
          <a:scrgbClr r="0" g="0" b="0"/>
        </a:lnRef>
        <a:fillRef idx="1">
          <a:scrgbClr r="0" g="0" b="0"/>
        </a:fillRef>
        <a:effectRef idx="0">
          <a:scrgbClr r="0" g="0" b="0"/>
        </a:effectRef>
        <a:fontRef idx="minor"/>
      </dsp:style>
    </dsp:sp>
    <dsp:sp modelId="{E5AD12F5-8968-4E5D-9EA9-C84971264607}">
      <dsp:nvSpPr>
        <dsp:cNvPr id="0" name=""/>
        <dsp:cNvSpPr/>
      </dsp:nvSpPr>
      <dsp:spPr>
        <a:xfrm>
          <a:off x="753650" y="2101691"/>
          <a:ext cx="732426" cy="73242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CF934FE-B270-4265-A00F-9328E14B034F}">
      <dsp:nvSpPr>
        <dsp:cNvPr id="0" name=""/>
        <dsp:cNvSpPr/>
      </dsp:nvSpPr>
      <dsp:spPr>
        <a:xfrm>
          <a:off x="2021866" y="1836502"/>
          <a:ext cx="2976608" cy="12628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100000"/>
            </a:lnSpc>
            <a:spcBef>
              <a:spcPct val="0"/>
            </a:spcBef>
            <a:spcAft>
              <a:spcPct val="35000"/>
            </a:spcAft>
            <a:buNone/>
          </a:pPr>
          <a:r>
            <a:rPr lang="en-GB" sz="2400" kern="1200" dirty="0">
              <a:latin typeface="Calibri" panose="020F0502020204030204" pitchFamily="34" charset="0"/>
              <a:ea typeface="Calibri" panose="020F0502020204030204" pitchFamily="34" charset="0"/>
              <a:cs typeface="Calibri" panose="020F0502020204030204" pitchFamily="34" charset="0"/>
            </a:rPr>
            <a:t>Action Plan created, implemented and reviewed regularly</a:t>
          </a:r>
          <a:endParaRPr lang="en-US" sz="2400" kern="1200" dirty="0">
            <a:latin typeface="Calibri" panose="020F0502020204030204" pitchFamily="34" charset="0"/>
            <a:ea typeface="Calibri" panose="020F0502020204030204" pitchFamily="34" charset="0"/>
            <a:cs typeface="Calibri" panose="020F0502020204030204" pitchFamily="34" charset="0"/>
          </a:endParaRPr>
        </a:p>
      </dsp:txBody>
      <dsp:txXfrm>
        <a:off x="2021866" y="1836502"/>
        <a:ext cx="2976608" cy="1262803"/>
      </dsp:txXfrm>
    </dsp:sp>
    <dsp:sp modelId="{10F58215-079B-4FAE-AD61-76A796D2B625}">
      <dsp:nvSpPr>
        <dsp:cNvPr id="0" name=""/>
        <dsp:cNvSpPr/>
      </dsp:nvSpPr>
      <dsp:spPr>
        <a:xfrm>
          <a:off x="5517125" y="1836502"/>
          <a:ext cx="1262803" cy="1262803"/>
        </a:xfrm>
        <a:prstGeom prst="ellipse">
          <a:avLst/>
        </a:prstGeom>
        <a:solidFill>
          <a:schemeClr val="accent5">
            <a:lumMod val="60000"/>
            <a:lumOff val="40000"/>
          </a:schemeClr>
        </a:solidFill>
        <a:ln>
          <a:noFill/>
        </a:ln>
        <a:effectLst/>
      </dsp:spPr>
      <dsp:style>
        <a:lnRef idx="0">
          <a:scrgbClr r="0" g="0" b="0"/>
        </a:lnRef>
        <a:fillRef idx="1">
          <a:scrgbClr r="0" g="0" b="0"/>
        </a:fillRef>
        <a:effectRef idx="0">
          <a:scrgbClr r="0" g="0" b="0"/>
        </a:effectRef>
        <a:fontRef idx="minor"/>
      </dsp:style>
    </dsp:sp>
    <dsp:sp modelId="{1CD673D2-478A-41D8-8D1F-54BED798CC55}">
      <dsp:nvSpPr>
        <dsp:cNvPr id="0" name=""/>
        <dsp:cNvSpPr/>
      </dsp:nvSpPr>
      <dsp:spPr>
        <a:xfrm>
          <a:off x="5782314" y="2101691"/>
          <a:ext cx="732426" cy="73242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76FE5D3-C47C-47AC-BC75-59795BED306E}">
      <dsp:nvSpPr>
        <dsp:cNvPr id="0" name=""/>
        <dsp:cNvSpPr/>
      </dsp:nvSpPr>
      <dsp:spPr>
        <a:xfrm>
          <a:off x="7050529" y="1836502"/>
          <a:ext cx="2976608" cy="12628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100000"/>
            </a:lnSpc>
            <a:spcBef>
              <a:spcPct val="0"/>
            </a:spcBef>
            <a:spcAft>
              <a:spcPct val="35000"/>
            </a:spcAft>
            <a:buNone/>
          </a:pPr>
          <a:r>
            <a:rPr lang="en-GB" sz="2400" kern="1200" dirty="0">
              <a:latin typeface="Calibri" panose="020F0502020204030204" pitchFamily="34" charset="0"/>
              <a:ea typeface="Calibri" panose="020F0502020204030204" pitchFamily="34" charset="0"/>
              <a:cs typeface="Calibri" panose="020F0502020204030204" pitchFamily="34" charset="0"/>
            </a:rPr>
            <a:t>Enhanced support from CCM and/or EYESO </a:t>
          </a:r>
          <a:endParaRPr lang="en-US" sz="2400" kern="1200" dirty="0">
            <a:latin typeface="Calibri" panose="020F0502020204030204" pitchFamily="34" charset="0"/>
            <a:ea typeface="Calibri" panose="020F0502020204030204" pitchFamily="34" charset="0"/>
            <a:cs typeface="Calibri" panose="020F0502020204030204" pitchFamily="34" charset="0"/>
          </a:endParaRPr>
        </a:p>
      </dsp:txBody>
      <dsp:txXfrm>
        <a:off x="7050529" y="1836502"/>
        <a:ext cx="2976608" cy="1262803"/>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CD8CD9-A87C-4A35-9058-3DE8D171099A}" type="datetimeFigureOut">
              <a:rPr lang="en-GB" smtClean="0"/>
              <a:t>21/08/2025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CDD63D-D9F1-42EF-8751-282BABC02F77}" type="slidenum">
              <a:rPr lang="en-GB" smtClean="0"/>
              <a:t>‹#›</a:t>
            </a:fld>
            <a:endParaRPr lang="en-GB"/>
          </a:p>
        </p:txBody>
      </p:sp>
    </p:spTree>
    <p:extLst>
      <p:ext uri="{BB962C8B-B14F-4D97-AF65-F5344CB8AC3E}">
        <p14:creationId xmlns:p14="http://schemas.microsoft.com/office/powerpoint/2010/main" val="33458399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GB" u="none" dirty="0"/>
          </a:p>
          <a:p>
            <a:pPr marL="171450" indent="-171450">
              <a:buFont typeface="Arial" panose="020B0604020202020204" pitchFamily="34" charset="0"/>
              <a:buChar char="•"/>
            </a:pPr>
            <a:endParaRPr lang="en-GB" u="none" dirty="0"/>
          </a:p>
          <a:p>
            <a:endParaRPr lang="en-GB" dirty="0"/>
          </a:p>
        </p:txBody>
      </p:sp>
      <p:sp>
        <p:nvSpPr>
          <p:cNvPr id="4" name="Slide Number Placeholder 3"/>
          <p:cNvSpPr>
            <a:spLocks noGrp="1"/>
          </p:cNvSpPr>
          <p:nvPr>
            <p:ph type="sldNum" sz="quarter" idx="5"/>
          </p:nvPr>
        </p:nvSpPr>
        <p:spPr/>
        <p:txBody>
          <a:bodyPr/>
          <a:lstStyle/>
          <a:p>
            <a:fld id="{38CDD63D-D9F1-42EF-8751-282BABC02F77}" type="slidenum">
              <a:rPr lang="en-GB" smtClean="0"/>
              <a:t>1</a:t>
            </a:fld>
            <a:endParaRPr lang="en-GB"/>
          </a:p>
        </p:txBody>
      </p:sp>
    </p:spTree>
    <p:extLst>
      <p:ext uri="{BB962C8B-B14F-4D97-AF65-F5344CB8AC3E}">
        <p14:creationId xmlns:p14="http://schemas.microsoft.com/office/powerpoint/2010/main" val="28129166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fld id="{38CDD63D-D9F1-42EF-8751-282BABC02F77}" type="slidenum">
              <a:rPr lang="en-GB" smtClean="0"/>
              <a:t>10</a:t>
            </a:fld>
            <a:endParaRPr lang="en-GB"/>
          </a:p>
        </p:txBody>
      </p:sp>
    </p:spTree>
    <p:extLst>
      <p:ext uri="{BB962C8B-B14F-4D97-AF65-F5344CB8AC3E}">
        <p14:creationId xmlns:p14="http://schemas.microsoft.com/office/powerpoint/2010/main" val="3074764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GB" dirty="0"/>
          </a:p>
        </p:txBody>
      </p:sp>
      <p:sp>
        <p:nvSpPr>
          <p:cNvPr id="4" name="Slide Number Placeholder 3"/>
          <p:cNvSpPr>
            <a:spLocks noGrp="1"/>
          </p:cNvSpPr>
          <p:nvPr>
            <p:ph type="sldNum" sz="quarter" idx="5"/>
          </p:nvPr>
        </p:nvSpPr>
        <p:spPr/>
        <p:txBody>
          <a:bodyPr/>
          <a:lstStyle/>
          <a:p>
            <a:fld id="{38CDD63D-D9F1-42EF-8751-282BABC02F77}" type="slidenum">
              <a:rPr lang="en-GB" smtClean="0"/>
              <a:t>11</a:t>
            </a:fld>
            <a:endParaRPr lang="en-GB"/>
          </a:p>
        </p:txBody>
      </p:sp>
    </p:spTree>
    <p:extLst>
      <p:ext uri="{BB962C8B-B14F-4D97-AF65-F5344CB8AC3E}">
        <p14:creationId xmlns:p14="http://schemas.microsoft.com/office/powerpoint/2010/main" val="16008121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i="0" dirty="0"/>
          </a:p>
        </p:txBody>
      </p:sp>
      <p:sp>
        <p:nvSpPr>
          <p:cNvPr id="4" name="Slide Number Placeholder 3"/>
          <p:cNvSpPr>
            <a:spLocks noGrp="1"/>
          </p:cNvSpPr>
          <p:nvPr>
            <p:ph type="sldNum" sz="quarter" idx="5"/>
          </p:nvPr>
        </p:nvSpPr>
        <p:spPr/>
        <p:txBody>
          <a:bodyPr/>
          <a:lstStyle/>
          <a:p>
            <a:fld id="{38CDD63D-D9F1-42EF-8751-282BABC02F77}" type="slidenum">
              <a:rPr lang="en-GB" smtClean="0"/>
              <a:t>12</a:t>
            </a:fld>
            <a:endParaRPr lang="en-GB"/>
          </a:p>
        </p:txBody>
      </p:sp>
    </p:spTree>
    <p:extLst>
      <p:ext uri="{BB962C8B-B14F-4D97-AF65-F5344CB8AC3E}">
        <p14:creationId xmlns:p14="http://schemas.microsoft.com/office/powerpoint/2010/main" val="39886084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8CDD63D-D9F1-42EF-8751-282BABC02F77}" type="slidenum">
              <a:rPr lang="en-GB" smtClean="0"/>
              <a:t>13</a:t>
            </a:fld>
            <a:endParaRPr lang="en-GB"/>
          </a:p>
        </p:txBody>
      </p:sp>
    </p:spTree>
    <p:extLst>
      <p:ext uri="{BB962C8B-B14F-4D97-AF65-F5344CB8AC3E}">
        <p14:creationId xmlns:p14="http://schemas.microsoft.com/office/powerpoint/2010/main" val="7714523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8CDD63D-D9F1-42EF-8751-282BABC02F77}" type="slidenum">
              <a:rPr lang="en-GB" smtClean="0"/>
              <a:t>14</a:t>
            </a:fld>
            <a:endParaRPr lang="en-GB"/>
          </a:p>
        </p:txBody>
      </p:sp>
    </p:spTree>
    <p:extLst>
      <p:ext uri="{BB962C8B-B14F-4D97-AF65-F5344CB8AC3E}">
        <p14:creationId xmlns:p14="http://schemas.microsoft.com/office/powerpoint/2010/main" val="28182084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8CDD63D-D9F1-42EF-8751-282BABC02F77}" type="slidenum">
              <a:rPr lang="en-GB" smtClean="0"/>
              <a:t>15</a:t>
            </a:fld>
            <a:endParaRPr lang="en-GB"/>
          </a:p>
        </p:txBody>
      </p:sp>
    </p:spTree>
    <p:extLst>
      <p:ext uri="{BB962C8B-B14F-4D97-AF65-F5344CB8AC3E}">
        <p14:creationId xmlns:p14="http://schemas.microsoft.com/office/powerpoint/2010/main" val="296121730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BDF97D-865F-95EF-2178-E7989B787A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FBBA0F-A514-36C2-C7BD-765F278589F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03E196-FA54-E54C-A456-35DDB33F9F0B}"/>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BF6BD19A-B581-063F-34B6-A14037474A34}"/>
              </a:ext>
            </a:extLst>
          </p:cNvPr>
          <p:cNvSpPr>
            <a:spLocks noGrp="1"/>
          </p:cNvSpPr>
          <p:nvPr>
            <p:ph type="sldNum" sz="quarter" idx="5"/>
          </p:nvPr>
        </p:nvSpPr>
        <p:spPr/>
        <p:txBody>
          <a:bodyPr/>
          <a:lstStyle/>
          <a:p>
            <a:fld id="{38CDD63D-D9F1-42EF-8751-282BABC02F77}" type="slidenum">
              <a:rPr lang="en-GB" smtClean="0"/>
              <a:t>16</a:t>
            </a:fld>
            <a:endParaRPr lang="en-GB"/>
          </a:p>
        </p:txBody>
      </p:sp>
    </p:spTree>
    <p:extLst>
      <p:ext uri="{BB962C8B-B14F-4D97-AF65-F5344CB8AC3E}">
        <p14:creationId xmlns:p14="http://schemas.microsoft.com/office/powerpoint/2010/main" val="20927813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8CDD63D-D9F1-42EF-8751-282BABC02F77}" type="slidenum">
              <a:rPr lang="en-GB" smtClean="0"/>
              <a:t>17</a:t>
            </a:fld>
            <a:endParaRPr lang="en-GB"/>
          </a:p>
        </p:txBody>
      </p:sp>
    </p:spTree>
    <p:extLst>
      <p:ext uri="{BB962C8B-B14F-4D97-AF65-F5344CB8AC3E}">
        <p14:creationId xmlns:p14="http://schemas.microsoft.com/office/powerpoint/2010/main" val="10918369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AC67F9-4716-7394-59E8-9139A4F394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0F2D0C-D554-141D-B36E-A3B0226C70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279E84-02BD-BC3F-F93E-D86753E49278}"/>
              </a:ext>
            </a:extLst>
          </p:cNvPr>
          <p:cNvSpPr>
            <a:spLocks noGrp="1"/>
          </p:cNvSpPr>
          <p:nvPr>
            <p:ph type="body" idx="1"/>
          </p:nvPr>
        </p:nvSpPr>
        <p:spPr/>
        <p:txBody>
          <a:bodyPr/>
          <a:lstStyle/>
          <a:p>
            <a:pPr marL="173062" indent="-173062">
              <a:buFont typeface="Arial" panose="020B0604020202020204" pitchFamily="34" charset="0"/>
              <a:buChar char="•"/>
            </a:pPr>
            <a:endParaRPr lang="en-GB" dirty="0">
              <a:ea typeface="Calibri"/>
              <a:cs typeface="Calibri"/>
            </a:endParaRPr>
          </a:p>
          <a:p>
            <a:pPr marL="173062" indent="-173062">
              <a:buFont typeface="Arial" panose="020B0604020202020204" pitchFamily="34" charset="0"/>
              <a:buChar char="•"/>
            </a:pPr>
            <a:endParaRPr lang="en-GB" dirty="0">
              <a:ea typeface="Calibri"/>
              <a:cs typeface="Calibri"/>
            </a:endParaRPr>
          </a:p>
          <a:p>
            <a:pPr marL="173062" indent="-173062">
              <a:buFont typeface="Arial" panose="020B0604020202020204" pitchFamily="34" charset="0"/>
              <a:buChar char="•"/>
            </a:pPr>
            <a:endParaRPr lang="en-GB" dirty="0">
              <a:ea typeface="Calibri"/>
              <a:cs typeface="Calibri"/>
            </a:endParaRPr>
          </a:p>
          <a:p>
            <a:pPr marL="173062" indent="-173062">
              <a:buFont typeface="Arial" panose="020B0604020202020204" pitchFamily="34" charset="0"/>
              <a:buChar char="•"/>
            </a:pPr>
            <a:endParaRPr lang="en-GB" dirty="0">
              <a:ea typeface="Calibri"/>
              <a:cs typeface="Calibri"/>
            </a:endParaRPr>
          </a:p>
          <a:p>
            <a:pPr marL="173062" indent="-173062">
              <a:buFont typeface="Arial" panose="020B0604020202020204" pitchFamily="34" charset="0"/>
              <a:buChar char="•"/>
            </a:pPr>
            <a:endParaRPr lang="en-GB" dirty="0">
              <a:ea typeface="Calibri"/>
              <a:cs typeface="Calibri"/>
            </a:endParaRPr>
          </a:p>
          <a:p>
            <a:pPr marL="173062" indent="-173062">
              <a:buFont typeface="Arial" panose="020B0604020202020204" pitchFamily="34" charset="0"/>
              <a:buChar char="•"/>
            </a:pPr>
            <a:endParaRPr lang="en-GB" dirty="0">
              <a:ea typeface="Calibri"/>
              <a:cs typeface="Calibri"/>
            </a:endParaRPr>
          </a:p>
          <a:p>
            <a:endParaRPr lang="en-GB" dirty="0"/>
          </a:p>
        </p:txBody>
      </p:sp>
      <p:sp>
        <p:nvSpPr>
          <p:cNvPr id="4" name="Slide Number Placeholder 3">
            <a:extLst>
              <a:ext uri="{FF2B5EF4-FFF2-40B4-BE49-F238E27FC236}">
                <a16:creationId xmlns:a16="http://schemas.microsoft.com/office/drawing/2014/main" id="{BBB7823A-A022-6CAF-F6F1-489FAE01449C}"/>
              </a:ext>
            </a:extLst>
          </p:cNvPr>
          <p:cNvSpPr>
            <a:spLocks noGrp="1"/>
          </p:cNvSpPr>
          <p:nvPr>
            <p:ph type="sldNum" sz="quarter" idx="5"/>
          </p:nvPr>
        </p:nvSpPr>
        <p:spPr/>
        <p:txBody>
          <a:bodyPr/>
          <a:lstStyle/>
          <a:p>
            <a:fld id="{38CDD63D-D9F1-42EF-8751-282BABC02F77}" type="slidenum">
              <a:rPr lang="en-GB" smtClean="0"/>
              <a:t>18</a:t>
            </a:fld>
            <a:endParaRPr lang="en-GB"/>
          </a:p>
        </p:txBody>
      </p:sp>
    </p:spTree>
    <p:extLst>
      <p:ext uri="{BB962C8B-B14F-4D97-AF65-F5344CB8AC3E}">
        <p14:creationId xmlns:p14="http://schemas.microsoft.com/office/powerpoint/2010/main" val="34165697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i="1" dirty="0"/>
          </a:p>
        </p:txBody>
      </p:sp>
      <p:sp>
        <p:nvSpPr>
          <p:cNvPr id="4" name="Slide Number Placeholder 3"/>
          <p:cNvSpPr>
            <a:spLocks noGrp="1"/>
          </p:cNvSpPr>
          <p:nvPr>
            <p:ph type="sldNum" sz="quarter" idx="5"/>
          </p:nvPr>
        </p:nvSpPr>
        <p:spPr/>
        <p:txBody>
          <a:bodyPr/>
          <a:lstStyle/>
          <a:p>
            <a:fld id="{38CDD63D-D9F1-42EF-8751-282BABC02F77}" type="slidenum">
              <a:rPr lang="en-GB" smtClean="0"/>
              <a:t>19</a:t>
            </a:fld>
            <a:endParaRPr lang="en-GB"/>
          </a:p>
        </p:txBody>
      </p:sp>
    </p:spTree>
    <p:extLst>
      <p:ext uri="{BB962C8B-B14F-4D97-AF65-F5344CB8AC3E}">
        <p14:creationId xmlns:p14="http://schemas.microsoft.com/office/powerpoint/2010/main" val="3902468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ea typeface="Calibri"/>
              <a:cs typeface="Calibri"/>
            </a:endParaRPr>
          </a:p>
        </p:txBody>
      </p:sp>
      <p:sp>
        <p:nvSpPr>
          <p:cNvPr id="4" name="Slide Number Placeholder 3"/>
          <p:cNvSpPr>
            <a:spLocks noGrp="1"/>
          </p:cNvSpPr>
          <p:nvPr>
            <p:ph type="sldNum" sz="quarter" idx="5"/>
          </p:nvPr>
        </p:nvSpPr>
        <p:spPr/>
        <p:txBody>
          <a:bodyPr/>
          <a:lstStyle/>
          <a:p>
            <a:fld id="{06293510-00F6-4EA9-813E-1FEEC32A2F0D}" type="slidenum">
              <a:rPr lang="en-GB" smtClean="0"/>
              <a:t>2</a:t>
            </a:fld>
            <a:endParaRPr lang="en-GB"/>
          </a:p>
        </p:txBody>
      </p:sp>
    </p:spTree>
    <p:extLst>
      <p:ext uri="{BB962C8B-B14F-4D97-AF65-F5344CB8AC3E}">
        <p14:creationId xmlns:p14="http://schemas.microsoft.com/office/powerpoint/2010/main" val="387672238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8CDD63D-D9F1-42EF-8751-282BABC02F77}" type="slidenum">
              <a:rPr lang="en-GB" smtClean="0"/>
              <a:t>20</a:t>
            </a:fld>
            <a:endParaRPr lang="en-GB"/>
          </a:p>
        </p:txBody>
      </p:sp>
    </p:spTree>
    <p:extLst>
      <p:ext uri="{BB962C8B-B14F-4D97-AF65-F5344CB8AC3E}">
        <p14:creationId xmlns:p14="http://schemas.microsoft.com/office/powerpoint/2010/main" val="134160696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8CDD63D-D9F1-42EF-8751-282BABC02F77}" type="slidenum">
              <a:rPr lang="en-GB" smtClean="0"/>
              <a:t>21</a:t>
            </a:fld>
            <a:endParaRPr lang="en-GB"/>
          </a:p>
        </p:txBody>
      </p:sp>
    </p:spTree>
    <p:extLst>
      <p:ext uri="{BB962C8B-B14F-4D97-AF65-F5344CB8AC3E}">
        <p14:creationId xmlns:p14="http://schemas.microsoft.com/office/powerpoint/2010/main" val="310634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45AB56-8DF1-72BB-B2AC-572812F225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5A836D-56E1-403E-CC8D-B08A6737F1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F9BB41B-2CEF-6A6B-5963-DBE2ACB59D0D}"/>
              </a:ext>
            </a:extLst>
          </p:cNvPr>
          <p:cNvSpPr>
            <a:spLocks noGrp="1"/>
          </p:cNvSpPr>
          <p:nvPr>
            <p:ph type="body" idx="1"/>
          </p:nvPr>
        </p:nvSpPr>
        <p:spPr/>
        <p:txBody>
          <a:bodyPr/>
          <a:lstStyle/>
          <a:p>
            <a:pPr algn="l">
              <a:lnSpc>
                <a:spcPts val="1800"/>
              </a:lnSpc>
              <a:spcAft>
                <a:spcPts val="1500"/>
              </a:spcAft>
              <a:buNone/>
            </a:pPr>
            <a:endParaRPr lang="en-GB" dirty="0"/>
          </a:p>
        </p:txBody>
      </p:sp>
      <p:sp>
        <p:nvSpPr>
          <p:cNvPr id="4" name="Slide Number Placeholder 3">
            <a:extLst>
              <a:ext uri="{FF2B5EF4-FFF2-40B4-BE49-F238E27FC236}">
                <a16:creationId xmlns:a16="http://schemas.microsoft.com/office/drawing/2014/main" id="{396D5FED-E890-27BB-167D-A9B4FC2F63DA}"/>
              </a:ext>
            </a:extLst>
          </p:cNvPr>
          <p:cNvSpPr>
            <a:spLocks noGrp="1"/>
          </p:cNvSpPr>
          <p:nvPr>
            <p:ph type="sldNum" sz="quarter" idx="5"/>
          </p:nvPr>
        </p:nvSpPr>
        <p:spPr/>
        <p:txBody>
          <a:bodyPr/>
          <a:lstStyle/>
          <a:p>
            <a:fld id="{38CDD63D-D9F1-42EF-8751-282BABC02F77}" type="slidenum">
              <a:rPr lang="en-GB" smtClean="0"/>
              <a:t>22</a:t>
            </a:fld>
            <a:endParaRPr lang="en-GB"/>
          </a:p>
        </p:txBody>
      </p:sp>
    </p:spTree>
    <p:extLst>
      <p:ext uri="{BB962C8B-B14F-4D97-AF65-F5344CB8AC3E}">
        <p14:creationId xmlns:p14="http://schemas.microsoft.com/office/powerpoint/2010/main" val="167147581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8CDD63D-D9F1-42EF-8751-282BABC02F77}" type="slidenum">
              <a:rPr lang="en-GB" smtClean="0"/>
              <a:t>23</a:t>
            </a:fld>
            <a:endParaRPr lang="en-GB"/>
          </a:p>
        </p:txBody>
      </p:sp>
    </p:spTree>
    <p:extLst>
      <p:ext uri="{BB962C8B-B14F-4D97-AF65-F5344CB8AC3E}">
        <p14:creationId xmlns:p14="http://schemas.microsoft.com/office/powerpoint/2010/main" val="115992483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62FF60-9503-1127-8DAC-991FA6786F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A43C18-7818-BA43-2296-1FF7BEFF2E9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80FD56-F0FE-46B1-95D3-CC32D7941777}"/>
              </a:ext>
            </a:extLst>
          </p:cNvPr>
          <p:cNvSpPr>
            <a:spLocks noGrp="1"/>
          </p:cNvSpPr>
          <p:nvPr>
            <p:ph type="body" idx="1"/>
          </p:nvPr>
        </p:nvSpPr>
        <p:spPr/>
        <p:txBody>
          <a:bodyPr/>
          <a:lstStyle/>
          <a:p>
            <a:endParaRPr lang="en-GB" b="0" dirty="0"/>
          </a:p>
          <a:p>
            <a:pPr algn="l">
              <a:lnSpc>
                <a:spcPts val="1800"/>
              </a:lnSpc>
              <a:spcAft>
                <a:spcPts val="1500"/>
              </a:spcAft>
              <a:buNone/>
            </a:pPr>
            <a:endParaRPr lang="en-GB" dirty="0"/>
          </a:p>
        </p:txBody>
      </p:sp>
      <p:sp>
        <p:nvSpPr>
          <p:cNvPr id="4" name="Slide Number Placeholder 3">
            <a:extLst>
              <a:ext uri="{FF2B5EF4-FFF2-40B4-BE49-F238E27FC236}">
                <a16:creationId xmlns:a16="http://schemas.microsoft.com/office/drawing/2014/main" id="{8DD2946B-8A5C-AD7D-3008-3E7C0F38C401}"/>
              </a:ext>
            </a:extLst>
          </p:cNvPr>
          <p:cNvSpPr>
            <a:spLocks noGrp="1"/>
          </p:cNvSpPr>
          <p:nvPr>
            <p:ph type="sldNum" sz="quarter" idx="5"/>
          </p:nvPr>
        </p:nvSpPr>
        <p:spPr/>
        <p:txBody>
          <a:bodyPr/>
          <a:lstStyle/>
          <a:p>
            <a:fld id="{38CDD63D-D9F1-42EF-8751-282BABC02F77}" type="slidenum">
              <a:rPr lang="en-GB" smtClean="0"/>
              <a:t>24</a:t>
            </a:fld>
            <a:endParaRPr lang="en-GB"/>
          </a:p>
        </p:txBody>
      </p:sp>
    </p:spTree>
    <p:extLst>
      <p:ext uri="{BB962C8B-B14F-4D97-AF65-F5344CB8AC3E}">
        <p14:creationId xmlns:p14="http://schemas.microsoft.com/office/powerpoint/2010/main" val="354161147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8CDD63D-D9F1-42EF-8751-282BABC02F77}" type="slidenum">
              <a:rPr lang="en-GB" smtClean="0"/>
              <a:t>25</a:t>
            </a:fld>
            <a:endParaRPr lang="en-GB"/>
          </a:p>
        </p:txBody>
      </p:sp>
    </p:spTree>
    <p:extLst>
      <p:ext uri="{BB962C8B-B14F-4D97-AF65-F5344CB8AC3E}">
        <p14:creationId xmlns:p14="http://schemas.microsoft.com/office/powerpoint/2010/main" val="366704651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8CDD63D-D9F1-42EF-8751-282BABC02F77}" type="slidenum">
              <a:rPr lang="en-GB" smtClean="0"/>
              <a:t>26</a:t>
            </a:fld>
            <a:endParaRPr lang="en-GB"/>
          </a:p>
        </p:txBody>
      </p:sp>
    </p:spTree>
    <p:extLst>
      <p:ext uri="{BB962C8B-B14F-4D97-AF65-F5344CB8AC3E}">
        <p14:creationId xmlns:p14="http://schemas.microsoft.com/office/powerpoint/2010/main" val="363917815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8CDD63D-D9F1-42EF-8751-282BABC02F77}" type="slidenum">
              <a:rPr lang="en-GB" smtClean="0"/>
              <a:t>27</a:t>
            </a:fld>
            <a:endParaRPr lang="en-GB"/>
          </a:p>
        </p:txBody>
      </p:sp>
    </p:spTree>
    <p:extLst>
      <p:ext uri="{BB962C8B-B14F-4D97-AF65-F5344CB8AC3E}">
        <p14:creationId xmlns:p14="http://schemas.microsoft.com/office/powerpoint/2010/main" val="385809800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4B7DD51-EDFB-4DFF-A1DC-5F7AD8042B94}" type="slidenum">
              <a:rPr lang="en-GB" smtClean="0"/>
              <a:t>28</a:t>
            </a:fld>
            <a:endParaRPr lang="en-GB"/>
          </a:p>
        </p:txBody>
      </p:sp>
    </p:spTree>
    <p:extLst>
      <p:ext uri="{BB962C8B-B14F-4D97-AF65-F5344CB8AC3E}">
        <p14:creationId xmlns:p14="http://schemas.microsoft.com/office/powerpoint/2010/main" val="35826837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dirty="0"/>
          </a:p>
        </p:txBody>
      </p:sp>
      <p:sp>
        <p:nvSpPr>
          <p:cNvPr id="4" name="Slide Number Placeholder 3"/>
          <p:cNvSpPr>
            <a:spLocks noGrp="1"/>
          </p:cNvSpPr>
          <p:nvPr>
            <p:ph type="sldNum" sz="quarter" idx="5"/>
          </p:nvPr>
        </p:nvSpPr>
        <p:spPr/>
        <p:txBody>
          <a:bodyPr/>
          <a:lstStyle/>
          <a:p>
            <a:fld id="{38CDD63D-D9F1-42EF-8751-282BABC02F77}" type="slidenum">
              <a:rPr lang="en-GB" smtClean="0"/>
              <a:t>3</a:t>
            </a:fld>
            <a:endParaRPr lang="en-GB"/>
          </a:p>
        </p:txBody>
      </p:sp>
    </p:spTree>
    <p:extLst>
      <p:ext uri="{BB962C8B-B14F-4D97-AF65-F5344CB8AC3E}">
        <p14:creationId xmlns:p14="http://schemas.microsoft.com/office/powerpoint/2010/main" val="21928232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GB" dirty="0"/>
          </a:p>
        </p:txBody>
      </p:sp>
      <p:sp>
        <p:nvSpPr>
          <p:cNvPr id="4" name="Slide Number Placeholder 3"/>
          <p:cNvSpPr>
            <a:spLocks noGrp="1"/>
          </p:cNvSpPr>
          <p:nvPr>
            <p:ph type="sldNum" sz="quarter" idx="5"/>
          </p:nvPr>
        </p:nvSpPr>
        <p:spPr/>
        <p:txBody>
          <a:bodyPr/>
          <a:lstStyle/>
          <a:p>
            <a:fld id="{188ADBC2-DC9A-43EE-B888-E24805C82156}" type="slidenum">
              <a:rPr lang="en-GB" smtClean="0"/>
              <a:t>4</a:t>
            </a:fld>
            <a:endParaRPr lang="en-GB"/>
          </a:p>
        </p:txBody>
      </p:sp>
    </p:spTree>
    <p:extLst>
      <p:ext uri="{BB962C8B-B14F-4D97-AF65-F5344CB8AC3E}">
        <p14:creationId xmlns:p14="http://schemas.microsoft.com/office/powerpoint/2010/main" val="32559342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88ADBC2-DC9A-43EE-B888-E24805C82156}" type="slidenum">
              <a:rPr lang="en-GB" smtClean="0"/>
              <a:t>5</a:t>
            </a:fld>
            <a:endParaRPr lang="en-GB"/>
          </a:p>
        </p:txBody>
      </p:sp>
    </p:spTree>
    <p:extLst>
      <p:ext uri="{BB962C8B-B14F-4D97-AF65-F5344CB8AC3E}">
        <p14:creationId xmlns:p14="http://schemas.microsoft.com/office/powerpoint/2010/main" val="15145329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8CDD63D-D9F1-42EF-8751-282BABC02F77}" type="slidenum">
              <a:rPr lang="en-GB" smtClean="0"/>
              <a:t>6</a:t>
            </a:fld>
            <a:endParaRPr lang="en-GB"/>
          </a:p>
        </p:txBody>
      </p:sp>
    </p:spTree>
    <p:extLst>
      <p:ext uri="{BB962C8B-B14F-4D97-AF65-F5344CB8AC3E}">
        <p14:creationId xmlns:p14="http://schemas.microsoft.com/office/powerpoint/2010/main" val="16194826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GB" dirty="0"/>
          </a:p>
          <a:p>
            <a:endParaRPr lang="en-GB" dirty="0"/>
          </a:p>
        </p:txBody>
      </p:sp>
      <p:sp>
        <p:nvSpPr>
          <p:cNvPr id="4" name="Slide Number Placeholder 3"/>
          <p:cNvSpPr>
            <a:spLocks noGrp="1"/>
          </p:cNvSpPr>
          <p:nvPr>
            <p:ph type="sldNum" sz="quarter" idx="5"/>
          </p:nvPr>
        </p:nvSpPr>
        <p:spPr/>
        <p:txBody>
          <a:bodyPr/>
          <a:lstStyle/>
          <a:p>
            <a:fld id="{188ADBC2-DC9A-43EE-B888-E24805C82156}" type="slidenum">
              <a:rPr lang="en-GB" smtClean="0"/>
              <a:t>7</a:t>
            </a:fld>
            <a:endParaRPr lang="en-GB"/>
          </a:p>
        </p:txBody>
      </p:sp>
    </p:spTree>
    <p:extLst>
      <p:ext uri="{BB962C8B-B14F-4D97-AF65-F5344CB8AC3E}">
        <p14:creationId xmlns:p14="http://schemas.microsoft.com/office/powerpoint/2010/main" val="13386270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8CDD63D-D9F1-42EF-8751-282BABC02F77}" type="slidenum">
              <a:rPr lang="en-GB" smtClean="0"/>
              <a:t>8</a:t>
            </a:fld>
            <a:endParaRPr lang="en-GB"/>
          </a:p>
        </p:txBody>
      </p:sp>
    </p:spTree>
    <p:extLst>
      <p:ext uri="{BB962C8B-B14F-4D97-AF65-F5344CB8AC3E}">
        <p14:creationId xmlns:p14="http://schemas.microsoft.com/office/powerpoint/2010/main" val="27668367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3062" indent="-173062">
              <a:buFont typeface="Arial" panose="020B0604020202020204" pitchFamily="34" charset="0"/>
              <a:buChar char="•"/>
            </a:pPr>
            <a:endParaRPr lang="en-GB" dirty="0"/>
          </a:p>
          <a:p>
            <a:endParaRPr lang="en-GB" dirty="0"/>
          </a:p>
        </p:txBody>
      </p:sp>
      <p:sp>
        <p:nvSpPr>
          <p:cNvPr id="4" name="Slide Number Placeholder 3"/>
          <p:cNvSpPr>
            <a:spLocks noGrp="1"/>
          </p:cNvSpPr>
          <p:nvPr>
            <p:ph type="sldNum" sz="quarter" idx="5"/>
          </p:nvPr>
        </p:nvSpPr>
        <p:spPr/>
        <p:txBody>
          <a:bodyPr/>
          <a:lstStyle/>
          <a:p>
            <a:fld id="{38CDD63D-D9F1-42EF-8751-282BABC02F77}" type="slidenum">
              <a:rPr lang="en-GB" smtClean="0"/>
              <a:t>9</a:t>
            </a:fld>
            <a:endParaRPr lang="en-GB"/>
          </a:p>
        </p:txBody>
      </p:sp>
    </p:spTree>
    <p:extLst>
      <p:ext uri="{BB962C8B-B14F-4D97-AF65-F5344CB8AC3E}">
        <p14:creationId xmlns:p14="http://schemas.microsoft.com/office/powerpoint/2010/main" val="41043470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173F24-0DDC-1AED-083D-BDEAF16EFBC1}"/>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E538534B-3A0C-883E-AF1E-E3BF05831D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3FCB75C1-FB37-1618-3AA0-B2F4574BF03B}"/>
              </a:ext>
            </a:extLst>
          </p:cNvPr>
          <p:cNvSpPr>
            <a:spLocks noGrp="1"/>
          </p:cNvSpPr>
          <p:nvPr>
            <p:ph type="dt" sz="half" idx="10"/>
          </p:nvPr>
        </p:nvSpPr>
        <p:spPr/>
        <p:txBody>
          <a:bodyPr/>
          <a:lstStyle/>
          <a:p>
            <a:fld id="{1A94CAD4-2F02-478A-B727-00A204F8ED75}" type="datetimeFigureOut">
              <a:rPr lang="en-GB" smtClean="0"/>
              <a:t>21/08/2025</a:t>
            </a:fld>
            <a:endParaRPr lang="en-GB"/>
          </a:p>
        </p:txBody>
      </p:sp>
      <p:sp>
        <p:nvSpPr>
          <p:cNvPr id="5" name="Footer Placeholder 4">
            <a:extLst>
              <a:ext uri="{FF2B5EF4-FFF2-40B4-BE49-F238E27FC236}">
                <a16:creationId xmlns:a16="http://schemas.microsoft.com/office/drawing/2014/main" id="{1B33A716-06D9-EDBD-4FA6-6E866BB981E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FDCA73C-0AED-76CC-4900-5393A101FAC4}"/>
              </a:ext>
            </a:extLst>
          </p:cNvPr>
          <p:cNvSpPr>
            <a:spLocks noGrp="1"/>
          </p:cNvSpPr>
          <p:nvPr>
            <p:ph type="sldNum" sz="quarter" idx="12"/>
          </p:nvPr>
        </p:nvSpPr>
        <p:spPr/>
        <p:txBody>
          <a:bodyPr/>
          <a:lstStyle/>
          <a:p>
            <a:fld id="{822BBE19-B8FC-4326-A4A5-169B69788152}" type="slidenum">
              <a:rPr lang="en-GB" smtClean="0"/>
              <a:t>‹#›</a:t>
            </a:fld>
            <a:endParaRPr lang="en-GB"/>
          </a:p>
        </p:txBody>
      </p:sp>
    </p:spTree>
    <p:extLst>
      <p:ext uri="{BB962C8B-B14F-4D97-AF65-F5344CB8AC3E}">
        <p14:creationId xmlns:p14="http://schemas.microsoft.com/office/powerpoint/2010/main" val="41170478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D4494-BB9C-9EB9-D4FA-6B8684F62933}"/>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32F848A2-2A58-940D-8623-13D9B100FB40}"/>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A011BA6D-1020-6F41-51CD-29970269DE97}"/>
              </a:ext>
            </a:extLst>
          </p:cNvPr>
          <p:cNvSpPr>
            <a:spLocks noGrp="1"/>
          </p:cNvSpPr>
          <p:nvPr>
            <p:ph type="dt" sz="half" idx="10"/>
          </p:nvPr>
        </p:nvSpPr>
        <p:spPr/>
        <p:txBody>
          <a:bodyPr/>
          <a:lstStyle/>
          <a:p>
            <a:fld id="{1A94CAD4-2F02-478A-B727-00A204F8ED75}" type="datetimeFigureOut">
              <a:rPr lang="en-GB" smtClean="0"/>
              <a:t>21/08/2025</a:t>
            </a:fld>
            <a:endParaRPr lang="en-GB"/>
          </a:p>
        </p:txBody>
      </p:sp>
      <p:sp>
        <p:nvSpPr>
          <p:cNvPr id="5" name="Footer Placeholder 4">
            <a:extLst>
              <a:ext uri="{FF2B5EF4-FFF2-40B4-BE49-F238E27FC236}">
                <a16:creationId xmlns:a16="http://schemas.microsoft.com/office/drawing/2014/main" id="{17778098-FED5-99BB-8D71-87872E245A2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7D71276-831D-FA29-D030-88968E394F75}"/>
              </a:ext>
            </a:extLst>
          </p:cNvPr>
          <p:cNvSpPr>
            <a:spLocks noGrp="1"/>
          </p:cNvSpPr>
          <p:nvPr>
            <p:ph type="sldNum" sz="quarter" idx="12"/>
          </p:nvPr>
        </p:nvSpPr>
        <p:spPr/>
        <p:txBody>
          <a:bodyPr/>
          <a:lstStyle/>
          <a:p>
            <a:fld id="{822BBE19-B8FC-4326-A4A5-169B69788152}" type="slidenum">
              <a:rPr lang="en-GB" smtClean="0"/>
              <a:t>‹#›</a:t>
            </a:fld>
            <a:endParaRPr lang="en-GB"/>
          </a:p>
        </p:txBody>
      </p:sp>
    </p:spTree>
    <p:extLst>
      <p:ext uri="{BB962C8B-B14F-4D97-AF65-F5344CB8AC3E}">
        <p14:creationId xmlns:p14="http://schemas.microsoft.com/office/powerpoint/2010/main" val="4258027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6A988CF-58B4-18A9-366A-01C71DCB000E}"/>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E905BF54-D226-EC5F-248D-3E38B41144D2}"/>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11F4F4CE-7513-1294-FD1E-5E9660E06047}"/>
              </a:ext>
            </a:extLst>
          </p:cNvPr>
          <p:cNvSpPr>
            <a:spLocks noGrp="1"/>
          </p:cNvSpPr>
          <p:nvPr>
            <p:ph type="dt" sz="half" idx="10"/>
          </p:nvPr>
        </p:nvSpPr>
        <p:spPr/>
        <p:txBody>
          <a:bodyPr/>
          <a:lstStyle/>
          <a:p>
            <a:fld id="{1A94CAD4-2F02-478A-B727-00A204F8ED75}" type="datetimeFigureOut">
              <a:rPr lang="en-GB" smtClean="0"/>
              <a:t>21/08/2025</a:t>
            </a:fld>
            <a:endParaRPr lang="en-GB"/>
          </a:p>
        </p:txBody>
      </p:sp>
      <p:sp>
        <p:nvSpPr>
          <p:cNvPr id="5" name="Footer Placeholder 4">
            <a:extLst>
              <a:ext uri="{FF2B5EF4-FFF2-40B4-BE49-F238E27FC236}">
                <a16:creationId xmlns:a16="http://schemas.microsoft.com/office/drawing/2014/main" id="{5D5834C5-9571-A695-DF51-7781D7DA268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8C8B251-7986-2658-6A38-60B6A8729255}"/>
              </a:ext>
            </a:extLst>
          </p:cNvPr>
          <p:cNvSpPr>
            <a:spLocks noGrp="1"/>
          </p:cNvSpPr>
          <p:nvPr>
            <p:ph type="sldNum" sz="quarter" idx="12"/>
          </p:nvPr>
        </p:nvSpPr>
        <p:spPr/>
        <p:txBody>
          <a:bodyPr/>
          <a:lstStyle/>
          <a:p>
            <a:fld id="{822BBE19-B8FC-4326-A4A5-169B69788152}" type="slidenum">
              <a:rPr lang="en-GB" smtClean="0"/>
              <a:t>‹#›</a:t>
            </a:fld>
            <a:endParaRPr lang="en-GB"/>
          </a:p>
        </p:txBody>
      </p:sp>
    </p:spTree>
    <p:extLst>
      <p:ext uri="{BB962C8B-B14F-4D97-AF65-F5344CB8AC3E}">
        <p14:creationId xmlns:p14="http://schemas.microsoft.com/office/powerpoint/2010/main" val="1014144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B03FD0-1853-51E0-5DB3-AE71AF84A9F7}"/>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3C131641-B634-411F-5A13-813408988749}"/>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121E0AD4-C4E0-5967-0B0C-A43289222491}"/>
              </a:ext>
            </a:extLst>
          </p:cNvPr>
          <p:cNvSpPr>
            <a:spLocks noGrp="1"/>
          </p:cNvSpPr>
          <p:nvPr>
            <p:ph type="dt" sz="half" idx="10"/>
          </p:nvPr>
        </p:nvSpPr>
        <p:spPr/>
        <p:txBody>
          <a:bodyPr/>
          <a:lstStyle/>
          <a:p>
            <a:fld id="{1A94CAD4-2F02-478A-B727-00A204F8ED75}" type="datetimeFigureOut">
              <a:rPr lang="en-GB" smtClean="0"/>
              <a:t>21/08/2025</a:t>
            </a:fld>
            <a:endParaRPr lang="en-GB"/>
          </a:p>
        </p:txBody>
      </p:sp>
      <p:sp>
        <p:nvSpPr>
          <p:cNvPr id="5" name="Footer Placeholder 4">
            <a:extLst>
              <a:ext uri="{FF2B5EF4-FFF2-40B4-BE49-F238E27FC236}">
                <a16:creationId xmlns:a16="http://schemas.microsoft.com/office/drawing/2014/main" id="{F4CF7F12-0668-E1CB-52F8-DCB29467273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12F1C19-AF38-E696-26D9-AF9CB9F08ABF}"/>
              </a:ext>
            </a:extLst>
          </p:cNvPr>
          <p:cNvSpPr>
            <a:spLocks noGrp="1"/>
          </p:cNvSpPr>
          <p:nvPr>
            <p:ph type="sldNum" sz="quarter" idx="12"/>
          </p:nvPr>
        </p:nvSpPr>
        <p:spPr/>
        <p:txBody>
          <a:bodyPr/>
          <a:lstStyle/>
          <a:p>
            <a:fld id="{822BBE19-B8FC-4326-A4A5-169B69788152}" type="slidenum">
              <a:rPr lang="en-GB" smtClean="0"/>
              <a:t>‹#›</a:t>
            </a:fld>
            <a:endParaRPr lang="en-GB"/>
          </a:p>
        </p:txBody>
      </p:sp>
    </p:spTree>
    <p:extLst>
      <p:ext uri="{BB962C8B-B14F-4D97-AF65-F5344CB8AC3E}">
        <p14:creationId xmlns:p14="http://schemas.microsoft.com/office/powerpoint/2010/main" val="1524218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3D9D2E-C0C6-78EE-7707-54E9932BEA15}"/>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FDAEF7E3-5423-9887-338E-B894C549C0E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12682286-35A5-114B-FB10-3AAA96F43E7A}"/>
              </a:ext>
            </a:extLst>
          </p:cNvPr>
          <p:cNvSpPr>
            <a:spLocks noGrp="1"/>
          </p:cNvSpPr>
          <p:nvPr>
            <p:ph type="dt" sz="half" idx="10"/>
          </p:nvPr>
        </p:nvSpPr>
        <p:spPr/>
        <p:txBody>
          <a:bodyPr/>
          <a:lstStyle/>
          <a:p>
            <a:fld id="{1A94CAD4-2F02-478A-B727-00A204F8ED75}" type="datetimeFigureOut">
              <a:rPr lang="en-GB" smtClean="0"/>
              <a:t>21/08/2025</a:t>
            </a:fld>
            <a:endParaRPr lang="en-GB"/>
          </a:p>
        </p:txBody>
      </p:sp>
      <p:sp>
        <p:nvSpPr>
          <p:cNvPr id="5" name="Footer Placeholder 4">
            <a:extLst>
              <a:ext uri="{FF2B5EF4-FFF2-40B4-BE49-F238E27FC236}">
                <a16:creationId xmlns:a16="http://schemas.microsoft.com/office/drawing/2014/main" id="{D68B9423-CE49-8800-3DD3-0E2A392ED98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ED52866-83E3-2BA4-288D-94B9BB734F63}"/>
              </a:ext>
            </a:extLst>
          </p:cNvPr>
          <p:cNvSpPr>
            <a:spLocks noGrp="1"/>
          </p:cNvSpPr>
          <p:nvPr>
            <p:ph type="sldNum" sz="quarter" idx="12"/>
          </p:nvPr>
        </p:nvSpPr>
        <p:spPr/>
        <p:txBody>
          <a:bodyPr/>
          <a:lstStyle/>
          <a:p>
            <a:fld id="{822BBE19-B8FC-4326-A4A5-169B69788152}" type="slidenum">
              <a:rPr lang="en-GB" smtClean="0"/>
              <a:t>‹#›</a:t>
            </a:fld>
            <a:endParaRPr lang="en-GB"/>
          </a:p>
        </p:txBody>
      </p:sp>
    </p:spTree>
    <p:extLst>
      <p:ext uri="{BB962C8B-B14F-4D97-AF65-F5344CB8AC3E}">
        <p14:creationId xmlns:p14="http://schemas.microsoft.com/office/powerpoint/2010/main" val="2203814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15935B-94D7-04F2-2D5F-303B80959804}"/>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3CCFD456-A6F9-8AED-090C-CE51FD51EEE1}"/>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E88F8DE1-E80B-383B-9365-80AA2F4FF655}"/>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EEAC70D7-1CFA-0A90-A2D2-958585C770D8}"/>
              </a:ext>
            </a:extLst>
          </p:cNvPr>
          <p:cNvSpPr>
            <a:spLocks noGrp="1"/>
          </p:cNvSpPr>
          <p:nvPr>
            <p:ph type="dt" sz="half" idx="10"/>
          </p:nvPr>
        </p:nvSpPr>
        <p:spPr/>
        <p:txBody>
          <a:bodyPr/>
          <a:lstStyle/>
          <a:p>
            <a:fld id="{1A94CAD4-2F02-478A-B727-00A204F8ED75}" type="datetimeFigureOut">
              <a:rPr lang="en-GB" smtClean="0"/>
              <a:t>21/08/2025</a:t>
            </a:fld>
            <a:endParaRPr lang="en-GB"/>
          </a:p>
        </p:txBody>
      </p:sp>
      <p:sp>
        <p:nvSpPr>
          <p:cNvPr id="6" name="Footer Placeholder 5">
            <a:extLst>
              <a:ext uri="{FF2B5EF4-FFF2-40B4-BE49-F238E27FC236}">
                <a16:creationId xmlns:a16="http://schemas.microsoft.com/office/drawing/2014/main" id="{CA34415A-0299-49C7-1F8B-80C119BA1B7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B0FCFE0-1873-899B-BCC8-4BF3EC5D6B7F}"/>
              </a:ext>
            </a:extLst>
          </p:cNvPr>
          <p:cNvSpPr>
            <a:spLocks noGrp="1"/>
          </p:cNvSpPr>
          <p:nvPr>
            <p:ph type="sldNum" sz="quarter" idx="12"/>
          </p:nvPr>
        </p:nvSpPr>
        <p:spPr/>
        <p:txBody>
          <a:bodyPr/>
          <a:lstStyle/>
          <a:p>
            <a:fld id="{822BBE19-B8FC-4326-A4A5-169B69788152}" type="slidenum">
              <a:rPr lang="en-GB" smtClean="0"/>
              <a:t>‹#›</a:t>
            </a:fld>
            <a:endParaRPr lang="en-GB"/>
          </a:p>
        </p:txBody>
      </p:sp>
    </p:spTree>
    <p:extLst>
      <p:ext uri="{BB962C8B-B14F-4D97-AF65-F5344CB8AC3E}">
        <p14:creationId xmlns:p14="http://schemas.microsoft.com/office/powerpoint/2010/main" val="2423616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24A9E5-013C-2286-3F07-083A52BA1CCC}"/>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851C0535-2703-BE37-74FA-83158E172E2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ACED56D9-1AD0-72A5-5110-E7B70972E6A5}"/>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001DBC4D-22B3-B772-8355-EB14B809FAE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54A2FAEF-FA03-1EBE-60B8-324E2E596C95}"/>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46551040-E0C2-EA3D-1228-9B3EA2B5FEC1}"/>
              </a:ext>
            </a:extLst>
          </p:cNvPr>
          <p:cNvSpPr>
            <a:spLocks noGrp="1"/>
          </p:cNvSpPr>
          <p:nvPr>
            <p:ph type="dt" sz="half" idx="10"/>
          </p:nvPr>
        </p:nvSpPr>
        <p:spPr/>
        <p:txBody>
          <a:bodyPr/>
          <a:lstStyle/>
          <a:p>
            <a:fld id="{1A94CAD4-2F02-478A-B727-00A204F8ED75}" type="datetimeFigureOut">
              <a:rPr lang="en-GB" smtClean="0"/>
              <a:t>21/08/2025</a:t>
            </a:fld>
            <a:endParaRPr lang="en-GB"/>
          </a:p>
        </p:txBody>
      </p:sp>
      <p:sp>
        <p:nvSpPr>
          <p:cNvPr id="8" name="Footer Placeholder 7">
            <a:extLst>
              <a:ext uri="{FF2B5EF4-FFF2-40B4-BE49-F238E27FC236}">
                <a16:creationId xmlns:a16="http://schemas.microsoft.com/office/drawing/2014/main" id="{2833970F-B41D-5915-7E56-A4E0A887572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E001BDC-F584-82DF-5DCD-CED66A7724A0}"/>
              </a:ext>
            </a:extLst>
          </p:cNvPr>
          <p:cNvSpPr>
            <a:spLocks noGrp="1"/>
          </p:cNvSpPr>
          <p:nvPr>
            <p:ph type="sldNum" sz="quarter" idx="12"/>
          </p:nvPr>
        </p:nvSpPr>
        <p:spPr/>
        <p:txBody>
          <a:bodyPr/>
          <a:lstStyle/>
          <a:p>
            <a:fld id="{822BBE19-B8FC-4326-A4A5-169B69788152}" type="slidenum">
              <a:rPr lang="en-GB" smtClean="0"/>
              <a:t>‹#›</a:t>
            </a:fld>
            <a:endParaRPr lang="en-GB"/>
          </a:p>
        </p:txBody>
      </p:sp>
    </p:spTree>
    <p:extLst>
      <p:ext uri="{BB962C8B-B14F-4D97-AF65-F5344CB8AC3E}">
        <p14:creationId xmlns:p14="http://schemas.microsoft.com/office/powerpoint/2010/main" val="11670882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0A4ED9-B669-EA1B-814E-5D6FC18253A3}"/>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405786BF-6292-850F-A83E-B7E0F8B10AC8}"/>
              </a:ext>
            </a:extLst>
          </p:cNvPr>
          <p:cNvSpPr>
            <a:spLocks noGrp="1"/>
          </p:cNvSpPr>
          <p:nvPr>
            <p:ph type="dt" sz="half" idx="10"/>
          </p:nvPr>
        </p:nvSpPr>
        <p:spPr/>
        <p:txBody>
          <a:bodyPr/>
          <a:lstStyle/>
          <a:p>
            <a:fld id="{1A94CAD4-2F02-478A-B727-00A204F8ED75}" type="datetimeFigureOut">
              <a:rPr lang="en-GB" smtClean="0"/>
              <a:t>21/08/2025</a:t>
            </a:fld>
            <a:endParaRPr lang="en-GB"/>
          </a:p>
        </p:txBody>
      </p:sp>
      <p:sp>
        <p:nvSpPr>
          <p:cNvPr id="4" name="Footer Placeholder 3">
            <a:extLst>
              <a:ext uri="{FF2B5EF4-FFF2-40B4-BE49-F238E27FC236}">
                <a16:creationId xmlns:a16="http://schemas.microsoft.com/office/drawing/2014/main" id="{6FF0AB01-93D7-E5CA-DC5B-FA89BAD2B65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54CE5EA-B13A-16B6-A8FD-34506DC120B5}"/>
              </a:ext>
            </a:extLst>
          </p:cNvPr>
          <p:cNvSpPr>
            <a:spLocks noGrp="1"/>
          </p:cNvSpPr>
          <p:nvPr>
            <p:ph type="sldNum" sz="quarter" idx="12"/>
          </p:nvPr>
        </p:nvSpPr>
        <p:spPr/>
        <p:txBody>
          <a:bodyPr/>
          <a:lstStyle/>
          <a:p>
            <a:fld id="{822BBE19-B8FC-4326-A4A5-169B69788152}" type="slidenum">
              <a:rPr lang="en-GB" smtClean="0"/>
              <a:t>‹#›</a:t>
            </a:fld>
            <a:endParaRPr lang="en-GB"/>
          </a:p>
        </p:txBody>
      </p:sp>
    </p:spTree>
    <p:extLst>
      <p:ext uri="{BB962C8B-B14F-4D97-AF65-F5344CB8AC3E}">
        <p14:creationId xmlns:p14="http://schemas.microsoft.com/office/powerpoint/2010/main" val="38170152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19791CB-2522-1630-F026-583A6FB9B4AD}"/>
              </a:ext>
            </a:extLst>
          </p:cNvPr>
          <p:cNvSpPr>
            <a:spLocks noGrp="1"/>
          </p:cNvSpPr>
          <p:nvPr>
            <p:ph type="dt" sz="half" idx="10"/>
          </p:nvPr>
        </p:nvSpPr>
        <p:spPr/>
        <p:txBody>
          <a:bodyPr/>
          <a:lstStyle/>
          <a:p>
            <a:fld id="{1A94CAD4-2F02-478A-B727-00A204F8ED75}" type="datetimeFigureOut">
              <a:rPr lang="en-GB" smtClean="0"/>
              <a:t>21/08/2025</a:t>
            </a:fld>
            <a:endParaRPr lang="en-GB"/>
          </a:p>
        </p:txBody>
      </p:sp>
      <p:sp>
        <p:nvSpPr>
          <p:cNvPr id="3" name="Footer Placeholder 2">
            <a:extLst>
              <a:ext uri="{FF2B5EF4-FFF2-40B4-BE49-F238E27FC236}">
                <a16:creationId xmlns:a16="http://schemas.microsoft.com/office/drawing/2014/main" id="{076E66DB-16F8-841B-588A-845320A8642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6903A62-5218-CF1A-B23A-3D60DD66714B}"/>
              </a:ext>
            </a:extLst>
          </p:cNvPr>
          <p:cNvSpPr>
            <a:spLocks noGrp="1"/>
          </p:cNvSpPr>
          <p:nvPr>
            <p:ph type="sldNum" sz="quarter" idx="12"/>
          </p:nvPr>
        </p:nvSpPr>
        <p:spPr/>
        <p:txBody>
          <a:bodyPr/>
          <a:lstStyle/>
          <a:p>
            <a:fld id="{822BBE19-B8FC-4326-A4A5-169B69788152}" type="slidenum">
              <a:rPr lang="en-GB" smtClean="0"/>
              <a:t>‹#›</a:t>
            </a:fld>
            <a:endParaRPr lang="en-GB"/>
          </a:p>
        </p:txBody>
      </p:sp>
    </p:spTree>
    <p:extLst>
      <p:ext uri="{BB962C8B-B14F-4D97-AF65-F5344CB8AC3E}">
        <p14:creationId xmlns:p14="http://schemas.microsoft.com/office/powerpoint/2010/main" val="2995798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C63D9-6E1D-64D0-9594-E07B48260AF2}"/>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A2C38AD0-3A28-BED6-FDD1-B9C17AEC160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83C2B7AA-C118-A58B-3E79-333E61FFE7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6FAF0E0-2D38-734B-0327-6A4CF93EC046}"/>
              </a:ext>
            </a:extLst>
          </p:cNvPr>
          <p:cNvSpPr>
            <a:spLocks noGrp="1"/>
          </p:cNvSpPr>
          <p:nvPr>
            <p:ph type="dt" sz="half" idx="10"/>
          </p:nvPr>
        </p:nvSpPr>
        <p:spPr/>
        <p:txBody>
          <a:bodyPr/>
          <a:lstStyle/>
          <a:p>
            <a:fld id="{1A94CAD4-2F02-478A-B727-00A204F8ED75}" type="datetimeFigureOut">
              <a:rPr lang="en-GB" smtClean="0"/>
              <a:t>21/08/2025</a:t>
            </a:fld>
            <a:endParaRPr lang="en-GB"/>
          </a:p>
        </p:txBody>
      </p:sp>
      <p:sp>
        <p:nvSpPr>
          <p:cNvPr id="6" name="Footer Placeholder 5">
            <a:extLst>
              <a:ext uri="{FF2B5EF4-FFF2-40B4-BE49-F238E27FC236}">
                <a16:creationId xmlns:a16="http://schemas.microsoft.com/office/drawing/2014/main" id="{7E60DA9D-4D5E-CA44-B477-981E1804511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70E45DD-E99E-97D6-AC2A-E03A71A72CAE}"/>
              </a:ext>
            </a:extLst>
          </p:cNvPr>
          <p:cNvSpPr>
            <a:spLocks noGrp="1"/>
          </p:cNvSpPr>
          <p:nvPr>
            <p:ph type="sldNum" sz="quarter" idx="12"/>
          </p:nvPr>
        </p:nvSpPr>
        <p:spPr/>
        <p:txBody>
          <a:bodyPr/>
          <a:lstStyle/>
          <a:p>
            <a:fld id="{822BBE19-B8FC-4326-A4A5-169B69788152}" type="slidenum">
              <a:rPr lang="en-GB" smtClean="0"/>
              <a:t>‹#›</a:t>
            </a:fld>
            <a:endParaRPr lang="en-GB"/>
          </a:p>
        </p:txBody>
      </p:sp>
    </p:spTree>
    <p:extLst>
      <p:ext uri="{BB962C8B-B14F-4D97-AF65-F5344CB8AC3E}">
        <p14:creationId xmlns:p14="http://schemas.microsoft.com/office/powerpoint/2010/main" val="673688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304BED-078E-7D58-942B-25E65D9E6FAB}"/>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D8831C7D-3BA1-7606-C0D6-44E749DCE17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5CC559F-C32F-E6EF-DD18-45A1977177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2E35426-86EA-5737-9971-6F157B6D524D}"/>
              </a:ext>
            </a:extLst>
          </p:cNvPr>
          <p:cNvSpPr>
            <a:spLocks noGrp="1"/>
          </p:cNvSpPr>
          <p:nvPr>
            <p:ph type="dt" sz="half" idx="10"/>
          </p:nvPr>
        </p:nvSpPr>
        <p:spPr/>
        <p:txBody>
          <a:bodyPr/>
          <a:lstStyle/>
          <a:p>
            <a:fld id="{1A94CAD4-2F02-478A-B727-00A204F8ED75}" type="datetimeFigureOut">
              <a:rPr lang="en-GB" smtClean="0"/>
              <a:t>21/08/2025</a:t>
            </a:fld>
            <a:endParaRPr lang="en-GB"/>
          </a:p>
        </p:txBody>
      </p:sp>
      <p:sp>
        <p:nvSpPr>
          <p:cNvPr id="6" name="Footer Placeholder 5">
            <a:extLst>
              <a:ext uri="{FF2B5EF4-FFF2-40B4-BE49-F238E27FC236}">
                <a16:creationId xmlns:a16="http://schemas.microsoft.com/office/drawing/2014/main" id="{9001C63D-3EE2-7220-6201-3623BB8306D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E03006B-0624-3867-3439-FF08751289AA}"/>
              </a:ext>
            </a:extLst>
          </p:cNvPr>
          <p:cNvSpPr>
            <a:spLocks noGrp="1"/>
          </p:cNvSpPr>
          <p:nvPr>
            <p:ph type="sldNum" sz="quarter" idx="12"/>
          </p:nvPr>
        </p:nvSpPr>
        <p:spPr/>
        <p:txBody>
          <a:bodyPr/>
          <a:lstStyle/>
          <a:p>
            <a:fld id="{822BBE19-B8FC-4326-A4A5-169B69788152}" type="slidenum">
              <a:rPr lang="en-GB" smtClean="0"/>
              <a:t>‹#›</a:t>
            </a:fld>
            <a:endParaRPr lang="en-GB"/>
          </a:p>
        </p:txBody>
      </p:sp>
    </p:spTree>
    <p:extLst>
      <p:ext uri="{BB962C8B-B14F-4D97-AF65-F5344CB8AC3E}">
        <p14:creationId xmlns:p14="http://schemas.microsoft.com/office/powerpoint/2010/main" val="14607574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5730AB5-1352-2F45-6AC7-D6902FF66E2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F243EE5A-1FAF-BBF9-30B0-1E9F64453ED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BDACCBCA-306E-01BB-D8D2-9BBB61ECD82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A94CAD4-2F02-478A-B727-00A204F8ED75}" type="datetimeFigureOut">
              <a:rPr lang="en-GB" smtClean="0"/>
              <a:t>21/08/2025</a:t>
            </a:fld>
            <a:endParaRPr lang="en-GB"/>
          </a:p>
        </p:txBody>
      </p:sp>
      <p:sp>
        <p:nvSpPr>
          <p:cNvPr id="5" name="Footer Placeholder 4">
            <a:extLst>
              <a:ext uri="{FF2B5EF4-FFF2-40B4-BE49-F238E27FC236}">
                <a16:creationId xmlns:a16="http://schemas.microsoft.com/office/drawing/2014/main" id="{28BF910B-2DB0-4975-8141-FA2E0ABB817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D43FB209-6096-D0C3-C425-B30F5286F90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22BBE19-B8FC-4326-A4A5-169B69788152}" type="slidenum">
              <a:rPr lang="en-GB" smtClean="0"/>
              <a:t>‹#›</a:t>
            </a:fld>
            <a:endParaRPr lang="en-GB"/>
          </a:p>
        </p:txBody>
      </p:sp>
    </p:spTree>
    <p:extLst>
      <p:ext uri="{BB962C8B-B14F-4D97-AF65-F5344CB8AC3E}">
        <p14:creationId xmlns:p14="http://schemas.microsoft.com/office/powerpoint/2010/main" val="32538149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6.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7.xml"/><Relationship Id="rId1" Type="http://schemas.openxmlformats.org/officeDocument/2006/relationships/slideLayout" Target="../slideLayouts/slideLayout6.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hyperlink" Target="https://www.careinspectorate.com/images/documents/Our_approach_to_scrutiny_and_improvement_June_2024.pdf?utm_medium=email&amp;utm_source=govdelivery" TargetMode="External"/><Relationship Id="rId4" Type="http://schemas.openxmlformats.org/officeDocument/2006/relationships/hyperlink" Target="https://www.careinspectorate.com/images/documents/7130/How%20we%20inspect%20regulated%20services_June%2024.pdf?utm_medium=email&amp;utm_source=govdelivery" TargetMode="Externa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3" Type="http://schemas.openxmlformats.org/officeDocument/2006/relationships/hyperlink" Target="https://www.careinspectorate.com/index.php/publications-statistics/221-professionals-registration/self-evaluation-guides-and-self-assessment-tools/tools-and-guidance-for-childcare-agencies?utm_medium=email&amp;utm_source=govdelivery"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2.xml"/><Relationship Id="rId1" Type="http://schemas.openxmlformats.org/officeDocument/2006/relationships/slideLayout" Target="../slideLayouts/slideLayout6.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23.xml"/><Relationship Id="rId1" Type="http://schemas.openxmlformats.org/officeDocument/2006/relationships/slideLayout" Target="../slideLayouts/slideLayout6.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24.xml"/><Relationship Id="rId1" Type="http://schemas.openxmlformats.org/officeDocument/2006/relationships/slideLayout" Target="../slideLayouts/slideLayout6.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25.xml"/><Relationship Id="rId1" Type="http://schemas.openxmlformats.org/officeDocument/2006/relationships/slideLayout" Target="../slideLayouts/slideLayout6.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26.xml"/><Relationship Id="rId1" Type="http://schemas.openxmlformats.org/officeDocument/2006/relationships/slideLayout" Target="../slideLayouts/slideLayout6.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28.xml"/><Relationship Id="rId1" Type="http://schemas.openxmlformats.org/officeDocument/2006/relationships/slideLayout" Target="../slideLayouts/slideLayout6.xml"/><Relationship Id="rId4" Type="http://schemas.openxmlformats.org/officeDocument/2006/relationships/hyperlink" Target="https://openclipart.org/detail/10535/question-by-yves_guillou-10535"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hyperlink" Target="https://education.gov.scot/inspection-and-review/inspection-frameworks/quality-improvement-framework-for-the-early-learning-and-childcare-sectors"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s://education.gov.scot/inspection-and-review/hm-chief-inspector-reports-and-guidance/inspection-and-review-guidance/school-and-elc/early-learning-and-childcare-inspection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4E1BEB12-92AF-4445-98AD-4C7756E7C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1"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3" name="Oval 22">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09800" y="209969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5" name="Arc 24">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613162" y="1492572"/>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061685F-A92E-E395-FDE9-2DF5AF537895}"/>
              </a:ext>
            </a:extLst>
          </p:cNvPr>
          <p:cNvSpPr>
            <a:spLocks noGrp="1"/>
          </p:cNvSpPr>
          <p:nvPr>
            <p:ph type="ctrTitle"/>
          </p:nvPr>
        </p:nvSpPr>
        <p:spPr>
          <a:xfrm>
            <a:off x="4241250" y="5306599"/>
            <a:ext cx="7644627" cy="1013190"/>
          </a:xfrm>
        </p:spPr>
        <p:txBody>
          <a:bodyPr>
            <a:noAutofit/>
          </a:bodyPr>
          <a:lstStyle/>
          <a:p>
            <a:r>
              <a:rPr lang="en-GB" sz="7200" dirty="0">
                <a:latin typeface="Calibri" panose="020F0502020204030204" pitchFamily="34" charset="0"/>
                <a:ea typeface="Calibri" panose="020F0502020204030204" pitchFamily="34" charset="0"/>
                <a:cs typeface="Calibri" panose="020F0502020204030204" pitchFamily="34" charset="0"/>
              </a:rPr>
              <a:t>Inspections </a:t>
            </a:r>
            <a:br>
              <a:rPr lang="en-GB" sz="7200" dirty="0">
                <a:latin typeface="Calibri" panose="020F0502020204030204" pitchFamily="34" charset="0"/>
                <a:ea typeface="Calibri" panose="020F0502020204030204" pitchFamily="34" charset="0"/>
                <a:cs typeface="Calibri" panose="020F0502020204030204" pitchFamily="34" charset="0"/>
              </a:rPr>
            </a:br>
            <a:r>
              <a:rPr lang="en-GB" sz="7200" dirty="0">
                <a:latin typeface="Calibri" panose="020F0502020204030204" pitchFamily="34" charset="0"/>
                <a:ea typeface="Calibri" panose="020F0502020204030204" pitchFamily="34" charset="0"/>
                <a:cs typeface="Calibri" panose="020F0502020204030204" pitchFamily="34" charset="0"/>
              </a:rPr>
              <a:t>in </a:t>
            </a:r>
            <a:br>
              <a:rPr lang="en-GB" sz="7200" dirty="0">
                <a:latin typeface="Calibri" panose="020F0502020204030204" pitchFamily="34" charset="0"/>
                <a:ea typeface="Calibri" panose="020F0502020204030204" pitchFamily="34" charset="0"/>
                <a:cs typeface="Calibri" panose="020F0502020204030204" pitchFamily="34" charset="0"/>
              </a:rPr>
            </a:br>
            <a:r>
              <a:rPr lang="en-GB" sz="7200" dirty="0">
                <a:latin typeface="Calibri" panose="020F0502020204030204" pitchFamily="34" charset="0"/>
                <a:ea typeface="Calibri" panose="020F0502020204030204" pitchFamily="34" charset="0"/>
                <a:cs typeface="Calibri" panose="020F0502020204030204" pitchFamily="34" charset="0"/>
              </a:rPr>
              <a:t>Early Learning </a:t>
            </a:r>
            <a:br>
              <a:rPr lang="en-GB" sz="7200" dirty="0">
                <a:latin typeface="Calibri" panose="020F0502020204030204" pitchFamily="34" charset="0"/>
                <a:ea typeface="Calibri" panose="020F0502020204030204" pitchFamily="34" charset="0"/>
                <a:cs typeface="Calibri" panose="020F0502020204030204" pitchFamily="34" charset="0"/>
              </a:rPr>
            </a:br>
            <a:r>
              <a:rPr lang="en-GB" sz="7200" dirty="0">
                <a:latin typeface="Calibri" panose="020F0502020204030204" pitchFamily="34" charset="0"/>
                <a:ea typeface="Calibri" panose="020F0502020204030204" pitchFamily="34" charset="0"/>
                <a:cs typeface="Calibri" panose="020F0502020204030204" pitchFamily="34" charset="0"/>
              </a:rPr>
              <a:t>&amp; </a:t>
            </a:r>
            <a:br>
              <a:rPr lang="en-GB" sz="7200" dirty="0">
                <a:latin typeface="Calibri" panose="020F0502020204030204" pitchFamily="34" charset="0"/>
                <a:ea typeface="Calibri" panose="020F0502020204030204" pitchFamily="34" charset="0"/>
                <a:cs typeface="Calibri" panose="020F0502020204030204" pitchFamily="34" charset="0"/>
              </a:rPr>
            </a:br>
            <a:r>
              <a:rPr lang="en-GB" sz="7200" dirty="0">
                <a:latin typeface="Calibri" panose="020F0502020204030204" pitchFamily="34" charset="0"/>
                <a:ea typeface="Calibri" panose="020F0502020204030204" pitchFamily="34" charset="0"/>
                <a:cs typeface="Calibri" panose="020F0502020204030204" pitchFamily="34" charset="0"/>
              </a:rPr>
              <a:t>Childcare</a:t>
            </a:r>
          </a:p>
        </p:txBody>
      </p:sp>
    </p:spTree>
    <p:extLst>
      <p:ext uri="{BB962C8B-B14F-4D97-AF65-F5344CB8AC3E}">
        <p14:creationId xmlns:p14="http://schemas.microsoft.com/office/powerpoint/2010/main" val="1132108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0A1A155-C1BD-50F6-7E62-BF73A410BB79}"/>
              </a:ext>
            </a:extLst>
          </p:cNvPr>
          <p:cNvSpPr>
            <a:spLocks noGrp="1"/>
          </p:cNvSpPr>
          <p:nvPr>
            <p:ph type="title"/>
          </p:nvPr>
        </p:nvSpPr>
        <p:spPr>
          <a:xfrm>
            <a:off x="838200" y="365125"/>
            <a:ext cx="10515600" cy="1325563"/>
          </a:xfrm>
        </p:spPr>
        <p:txBody>
          <a:bodyPr>
            <a:normAutofit/>
          </a:bodyPr>
          <a:lstStyle/>
          <a:p>
            <a:r>
              <a:rPr lang="en-GB" dirty="0">
                <a:latin typeface="Calibri" panose="020F0502020204030204" pitchFamily="34" charset="0"/>
                <a:ea typeface="Calibri" panose="020F0502020204030204" pitchFamily="34" charset="0"/>
                <a:cs typeface="Calibri" panose="020F0502020204030204" pitchFamily="34" charset="0"/>
              </a:rPr>
              <a:t>Before the inspection</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D67D4B6-F1D5-00E3-30A8-1E0CD88A3C70}"/>
              </a:ext>
            </a:extLst>
          </p:cNvPr>
          <p:cNvSpPr>
            <a:spLocks noGrp="1"/>
          </p:cNvSpPr>
          <p:nvPr>
            <p:ph idx="1"/>
          </p:nvPr>
        </p:nvSpPr>
        <p:spPr>
          <a:xfrm>
            <a:off x="669036" y="2240915"/>
            <a:ext cx="11350752" cy="4251960"/>
          </a:xfrm>
        </p:spPr>
        <p:txBody>
          <a:bodyPr>
            <a:normAutofit/>
          </a:bodyPr>
          <a:lstStyle/>
          <a:p>
            <a:r>
              <a:rPr lang="en-GB" sz="3200" dirty="0">
                <a:latin typeface="Calibri" panose="020F0502020204030204" pitchFamily="34" charset="0"/>
                <a:ea typeface="Calibri" panose="020F0502020204030204" pitchFamily="34" charset="0"/>
                <a:cs typeface="Calibri" panose="020F0502020204030204" pitchFamily="34" charset="0"/>
              </a:rPr>
              <a:t>Questionnaires to be completed by staff, parents and partners</a:t>
            </a:r>
            <a:endParaRPr lang="en-GB" sz="3200" i="0" dirty="0">
              <a:effectLst/>
              <a:latin typeface="Calibri" panose="020F0502020204030204" pitchFamily="34" charset="0"/>
              <a:ea typeface="Calibri" panose="020F0502020204030204" pitchFamily="34" charset="0"/>
              <a:cs typeface="Calibri" panose="020F0502020204030204" pitchFamily="34" charset="0"/>
            </a:endParaRPr>
          </a:p>
          <a:p>
            <a:r>
              <a:rPr lang="en-GB" sz="3200" dirty="0">
                <a:latin typeface="Calibri" panose="020F0502020204030204" pitchFamily="34" charset="0"/>
                <a:ea typeface="Calibri" panose="020F0502020204030204" pitchFamily="34" charset="0"/>
                <a:cs typeface="Calibri" panose="020F0502020204030204" pitchFamily="34" charset="0"/>
              </a:rPr>
              <a:t>HT to complete the Self-evaluation Summary Form</a:t>
            </a:r>
          </a:p>
          <a:p>
            <a:r>
              <a:rPr lang="en-GB" sz="3200" dirty="0">
                <a:latin typeface="Calibri" panose="020F0502020204030204" pitchFamily="34" charset="0"/>
                <a:ea typeface="Calibri" panose="020F0502020204030204" pitchFamily="34" charset="0"/>
                <a:cs typeface="Calibri" panose="020F0502020204030204" pitchFamily="34" charset="0"/>
              </a:rPr>
              <a:t>HT to complete the </a:t>
            </a:r>
            <a:r>
              <a:rPr lang="en-GB" sz="3200" i="0" dirty="0">
                <a:effectLst/>
                <a:latin typeface="Calibri" panose="020F0502020204030204" pitchFamily="34" charset="0"/>
                <a:ea typeface="Calibri" panose="020F0502020204030204" pitchFamily="34" charset="0"/>
                <a:cs typeface="Calibri" panose="020F0502020204030204" pitchFamily="34" charset="0"/>
              </a:rPr>
              <a:t>Child Protection and Safeguarding </a:t>
            </a:r>
            <a:r>
              <a:rPr lang="en-GB" sz="3200" dirty="0">
                <a:latin typeface="Calibri" panose="020F0502020204030204" pitchFamily="34" charset="0"/>
                <a:ea typeface="Calibri" panose="020F0502020204030204" pitchFamily="34" charset="0"/>
                <a:cs typeface="Calibri" panose="020F0502020204030204" pitchFamily="34" charset="0"/>
              </a:rPr>
              <a:t>S</a:t>
            </a:r>
            <a:r>
              <a:rPr lang="en-GB" sz="3200" i="0" dirty="0">
                <a:effectLst/>
                <a:latin typeface="Calibri" panose="020F0502020204030204" pitchFamily="34" charset="0"/>
                <a:ea typeface="Calibri" panose="020F0502020204030204" pitchFamily="34" charset="0"/>
                <a:cs typeface="Calibri" panose="020F0502020204030204" pitchFamily="34" charset="0"/>
              </a:rPr>
              <a:t>elf-evaluation </a:t>
            </a:r>
            <a:r>
              <a:rPr lang="en-GB" sz="3200" dirty="0">
                <a:latin typeface="Calibri" panose="020F0502020204030204" pitchFamily="34" charset="0"/>
                <a:ea typeface="Calibri" panose="020F0502020204030204" pitchFamily="34" charset="0"/>
                <a:cs typeface="Calibri" panose="020F0502020204030204" pitchFamily="34" charset="0"/>
              </a:rPr>
              <a:t>F</a:t>
            </a:r>
            <a:r>
              <a:rPr lang="en-GB" sz="3200" i="0" dirty="0">
                <a:effectLst/>
                <a:latin typeface="Calibri" panose="020F0502020204030204" pitchFamily="34" charset="0"/>
                <a:ea typeface="Calibri" panose="020F0502020204030204" pitchFamily="34" charset="0"/>
                <a:cs typeface="Calibri" panose="020F0502020204030204" pitchFamily="34" charset="0"/>
              </a:rPr>
              <a:t>orm</a:t>
            </a:r>
          </a:p>
          <a:p>
            <a:r>
              <a:rPr lang="en-GB" sz="3200" dirty="0">
                <a:latin typeface="Calibri" panose="020F0502020204030204" pitchFamily="34" charset="0"/>
                <a:ea typeface="Calibri" panose="020F0502020204030204" pitchFamily="34" charset="0"/>
                <a:cs typeface="Calibri" panose="020F0502020204030204" pitchFamily="34" charset="0"/>
              </a:rPr>
              <a:t>Other information to be submitted will be provided</a:t>
            </a:r>
          </a:p>
          <a:p>
            <a:r>
              <a:rPr lang="en-GB" sz="3200" dirty="0">
                <a:latin typeface="Calibri" panose="020F0502020204030204" pitchFamily="34" charset="0"/>
                <a:ea typeface="Calibri" panose="020F0502020204030204" pitchFamily="34" charset="0"/>
                <a:cs typeface="Calibri" panose="020F0502020204030204" pitchFamily="34" charset="0"/>
              </a:rPr>
              <a:t>Telephone or Teams call with Inspection Administrator (IA)</a:t>
            </a:r>
          </a:p>
          <a:p>
            <a:r>
              <a:rPr lang="en-GB" sz="3200" dirty="0">
                <a:latin typeface="Calibri" panose="020F0502020204030204" pitchFamily="34" charset="0"/>
                <a:ea typeface="Calibri" panose="020F0502020204030204" pitchFamily="34" charset="0"/>
                <a:cs typeface="Calibri" panose="020F0502020204030204" pitchFamily="34" charset="0"/>
              </a:rPr>
              <a:t>Telephone call with Managing Inspector (MI)</a:t>
            </a:r>
          </a:p>
        </p:txBody>
      </p:sp>
    </p:spTree>
    <p:extLst>
      <p:ext uri="{BB962C8B-B14F-4D97-AF65-F5344CB8AC3E}">
        <p14:creationId xmlns:p14="http://schemas.microsoft.com/office/powerpoint/2010/main" val="13213554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846118-5403-5B0A-6D02-EDF601BEA288}"/>
              </a:ext>
            </a:extLst>
          </p:cNvPr>
          <p:cNvSpPr>
            <a:spLocks noGrp="1"/>
          </p:cNvSpPr>
          <p:nvPr>
            <p:ph type="title"/>
          </p:nvPr>
        </p:nvSpPr>
        <p:spPr>
          <a:xfrm>
            <a:off x="838200" y="128734"/>
            <a:ext cx="10515600" cy="1325563"/>
          </a:xfrm>
        </p:spPr>
        <p:txBody>
          <a:bodyPr/>
          <a:lstStyle/>
          <a:p>
            <a:r>
              <a:rPr lang="en-GB" dirty="0">
                <a:latin typeface="Calibri" panose="020F0502020204030204" pitchFamily="34" charset="0"/>
                <a:ea typeface="Calibri" panose="020F0502020204030204" pitchFamily="34" charset="0"/>
                <a:cs typeface="Calibri" panose="020F0502020204030204" pitchFamily="34" charset="0"/>
              </a:rPr>
              <a:t>Self-evaluation Summary Form</a:t>
            </a:r>
          </a:p>
        </p:txBody>
      </p:sp>
      <p:pic>
        <p:nvPicPr>
          <p:cNvPr id="4" name="Picture 3">
            <a:extLst>
              <a:ext uri="{FF2B5EF4-FFF2-40B4-BE49-F238E27FC236}">
                <a16:creationId xmlns:a16="http://schemas.microsoft.com/office/drawing/2014/main" id="{4608862D-BF7A-B812-2AFC-A0E903552165}"/>
              </a:ext>
            </a:extLst>
          </p:cNvPr>
          <p:cNvPicPr>
            <a:picLocks noChangeAspect="1"/>
          </p:cNvPicPr>
          <p:nvPr/>
        </p:nvPicPr>
        <p:blipFill>
          <a:blip r:embed="rId3"/>
          <a:stretch>
            <a:fillRect/>
          </a:stretch>
        </p:blipFill>
        <p:spPr>
          <a:xfrm>
            <a:off x="563226" y="1207008"/>
            <a:ext cx="10565454" cy="5522258"/>
          </a:xfrm>
          <a:prstGeom prst="rect">
            <a:avLst/>
          </a:prstGeom>
        </p:spPr>
      </p:pic>
    </p:spTree>
    <p:extLst>
      <p:ext uri="{BB962C8B-B14F-4D97-AF65-F5344CB8AC3E}">
        <p14:creationId xmlns:p14="http://schemas.microsoft.com/office/powerpoint/2010/main" val="25812777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85973-94FE-9BDB-BD1D-0E957FE85612}"/>
              </a:ext>
            </a:extLst>
          </p:cNvPr>
          <p:cNvSpPr>
            <a:spLocks noGrp="1"/>
          </p:cNvSpPr>
          <p:nvPr>
            <p:ph type="title"/>
          </p:nvPr>
        </p:nvSpPr>
        <p:spPr/>
        <p:txBody>
          <a:bodyPr/>
          <a:lstStyle/>
          <a:p>
            <a:r>
              <a:rPr lang="en-GB" dirty="0"/>
              <a:t>Education Scotland 6-point grading scale</a:t>
            </a:r>
          </a:p>
        </p:txBody>
      </p:sp>
      <p:graphicFrame>
        <p:nvGraphicFramePr>
          <p:cNvPr id="3" name="Table 2">
            <a:extLst>
              <a:ext uri="{FF2B5EF4-FFF2-40B4-BE49-F238E27FC236}">
                <a16:creationId xmlns:a16="http://schemas.microsoft.com/office/drawing/2014/main" id="{21691291-AE90-17AB-7D49-1D203855F6AA}"/>
              </a:ext>
            </a:extLst>
          </p:cNvPr>
          <p:cNvGraphicFramePr>
            <a:graphicFrameLocks noGrp="1"/>
          </p:cNvGraphicFramePr>
          <p:nvPr>
            <p:extLst>
              <p:ext uri="{D42A27DB-BD31-4B8C-83A1-F6EECF244321}">
                <p14:modId xmlns:p14="http://schemas.microsoft.com/office/powerpoint/2010/main" val="3462186259"/>
              </p:ext>
            </p:extLst>
          </p:nvPr>
        </p:nvGraphicFramePr>
        <p:xfrm>
          <a:off x="902208" y="1690688"/>
          <a:ext cx="10387584" cy="4778925"/>
        </p:xfrm>
        <a:graphic>
          <a:graphicData uri="http://schemas.openxmlformats.org/drawingml/2006/table">
            <a:tbl>
              <a:tblPr firstRow="1" bandRow="1">
                <a:tableStyleId>{5C22544A-7EE6-4342-B048-85BDC9FD1C3A}</a:tableStyleId>
              </a:tblPr>
              <a:tblGrid>
                <a:gridCol w="830339">
                  <a:extLst>
                    <a:ext uri="{9D8B030D-6E8A-4147-A177-3AD203B41FA5}">
                      <a16:colId xmlns:a16="http://schemas.microsoft.com/office/drawing/2014/main" val="1911026446"/>
                    </a:ext>
                  </a:extLst>
                </a:gridCol>
                <a:gridCol w="2791327">
                  <a:extLst>
                    <a:ext uri="{9D8B030D-6E8A-4147-A177-3AD203B41FA5}">
                      <a16:colId xmlns:a16="http://schemas.microsoft.com/office/drawing/2014/main" val="4286491913"/>
                    </a:ext>
                  </a:extLst>
                </a:gridCol>
                <a:gridCol w="6765918">
                  <a:extLst>
                    <a:ext uri="{9D8B030D-6E8A-4147-A177-3AD203B41FA5}">
                      <a16:colId xmlns:a16="http://schemas.microsoft.com/office/drawing/2014/main" val="2165184925"/>
                    </a:ext>
                  </a:extLst>
                </a:gridCol>
              </a:tblGrid>
              <a:tr h="638793">
                <a:tc>
                  <a:txBody>
                    <a:bodyPr/>
                    <a:lstStyle/>
                    <a:p>
                      <a:endParaRPr lang="en-GB" sz="3600" dirty="0">
                        <a:latin typeface="Calibri" panose="020F0502020204030204" pitchFamily="34" charset="0"/>
                        <a:ea typeface="Calibri" panose="020F0502020204030204" pitchFamily="34" charset="0"/>
                        <a:cs typeface="Calibri" panose="020F0502020204030204" pitchFamily="34" charset="0"/>
                      </a:endParaRPr>
                    </a:p>
                  </a:txBody>
                  <a:tcPr>
                    <a:solidFill>
                      <a:schemeClr val="tx2">
                        <a:lumMod val="75000"/>
                        <a:lumOff val="25000"/>
                      </a:schemeClr>
                    </a:solidFill>
                  </a:tcPr>
                </a:tc>
                <a:tc>
                  <a:txBody>
                    <a:bodyPr/>
                    <a:lstStyle/>
                    <a:p>
                      <a:r>
                        <a:rPr lang="en-GB" sz="3600" dirty="0">
                          <a:latin typeface="Calibri" panose="020F0502020204030204" pitchFamily="34" charset="0"/>
                          <a:ea typeface="Calibri" panose="020F0502020204030204" pitchFamily="34" charset="0"/>
                          <a:cs typeface="Calibri" panose="020F0502020204030204" pitchFamily="34" charset="0"/>
                        </a:rPr>
                        <a:t>Grade</a:t>
                      </a:r>
                    </a:p>
                  </a:txBody>
                  <a:tcPr>
                    <a:solidFill>
                      <a:schemeClr val="tx2">
                        <a:lumMod val="75000"/>
                        <a:lumOff val="25000"/>
                      </a:schemeClr>
                    </a:solidFill>
                  </a:tcPr>
                </a:tc>
                <a:tc>
                  <a:txBody>
                    <a:bodyPr/>
                    <a:lstStyle/>
                    <a:p>
                      <a:r>
                        <a:rPr lang="en-GB" sz="3600" dirty="0">
                          <a:latin typeface="Calibri" panose="020F0502020204030204" pitchFamily="34" charset="0"/>
                          <a:ea typeface="Calibri" panose="020F0502020204030204" pitchFamily="34" charset="0"/>
                          <a:cs typeface="Calibri" panose="020F0502020204030204" pitchFamily="34" charset="0"/>
                        </a:rPr>
                        <a:t>Meaning</a:t>
                      </a:r>
                    </a:p>
                  </a:txBody>
                  <a:tcPr>
                    <a:solidFill>
                      <a:schemeClr val="tx2">
                        <a:lumMod val="75000"/>
                        <a:lumOff val="25000"/>
                      </a:schemeClr>
                    </a:solidFill>
                  </a:tcPr>
                </a:tc>
                <a:extLst>
                  <a:ext uri="{0D108BD9-81ED-4DB2-BD59-A6C34878D82A}">
                    <a16:rowId xmlns:a16="http://schemas.microsoft.com/office/drawing/2014/main" val="2851533595"/>
                  </a:ext>
                </a:extLst>
              </a:tr>
              <a:tr h="638793">
                <a:tc>
                  <a:txBody>
                    <a:bodyPr/>
                    <a:lstStyle/>
                    <a:p>
                      <a:r>
                        <a:rPr lang="en-GB" sz="2800" dirty="0"/>
                        <a:t>6</a:t>
                      </a:r>
                    </a:p>
                  </a:txBody>
                  <a:tcPr>
                    <a:solidFill>
                      <a:schemeClr val="accent1">
                        <a:lumMod val="60000"/>
                        <a:lumOff val="40000"/>
                      </a:schemeClr>
                    </a:solidFill>
                  </a:tcPr>
                </a:tc>
                <a:tc>
                  <a:txBody>
                    <a:bodyPr/>
                    <a:lstStyle/>
                    <a:p>
                      <a:r>
                        <a:rPr lang="en-GB" sz="2800" dirty="0">
                          <a:latin typeface="Calibri" panose="020F0502020204030204" pitchFamily="34" charset="0"/>
                          <a:ea typeface="Calibri" panose="020F0502020204030204" pitchFamily="34" charset="0"/>
                          <a:cs typeface="Calibri" panose="020F0502020204030204" pitchFamily="34" charset="0"/>
                        </a:rPr>
                        <a:t>Excellent</a:t>
                      </a:r>
                    </a:p>
                  </a:txBody>
                  <a:tcPr>
                    <a:solidFill>
                      <a:schemeClr val="accent1">
                        <a:lumMod val="60000"/>
                        <a:lumOff val="40000"/>
                      </a:schemeClr>
                    </a:solidFill>
                  </a:tcPr>
                </a:tc>
                <a:tc>
                  <a:txBody>
                    <a:bodyPr/>
                    <a:lstStyle/>
                    <a:p>
                      <a:r>
                        <a:rPr lang="en-GB" sz="2800" dirty="0">
                          <a:latin typeface="Calibri" panose="020F0502020204030204" pitchFamily="34" charset="0"/>
                          <a:ea typeface="Calibri" panose="020F0502020204030204" pitchFamily="34" charset="0"/>
                          <a:cs typeface="Calibri" panose="020F0502020204030204" pitchFamily="34" charset="0"/>
                        </a:rPr>
                        <a:t>Outstanding, sector leading</a:t>
                      </a:r>
                    </a:p>
                  </a:txBody>
                  <a:tcPr>
                    <a:solidFill>
                      <a:schemeClr val="accent1">
                        <a:lumMod val="60000"/>
                        <a:lumOff val="40000"/>
                      </a:schemeClr>
                    </a:solidFill>
                  </a:tcPr>
                </a:tc>
                <a:extLst>
                  <a:ext uri="{0D108BD9-81ED-4DB2-BD59-A6C34878D82A}">
                    <a16:rowId xmlns:a16="http://schemas.microsoft.com/office/drawing/2014/main" val="415639249"/>
                  </a:ext>
                </a:extLst>
              </a:tr>
              <a:tr h="638793">
                <a:tc>
                  <a:txBody>
                    <a:bodyPr/>
                    <a:lstStyle/>
                    <a:p>
                      <a:r>
                        <a:rPr lang="en-GB" sz="2800" dirty="0"/>
                        <a:t>5</a:t>
                      </a:r>
                    </a:p>
                  </a:txBody>
                  <a:tcPr>
                    <a:solidFill>
                      <a:schemeClr val="accent1">
                        <a:lumMod val="40000"/>
                        <a:lumOff val="60000"/>
                      </a:schemeClr>
                    </a:solidFill>
                  </a:tcPr>
                </a:tc>
                <a:tc>
                  <a:txBody>
                    <a:bodyPr/>
                    <a:lstStyle/>
                    <a:p>
                      <a:r>
                        <a:rPr lang="en-GB" sz="2800" dirty="0">
                          <a:latin typeface="Calibri" panose="020F0502020204030204" pitchFamily="34" charset="0"/>
                          <a:ea typeface="Calibri" panose="020F0502020204030204" pitchFamily="34" charset="0"/>
                          <a:cs typeface="Calibri" panose="020F0502020204030204" pitchFamily="34" charset="0"/>
                        </a:rPr>
                        <a:t>Very good</a:t>
                      </a:r>
                    </a:p>
                  </a:txBody>
                  <a:tcPr>
                    <a:solidFill>
                      <a:schemeClr val="accent1">
                        <a:lumMod val="40000"/>
                        <a:lumOff val="60000"/>
                      </a:schemeClr>
                    </a:solidFill>
                  </a:tcPr>
                </a:tc>
                <a:tc>
                  <a:txBody>
                    <a:bodyPr/>
                    <a:lstStyle/>
                    <a:p>
                      <a:r>
                        <a:rPr lang="en-GB" sz="2800" dirty="0">
                          <a:latin typeface="Calibri" panose="020F0502020204030204" pitchFamily="34" charset="0"/>
                          <a:ea typeface="Calibri" panose="020F0502020204030204" pitchFamily="34" charset="0"/>
                          <a:cs typeface="Calibri" panose="020F0502020204030204" pitchFamily="34" charset="0"/>
                        </a:rPr>
                        <a:t>Major strengths</a:t>
                      </a:r>
                    </a:p>
                  </a:txBody>
                  <a:tcPr>
                    <a:solidFill>
                      <a:schemeClr val="accent1">
                        <a:lumMod val="40000"/>
                        <a:lumOff val="60000"/>
                      </a:schemeClr>
                    </a:solidFill>
                  </a:tcPr>
                </a:tc>
                <a:extLst>
                  <a:ext uri="{0D108BD9-81ED-4DB2-BD59-A6C34878D82A}">
                    <a16:rowId xmlns:a16="http://schemas.microsoft.com/office/drawing/2014/main" val="4140073074"/>
                  </a:ext>
                </a:extLst>
              </a:tr>
              <a:tr h="599644">
                <a:tc>
                  <a:txBody>
                    <a:bodyPr/>
                    <a:lstStyle/>
                    <a:p>
                      <a:r>
                        <a:rPr lang="en-GB" sz="2800" dirty="0"/>
                        <a:t>4</a:t>
                      </a:r>
                    </a:p>
                  </a:txBody>
                  <a:tcPr>
                    <a:solidFill>
                      <a:schemeClr val="accent1">
                        <a:lumMod val="60000"/>
                        <a:lumOff val="40000"/>
                      </a:schemeClr>
                    </a:solidFill>
                  </a:tcPr>
                </a:tc>
                <a:tc>
                  <a:txBody>
                    <a:bodyPr/>
                    <a:lstStyle/>
                    <a:p>
                      <a:r>
                        <a:rPr lang="en-GB" sz="2800" dirty="0">
                          <a:latin typeface="Calibri" panose="020F0502020204030204" pitchFamily="34" charset="0"/>
                          <a:ea typeface="Calibri" panose="020F0502020204030204" pitchFamily="34" charset="0"/>
                          <a:cs typeface="Calibri" panose="020F0502020204030204" pitchFamily="34" charset="0"/>
                        </a:rPr>
                        <a:t>Good</a:t>
                      </a:r>
                    </a:p>
                  </a:txBody>
                  <a:tcPr>
                    <a:solidFill>
                      <a:schemeClr val="accent1">
                        <a:lumMod val="60000"/>
                        <a:lumOff val="40000"/>
                      </a:schemeClr>
                    </a:solidFill>
                  </a:tcPr>
                </a:tc>
                <a:tc>
                  <a:txBody>
                    <a:bodyPr/>
                    <a:lstStyle/>
                    <a:p>
                      <a:r>
                        <a:rPr lang="en-GB" sz="2800" dirty="0">
                          <a:latin typeface="Calibri" panose="020F0502020204030204" pitchFamily="34" charset="0"/>
                          <a:ea typeface="Calibri" panose="020F0502020204030204" pitchFamily="34" charset="0"/>
                          <a:cs typeface="Calibri" panose="020F0502020204030204" pitchFamily="34" charset="0"/>
                        </a:rPr>
                        <a:t>Important strengths with some areas for improvement</a:t>
                      </a:r>
                    </a:p>
                  </a:txBody>
                  <a:tcPr>
                    <a:solidFill>
                      <a:schemeClr val="accent1">
                        <a:lumMod val="60000"/>
                        <a:lumOff val="40000"/>
                      </a:schemeClr>
                    </a:solidFill>
                  </a:tcPr>
                </a:tc>
                <a:extLst>
                  <a:ext uri="{0D108BD9-81ED-4DB2-BD59-A6C34878D82A}">
                    <a16:rowId xmlns:a16="http://schemas.microsoft.com/office/drawing/2014/main" val="4203060792"/>
                  </a:ext>
                </a:extLst>
              </a:tr>
              <a:tr h="638793">
                <a:tc>
                  <a:txBody>
                    <a:bodyPr/>
                    <a:lstStyle/>
                    <a:p>
                      <a:r>
                        <a:rPr lang="en-GB" sz="2800" dirty="0"/>
                        <a:t>3</a:t>
                      </a:r>
                    </a:p>
                  </a:txBody>
                  <a:tcPr>
                    <a:solidFill>
                      <a:schemeClr val="accent1">
                        <a:lumMod val="40000"/>
                        <a:lumOff val="60000"/>
                      </a:schemeClr>
                    </a:solidFill>
                  </a:tcPr>
                </a:tc>
                <a:tc>
                  <a:txBody>
                    <a:bodyPr/>
                    <a:lstStyle/>
                    <a:p>
                      <a:r>
                        <a:rPr lang="en-GB" sz="2800" dirty="0">
                          <a:latin typeface="Calibri" panose="020F0502020204030204" pitchFamily="34" charset="0"/>
                          <a:ea typeface="Calibri" panose="020F0502020204030204" pitchFamily="34" charset="0"/>
                          <a:cs typeface="Calibri" panose="020F0502020204030204" pitchFamily="34" charset="0"/>
                        </a:rPr>
                        <a:t>Satisfactory</a:t>
                      </a:r>
                    </a:p>
                  </a:txBody>
                  <a:tcPr>
                    <a:solidFill>
                      <a:schemeClr val="accent1">
                        <a:lumMod val="40000"/>
                        <a:lumOff val="60000"/>
                      </a:schemeClr>
                    </a:solidFill>
                  </a:tcPr>
                </a:tc>
                <a:tc>
                  <a:txBody>
                    <a:bodyPr/>
                    <a:lstStyle/>
                    <a:p>
                      <a:r>
                        <a:rPr lang="en-GB" sz="2800" dirty="0">
                          <a:latin typeface="Calibri" panose="020F0502020204030204" pitchFamily="34" charset="0"/>
                          <a:ea typeface="Calibri" panose="020F0502020204030204" pitchFamily="34" charset="0"/>
                          <a:cs typeface="Calibri" panose="020F0502020204030204" pitchFamily="34" charset="0"/>
                        </a:rPr>
                        <a:t>Strengths just outweigh weaknesses</a:t>
                      </a:r>
                    </a:p>
                  </a:txBody>
                  <a:tcPr>
                    <a:lnB w="12700" cmpd="sng">
                      <a:noFill/>
                    </a:lnB>
                    <a:solidFill>
                      <a:schemeClr val="accent1">
                        <a:lumMod val="40000"/>
                        <a:lumOff val="60000"/>
                      </a:schemeClr>
                    </a:solidFill>
                  </a:tcPr>
                </a:tc>
                <a:extLst>
                  <a:ext uri="{0D108BD9-81ED-4DB2-BD59-A6C34878D82A}">
                    <a16:rowId xmlns:a16="http://schemas.microsoft.com/office/drawing/2014/main" val="2141327975"/>
                  </a:ext>
                </a:extLst>
              </a:tr>
              <a:tr h="638793">
                <a:tc>
                  <a:txBody>
                    <a:bodyPr/>
                    <a:lstStyle/>
                    <a:p>
                      <a:r>
                        <a:rPr lang="en-GB" sz="2800" dirty="0"/>
                        <a:t>2</a:t>
                      </a:r>
                    </a:p>
                  </a:txBody>
                  <a:tcPr>
                    <a:lnR w="12700" cmpd="sng">
                      <a:noFill/>
                    </a:lnR>
                    <a:solidFill>
                      <a:schemeClr val="accent1">
                        <a:lumMod val="60000"/>
                        <a:lumOff val="40000"/>
                      </a:schemeClr>
                    </a:solidFill>
                  </a:tcPr>
                </a:tc>
                <a:tc>
                  <a:txBody>
                    <a:bodyPr/>
                    <a:lstStyle/>
                    <a:p>
                      <a:r>
                        <a:rPr lang="en-GB" sz="2800" dirty="0">
                          <a:latin typeface="Calibri" panose="020F0502020204030204" pitchFamily="34" charset="0"/>
                          <a:ea typeface="Calibri" panose="020F0502020204030204" pitchFamily="34" charset="0"/>
                          <a:cs typeface="Calibri" panose="020F0502020204030204" pitchFamily="34" charset="0"/>
                        </a:rPr>
                        <a:t>Weak</a:t>
                      </a:r>
                    </a:p>
                  </a:txBody>
                  <a:tcPr>
                    <a:lnL w="12700" cmpd="sng">
                      <a:noFill/>
                    </a:lnL>
                    <a:lnR w="12700" cmpd="sng">
                      <a:noFill/>
                    </a:lnR>
                    <a:solidFill>
                      <a:schemeClr val="accent1">
                        <a:lumMod val="60000"/>
                        <a:lumOff val="40000"/>
                      </a:schemeClr>
                    </a:solidFill>
                  </a:tcPr>
                </a:tc>
                <a:tc>
                  <a:txBody>
                    <a:bodyPr/>
                    <a:lstStyle/>
                    <a:p>
                      <a:r>
                        <a:rPr lang="en-GB" sz="2800" dirty="0">
                          <a:latin typeface="Calibri" panose="020F0502020204030204" pitchFamily="34" charset="0"/>
                          <a:ea typeface="Calibri" panose="020F0502020204030204" pitchFamily="34" charset="0"/>
                          <a:cs typeface="Calibri" panose="020F0502020204030204" pitchFamily="34" charset="0"/>
                        </a:rPr>
                        <a:t>Important weaknesses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60000"/>
                        <a:lumOff val="40000"/>
                      </a:schemeClr>
                    </a:solidFill>
                  </a:tcPr>
                </a:tc>
                <a:extLst>
                  <a:ext uri="{0D108BD9-81ED-4DB2-BD59-A6C34878D82A}">
                    <a16:rowId xmlns:a16="http://schemas.microsoft.com/office/drawing/2014/main" val="518378461"/>
                  </a:ext>
                </a:extLst>
              </a:tr>
              <a:tr h="638793">
                <a:tc>
                  <a:txBody>
                    <a:bodyPr/>
                    <a:lstStyle/>
                    <a:p>
                      <a:r>
                        <a:rPr lang="en-GB" sz="2800" dirty="0"/>
                        <a:t>1</a:t>
                      </a:r>
                    </a:p>
                  </a:txBody>
                  <a:tcPr>
                    <a:lnR w="12700" cmpd="sng">
                      <a:noFill/>
                    </a:lnR>
                    <a:solidFill>
                      <a:schemeClr val="accent1">
                        <a:lumMod val="40000"/>
                        <a:lumOff val="60000"/>
                      </a:schemeClr>
                    </a:solidFill>
                  </a:tcPr>
                </a:tc>
                <a:tc>
                  <a:txBody>
                    <a:bodyPr/>
                    <a:lstStyle/>
                    <a:p>
                      <a:r>
                        <a:rPr lang="en-GB" sz="2800" dirty="0">
                          <a:latin typeface="Calibri" panose="020F0502020204030204" pitchFamily="34" charset="0"/>
                          <a:ea typeface="Calibri" panose="020F0502020204030204" pitchFamily="34" charset="0"/>
                          <a:cs typeface="Calibri" panose="020F0502020204030204" pitchFamily="34" charset="0"/>
                        </a:rPr>
                        <a:t>Unsatisfactory</a:t>
                      </a:r>
                    </a:p>
                  </a:txBody>
                  <a:tcPr>
                    <a:lnL w="12700" cmpd="sng">
                      <a:noFill/>
                    </a:lnL>
                    <a:lnR w="12700" cmpd="sng">
                      <a:noFill/>
                    </a:lnR>
                    <a:solidFill>
                      <a:schemeClr val="accent1">
                        <a:lumMod val="40000"/>
                        <a:lumOff val="60000"/>
                      </a:schemeClr>
                    </a:solidFill>
                  </a:tcPr>
                </a:tc>
                <a:tc>
                  <a:txBody>
                    <a:bodyPr/>
                    <a:lstStyle/>
                    <a:p>
                      <a:r>
                        <a:rPr lang="en-GB" sz="2800" dirty="0">
                          <a:latin typeface="Calibri" panose="020F0502020204030204" pitchFamily="34" charset="0"/>
                          <a:ea typeface="Calibri" panose="020F0502020204030204" pitchFamily="34" charset="0"/>
                          <a:cs typeface="Calibri" panose="020F0502020204030204" pitchFamily="34" charset="0"/>
                        </a:rPr>
                        <a:t>Major weaknesses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2128590550"/>
                  </a:ext>
                </a:extLst>
              </a:tr>
            </a:tbl>
          </a:graphicData>
        </a:graphic>
      </p:graphicFrame>
    </p:spTree>
    <p:extLst>
      <p:ext uri="{BB962C8B-B14F-4D97-AF65-F5344CB8AC3E}">
        <p14:creationId xmlns:p14="http://schemas.microsoft.com/office/powerpoint/2010/main" val="42010818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C799A38-2D9D-AFB9-C8B9-5E1FC5CA23DB}"/>
              </a:ext>
            </a:extLst>
          </p:cNvPr>
          <p:cNvSpPr>
            <a:spLocks noGrp="1"/>
          </p:cNvSpPr>
          <p:nvPr>
            <p:ph type="title"/>
          </p:nvPr>
        </p:nvSpPr>
        <p:spPr>
          <a:xfrm>
            <a:off x="686834" y="1153572"/>
            <a:ext cx="3200400" cy="4461163"/>
          </a:xfrm>
        </p:spPr>
        <p:txBody>
          <a:bodyPr vert="horz" lIns="91440" tIns="45720" rIns="91440" bIns="45720" rtlCol="0" anchor="ctr">
            <a:normAutofit/>
          </a:bodyPr>
          <a:lstStyle/>
          <a:p>
            <a:r>
              <a:rPr lang="en-US" kern="1200" dirty="0">
                <a:solidFill>
                  <a:srgbClr val="FFFFFF"/>
                </a:solidFill>
                <a:latin typeface="Calibri" panose="020F0502020204030204" pitchFamily="34" charset="0"/>
                <a:ea typeface="Calibri" panose="020F0502020204030204" pitchFamily="34" charset="0"/>
                <a:cs typeface="Calibri" panose="020F0502020204030204" pitchFamily="34" charset="0"/>
              </a:rPr>
              <a:t>During the inspection – Day 1</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TextBox 2">
            <a:extLst>
              <a:ext uri="{FF2B5EF4-FFF2-40B4-BE49-F238E27FC236}">
                <a16:creationId xmlns:a16="http://schemas.microsoft.com/office/drawing/2014/main" id="{571BD10E-A091-B9DC-E0DA-1C169D6907AE}"/>
              </a:ext>
            </a:extLst>
          </p:cNvPr>
          <p:cNvSpPr txBox="1"/>
          <p:nvPr/>
        </p:nvSpPr>
        <p:spPr>
          <a:xfrm>
            <a:off x="4292084" y="825500"/>
            <a:ext cx="7465292" cy="5585619"/>
          </a:xfrm>
          <a:prstGeom prst="rect">
            <a:avLst/>
          </a:prstGeom>
        </p:spPr>
        <p:txBody>
          <a:bodyPr vert="horz" lIns="91440" tIns="45720" rIns="91440" bIns="45720" rtlCol="0" anchor="ctr">
            <a:normAutofit fontScale="92500" lnSpcReduction="10000"/>
          </a:bodyPr>
          <a:lstStyle/>
          <a:p>
            <a:pPr marL="285750" indent="-228600">
              <a:lnSpc>
                <a:spcPct val="90000"/>
              </a:lnSpc>
              <a:buFont typeface="Arial" panose="020B0604020202020204" pitchFamily="34" charset="0"/>
              <a:buChar char="•"/>
            </a:pPr>
            <a:r>
              <a:rPr lang="en-US" sz="2400" dirty="0">
                <a:latin typeface="Calibri" panose="020F0502020204030204" pitchFamily="34" charset="0"/>
                <a:ea typeface="Calibri" panose="020F0502020204030204" pitchFamily="34" charset="0"/>
                <a:cs typeface="Calibri" panose="020F0502020204030204" pitchFamily="34" charset="0"/>
              </a:rPr>
              <a:t>Tour of school including ELC </a:t>
            </a:r>
          </a:p>
          <a:p>
            <a:pPr marL="57150">
              <a:lnSpc>
                <a:spcPct val="90000"/>
              </a:lnSpc>
            </a:pPr>
            <a:endParaRPr lang="en-US" sz="2400" dirty="0">
              <a:latin typeface="Calibri" panose="020F0502020204030204" pitchFamily="34" charset="0"/>
              <a:ea typeface="Calibri" panose="020F0502020204030204" pitchFamily="34" charset="0"/>
              <a:cs typeface="Calibri" panose="020F0502020204030204" pitchFamily="34" charset="0"/>
            </a:endParaRPr>
          </a:p>
          <a:p>
            <a:pPr marL="285750" indent="-228600">
              <a:lnSpc>
                <a:spcPct val="90000"/>
              </a:lnSpc>
              <a:buFont typeface="Arial" panose="020B0604020202020204" pitchFamily="34" charset="0"/>
              <a:buChar char="•"/>
            </a:pPr>
            <a:r>
              <a:rPr lang="en-US" sz="2400" dirty="0">
                <a:latin typeface="Calibri" panose="020F0502020204030204" pitchFamily="34" charset="0"/>
                <a:ea typeface="Calibri" panose="020F0502020204030204" pitchFamily="34" charset="0"/>
                <a:cs typeface="Calibri" panose="020F0502020204030204" pitchFamily="34" charset="0"/>
              </a:rPr>
              <a:t>Scoping meeting – HT to brief the inspection team based on the completed self-evaluation summary form, providing a clear sense of the setting’s journey. </a:t>
            </a:r>
          </a:p>
          <a:p>
            <a:pPr marL="57150">
              <a:lnSpc>
                <a:spcPct val="90000"/>
              </a:lnSpc>
            </a:pPr>
            <a:r>
              <a:rPr lang="en-US" sz="2400" dirty="0">
                <a:latin typeface="Calibri" panose="020F0502020204030204" pitchFamily="34" charset="0"/>
                <a:ea typeface="Calibri" panose="020F0502020204030204" pitchFamily="34" charset="0"/>
                <a:cs typeface="Calibri" panose="020F0502020204030204" pitchFamily="34" charset="0"/>
              </a:rPr>
              <a:t>   Focus on high-level messages:</a:t>
            </a:r>
          </a:p>
          <a:p>
            <a:pPr marL="342900" indent="-342900" algn="l">
              <a:spcAft>
                <a:spcPts val="375"/>
              </a:spcAft>
              <a:buFont typeface="Wingdings" panose="05000000000000000000" pitchFamily="2" charset="2"/>
              <a:buChar char="ü"/>
            </a:pPr>
            <a:r>
              <a:rPr lang="en-GB" sz="2400" b="0"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giving a clear account of strengths and aspects for development</a:t>
            </a:r>
          </a:p>
          <a:p>
            <a:pPr marL="342900" indent="-342900" algn="l">
              <a:spcAft>
                <a:spcPts val="375"/>
              </a:spcAft>
              <a:buFont typeface="Wingdings" panose="05000000000000000000" pitchFamily="2" charset="2"/>
              <a:buChar char="ü"/>
            </a:pPr>
            <a:r>
              <a:rPr lang="en-GB" sz="2400" b="0"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demonstrating where the setting is improving and showing how they know</a:t>
            </a:r>
          </a:p>
          <a:p>
            <a:pPr marL="342900" indent="-342900" algn="l">
              <a:spcAft>
                <a:spcPts val="375"/>
              </a:spcAft>
              <a:buFont typeface="Wingdings" panose="05000000000000000000" pitchFamily="2" charset="2"/>
              <a:buChar char="ü"/>
            </a:pPr>
            <a:r>
              <a:rPr lang="en-GB" sz="2400" b="0"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identifying the key sources of evidence which underpin their knowledge of the setting's performance and improvement, and making these available</a:t>
            </a:r>
          </a:p>
          <a:p>
            <a:pPr marL="342900" indent="-342900" algn="l">
              <a:spcAft>
                <a:spcPts val="375"/>
              </a:spcAft>
              <a:buFont typeface="Wingdings" panose="05000000000000000000" pitchFamily="2" charset="2"/>
              <a:buChar char="ü"/>
            </a:pPr>
            <a:r>
              <a:rPr lang="en-GB" sz="2400" b="0" i="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showing how they prioritise areas for improvement.</a:t>
            </a:r>
          </a:p>
          <a:p>
            <a:pPr marL="57150">
              <a:lnSpc>
                <a:spcPct val="90000"/>
              </a:lnSpc>
            </a:pPr>
            <a:endParaRPr lang="en-US" sz="2400" dirty="0">
              <a:latin typeface="Calibri" panose="020F0502020204030204" pitchFamily="34" charset="0"/>
              <a:ea typeface="Calibri" panose="020F0502020204030204" pitchFamily="34" charset="0"/>
              <a:cs typeface="Calibri" panose="020F0502020204030204" pitchFamily="34" charset="0"/>
            </a:endParaRPr>
          </a:p>
          <a:p>
            <a:pPr indent="-228600">
              <a:lnSpc>
                <a:spcPct val="90000"/>
              </a:lnSpc>
              <a:spcAft>
                <a:spcPts val="375"/>
              </a:spcAft>
              <a:buFont typeface="Arial" panose="020B0604020202020204" pitchFamily="34" charset="0"/>
              <a:buChar char="•"/>
            </a:pPr>
            <a:r>
              <a:rPr lang="en-US" sz="2400" dirty="0">
                <a:latin typeface="Calibri" panose="020F0502020204030204" pitchFamily="34" charset="0"/>
                <a:ea typeface="Calibri" panose="020F0502020204030204" pitchFamily="34" charset="0"/>
                <a:cs typeface="Calibri" panose="020F0502020204030204" pitchFamily="34" charset="0"/>
              </a:rPr>
              <a:t>Meeting for staff to be introduced to the</a:t>
            </a:r>
          </a:p>
          <a:p>
            <a:pPr>
              <a:lnSpc>
                <a:spcPct val="90000"/>
              </a:lnSpc>
              <a:spcAft>
                <a:spcPts val="375"/>
              </a:spcAft>
            </a:pPr>
            <a:r>
              <a:rPr lang="en-US" sz="2400" dirty="0">
                <a:latin typeface="Calibri" panose="020F0502020204030204" pitchFamily="34" charset="0"/>
                <a:ea typeface="Calibri" panose="020F0502020204030204" pitchFamily="34" charset="0"/>
                <a:cs typeface="Calibri" panose="020F0502020204030204" pitchFamily="34" charset="0"/>
              </a:rPr>
              <a:t>   inspection team</a:t>
            </a:r>
            <a:endParaRPr lang="en-US" sz="2400" b="0" i="0" dirty="0">
              <a:effectLst/>
              <a:latin typeface="Calibri" panose="020F0502020204030204" pitchFamily="34" charset="0"/>
              <a:ea typeface="Calibri" panose="020F0502020204030204" pitchFamily="34" charset="0"/>
              <a:cs typeface="Calibri" panose="020F0502020204030204" pitchFamily="34" charset="0"/>
            </a:endParaRPr>
          </a:p>
          <a:p>
            <a:pPr indent="-228600">
              <a:lnSpc>
                <a:spcPct val="90000"/>
              </a:lnSpc>
              <a:spcAft>
                <a:spcPts val="375"/>
              </a:spcAft>
              <a:buFont typeface="Arial" panose="020B0604020202020204" pitchFamily="34" charset="0"/>
              <a:buChar char="•"/>
            </a:pPr>
            <a:endParaRPr lang="en-US" dirty="0"/>
          </a:p>
        </p:txBody>
      </p:sp>
    </p:spTree>
    <p:extLst>
      <p:ext uri="{BB962C8B-B14F-4D97-AF65-F5344CB8AC3E}">
        <p14:creationId xmlns:p14="http://schemas.microsoft.com/office/powerpoint/2010/main" val="17252659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7151EBE-2262-9B8D-A982-F573AA2C86EC}"/>
              </a:ext>
            </a:extLst>
          </p:cNvPr>
          <p:cNvSpPr>
            <a:spLocks noGrp="1"/>
          </p:cNvSpPr>
          <p:nvPr>
            <p:ph type="title"/>
          </p:nvPr>
        </p:nvSpPr>
        <p:spPr>
          <a:xfrm>
            <a:off x="255034" y="1153571"/>
            <a:ext cx="3200400" cy="4461163"/>
          </a:xfrm>
        </p:spPr>
        <p:txBody>
          <a:bodyPr vert="horz" lIns="91440" tIns="45720" rIns="91440" bIns="45720" rtlCol="0" anchor="ctr">
            <a:normAutofit/>
          </a:bodyPr>
          <a:lstStyle/>
          <a:p>
            <a:r>
              <a:rPr lang="en-US" kern="1200" dirty="0">
                <a:solidFill>
                  <a:srgbClr val="FFFFFF"/>
                </a:solidFill>
                <a:latin typeface="Calibri" panose="020F0502020204030204" pitchFamily="34" charset="0"/>
                <a:ea typeface="Calibri" panose="020F0502020204030204" pitchFamily="34" charset="0"/>
                <a:cs typeface="Calibri" panose="020F0502020204030204" pitchFamily="34" charset="0"/>
              </a:rPr>
              <a:t>Short model -Day 2 </a:t>
            </a:r>
            <a:br>
              <a:rPr lang="en-US" kern="1200" dirty="0">
                <a:solidFill>
                  <a:srgbClr val="FFFFFF"/>
                </a:solidFill>
                <a:latin typeface="Calibri" panose="020F0502020204030204" pitchFamily="34" charset="0"/>
                <a:ea typeface="Calibri" panose="020F0502020204030204" pitchFamily="34" charset="0"/>
                <a:cs typeface="Calibri" panose="020F0502020204030204" pitchFamily="34" charset="0"/>
              </a:rPr>
            </a:br>
            <a:br>
              <a:rPr lang="en-US" kern="1200" dirty="0">
                <a:solidFill>
                  <a:srgbClr val="FFFFFF"/>
                </a:solidFill>
                <a:latin typeface="Calibri" panose="020F0502020204030204" pitchFamily="34" charset="0"/>
                <a:ea typeface="Calibri" panose="020F0502020204030204" pitchFamily="34" charset="0"/>
                <a:cs typeface="Calibri" panose="020F0502020204030204" pitchFamily="34" charset="0"/>
              </a:rPr>
            </a:br>
            <a:r>
              <a:rPr lang="en-US" kern="1200" dirty="0">
                <a:solidFill>
                  <a:srgbClr val="FFFFFF"/>
                </a:solidFill>
                <a:latin typeface="Calibri" panose="020F0502020204030204" pitchFamily="34" charset="0"/>
                <a:ea typeface="Calibri" panose="020F0502020204030204" pitchFamily="34" charset="0"/>
                <a:cs typeface="Calibri" panose="020F0502020204030204" pitchFamily="34" charset="0"/>
              </a:rPr>
              <a:t>Full model – Days 2 &amp; 3</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TextBox 2">
            <a:extLst>
              <a:ext uri="{FF2B5EF4-FFF2-40B4-BE49-F238E27FC236}">
                <a16:creationId xmlns:a16="http://schemas.microsoft.com/office/drawing/2014/main" id="{052563EF-6F7C-6E8F-1E17-8762A2C14784}"/>
              </a:ext>
            </a:extLst>
          </p:cNvPr>
          <p:cNvSpPr txBox="1"/>
          <p:nvPr/>
        </p:nvSpPr>
        <p:spPr>
          <a:xfrm>
            <a:off x="4447308" y="591344"/>
            <a:ext cx="6906491" cy="5585619"/>
          </a:xfrm>
          <a:prstGeom prst="rect">
            <a:avLst/>
          </a:prstGeom>
        </p:spPr>
        <p:txBody>
          <a:bodyPr vert="horz" lIns="91440" tIns="45720" rIns="91440" bIns="45720" rtlCol="0" anchor="ctr">
            <a:normAutofit lnSpcReduction="10000"/>
          </a:bodyPr>
          <a:lstStyle/>
          <a:p>
            <a:pPr marL="457200" indent="-228600">
              <a:lnSpc>
                <a:spcPct val="90000"/>
              </a:lnSpc>
              <a:spcAft>
                <a:spcPts val="600"/>
              </a:spcAft>
              <a:buFont typeface="Arial" panose="020B0604020202020204" pitchFamily="34" charset="0"/>
              <a:buChar char="•"/>
            </a:pPr>
            <a:r>
              <a:rPr lang="en-US" sz="3200" dirty="0">
                <a:latin typeface="Calibri" panose="020F0502020204030204" pitchFamily="34" charset="0"/>
                <a:ea typeface="Calibri" panose="020F0502020204030204" pitchFamily="34" charset="0"/>
                <a:cs typeface="Calibri" panose="020F0502020204030204" pitchFamily="34" charset="0"/>
              </a:rPr>
              <a:t>Visits to the ELC setting</a:t>
            </a:r>
          </a:p>
          <a:p>
            <a:pPr marL="228600">
              <a:lnSpc>
                <a:spcPct val="90000"/>
              </a:lnSpc>
              <a:spcAft>
                <a:spcPts val="600"/>
              </a:spcAft>
            </a:pPr>
            <a:endParaRPr lang="en-US" sz="3200" dirty="0">
              <a:latin typeface="Calibri" panose="020F0502020204030204" pitchFamily="34" charset="0"/>
              <a:ea typeface="Calibri" panose="020F0502020204030204" pitchFamily="34" charset="0"/>
              <a:cs typeface="Calibri" panose="020F0502020204030204" pitchFamily="34" charset="0"/>
            </a:endParaRPr>
          </a:p>
          <a:p>
            <a:pPr marL="457200" indent="-228600">
              <a:lnSpc>
                <a:spcPct val="90000"/>
              </a:lnSpc>
              <a:spcAft>
                <a:spcPts val="600"/>
              </a:spcAft>
              <a:buFont typeface="Arial" panose="020B0604020202020204" pitchFamily="34" charset="0"/>
              <a:buChar char="•"/>
            </a:pPr>
            <a:r>
              <a:rPr lang="en-US" sz="3200" dirty="0">
                <a:latin typeface="Calibri" panose="020F0502020204030204" pitchFamily="34" charset="0"/>
                <a:ea typeface="Calibri" panose="020F0502020204030204" pitchFamily="34" charset="0"/>
                <a:cs typeface="Calibri" panose="020F0502020204030204" pitchFamily="34" charset="0"/>
              </a:rPr>
              <a:t>Observation of practice</a:t>
            </a:r>
          </a:p>
          <a:p>
            <a:pPr marL="228600">
              <a:lnSpc>
                <a:spcPct val="90000"/>
              </a:lnSpc>
              <a:spcAft>
                <a:spcPts val="600"/>
              </a:spcAft>
            </a:pPr>
            <a:endParaRPr lang="en-US" sz="3200" dirty="0">
              <a:latin typeface="Calibri" panose="020F0502020204030204" pitchFamily="34" charset="0"/>
              <a:ea typeface="Calibri" panose="020F0502020204030204" pitchFamily="34" charset="0"/>
              <a:cs typeface="Calibri" panose="020F0502020204030204" pitchFamily="34" charset="0"/>
            </a:endParaRPr>
          </a:p>
          <a:p>
            <a:pPr marL="457200" indent="-228600">
              <a:lnSpc>
                <a:spcPct val="90000"/>
              </a:lnSpc>
              <a:spcAft>
                <a:spcPts val="600"/>
              </a:spcAft>
              <a:buFont typeface="Arial" panose="020B0604020202020204" pitchFamily="34" charset="0"/>
              <a:buChar char="•"/>
            </a:pPr>
            <a:r>
              <a:rPr lang="en-US" sz="3200" dirty="0">
                <a:latin typeface="Calibri" panose="020F0502020204030204" pitchFamily="34" charset="0"/>
                <a:ea typeface="Calibri" panose="020F0502020204030204" pitchFamily="34" charset="0"/>
                <a:cs typeface="Calibri" panose="020F0502020204030204" pitchFamily="34" charset="0"/>
              </a:rPr>
              <a:t>Talking with children and staff</a:t>
            </a:r>
          </a:p>
          <a:p>
            <a:pPr marL="457200" indent="-228600">
              <a:lnSpc>
                <a:spcPct val="90000"/>
              </a:lnSpc>
              <a:spcAft>
                <a:spcPts val="600"/>
              </a:spcAft>
              <a:buFont typeface="Arial" panose="020B0604020202020204" pitchFamily="34" charset="0"/>
              <a:buChar char="•"/>
            </a:pPr>
            <a:endParaRPr lang="en-US" sz="3200" dirty="0">
              <a:latin typeface="Calibri" panose="020F0502020204030204" pitchFamily="34" charset="0"/>
              <a:ea typeface="Calibri" panose="020F0502020204030204" pitchFamily="34" charset="0"/>
              <a:cs typeface="Calibri" panose="020F0502020204030204" pitchFamily="34" charset="0"/>
            </a:endParaRPr>
          </a:p>
          <a:p>
            <a:pPr marL="457200" indent="-228600">
              <a:lnSpc>
                <a:spcPct val="90000"/>
              </a:lnSpc>
              <a:spcAft>
                <a:spcPts val="600"/>
              </a:spcAft>
              <a:buFont typeface="Arial" panose="020B0604020202020204" pitchFamily="34" charset="0"/>
              <a:buChar char="•"/>
            </a:pPr>
            <a:r>
              <a:rPr lang="en-US" sz="3200" dirty="0">
                <a:latin typeface="Calibri" panose="020F0502020204030204" pitchFamily="34" charset="0"/>
                <a:ea typeface="Calibri" panose="020F0502020204030204" pitchFamily="34" charset="0"/>
                <a:cs typeface="Calibri" panose="020F0502020204030204" pitchFamily="34" charset="0"/>
              </a:rPr>
              <a:t>Focus meeting with parents/carers</a:t>
            </a:r>
          </a:p>
          <a:p>
            <a:pPr marL="457200" indent="-228600">
              <a:lnSpc>
                <a:spcPct val="90000"/>
              </a:lnSpc>
              <a:spcAft>
                <a:spcPts val="600"/>
              </a:spcAft>
              <a:buFont typeface="Arial" panose="020B0604020202020204" pitchFamily="34" charset="0"/>
              <a:buChar char="•"/>
            </a:pPr>
            <a:endParaRPr lang="en-US" sz="3200" dirty="0">
              <a:latin typeface="Calibri" panose="020F0502020204030204" pitchFamily="34" charset="0"/>
              <a:ea typeface="Calibri" panose="020F0502020204030204" pitchFamily="34" charset="0"/>
              <a:cs typeface="Calibri" panose="020F0502020204030204" pitchFamily="34" charset="0"/>
            </a:endParaRPr>
          </a:p>
          <a:p>
            <a:pPr marL="457200" indent="-228600">
              <a:lnSpc>
                <a:spcPct val="90000"/>
              </a:lnSpc>
              <a:spcAft>
                <a:spcPts val="600"/>
              </a:spcAft>
              <a:buFont typeface="Arial" panose="020B0604020202020204" pitchFamily="34" charset="0"/>
              <a:buChar char="•"/>
            </a:pPr>
            <a:r>
              <a:rPr lang="en-US" sz="3200" dirty="0">
                <a:latin typeface="Calibri" panose="020F0502020204030204" pitchFamily="34" charset="0"/>
                <a:ea typeface="Calibri" panose="020F0502020204030204" pitchFamily="34" charset="0"/>
                <a:cs typeface="Calibri" panose="020F0502020204030204" pitchFamily="34" charset="0"/>
              </a:rPr>
              <a:t>Examining evidence – Learning profiles, self-evaluation, quality assurance, personal care plans etc.</a:t>
            </a:r>
          </a:p>
          <a:p>
            <a:pPr indent="-228600">
              <a:lnSpc>
                <a:spcPct val="90000"/>
              </a:lnSpc>
              <a:spcAft>
                <a:spcPts val="600"/>
              </a:spcAft>
              <a:buFont typeface="Arial" panose="020B0604020202020204" pitchFamily="34" charset="0"/>
              <a:buChar char="•"/>
            </a:pPr>
            <a:endParaRPr lang="en-US" dirty="0"/>
          </a:p>
        </p:txBody>
      </p:sp>
    </p:spTree>
    <p:extLst>
      <p:ext uri="{BB962C8B-B14F-4D97-AF65-F5344CB8AC3E}">
        <p14:creationId xmlns:p14="http://schemas.microsoft.com/office/powerpoint/2010/main" val="26803288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3185FDB-E726-922F-A825-9F5305A360C3}"/>
              </a:ext>
            </a:extLst>
          </p:cNvPr>
          <p:cNvSpPr>
            <a:spLocks noGrp="1"/>
          </p:cNvSpPr>
          <p:nvPr>
            <p:ph type="title"/>
          </p:nvPr>
        </p:nvSpPr>
        <p:spPr>
          <a:xfrm>
            <a:off x="686834" y="1153572"/>
            <a:ext cx="3200400" cy="4461163"/>
          </a:xfrm>
        </p:spPr>
        <p:txBody>
          <a:bodyPr vert="horz" lIns="91440" tIns="45720" rIns="91440" bIns="45720" rtlCol="0" anchor="ctr">
            <a:normAutofit/>
          </a:bodyPr>
          <a:lstStyle/>
          <a:p>
            <a:r>
              <a:rPr lang="en-US" kern="1200" dirty="0">
                <a:solidFill>
                  <a:srgbClr val="FFFFFF"/>
                </a:solidFill>
                <a:latin typeface="Calibri" panose="020F0502020204030204" pitchFamily="34" charset="0"/>
                <a:ea typeface="Calibri" panose="020F0502020204030204" pitchFamily="34" charset="0"/>
                <a:cs typeface="Calibri" panose="020F0502020204030204" pitchFamily="34" charset="0"/>
              </a:rPr>
              <a:t>Short model – Day 3</a:t>
            </a:r>
            <a:br>
              <a:rPr lang="en-US" kern="1200" dirty="0">
                <a:solidFill>
                  <a:srgbClr val="FFFFFF"/>
                </a:solidFill>
                <a:latin typeface="Calibri" panose="020F0502020204030204" pitchFamily="34" charset="0"/>
                <a:ea typeface="Calibri" panose="020F0502020204030204" pitchFamily="34" charset="0"/>
                <a:cs typeface="Calibri" panose="020F0502020204030204" pitchFamily="34" charset="0"/>
              </a:rPr>
            </a:br>
            <a:br>
              <a:rPr lang="en-US" kern="1200" dirty="0">
                <a:solidFill>
                  <a:srgbClr val="FFFFFF"/>
                </a:solidFill>
                <a:latin typeface="Calibri" panose="020F0502020204030204" pitchFamily="34" charset="0"/>
                <a:ea typeface="Calibri" panose="020F0502020204030204" pitchFamily="34" charset="0"/>
                <a:cs typeface="Calibri" panose="020F0502020204030204" pitchFamily="34" charset="0"/>
              </a:rPr>
            </a:br>
            <a:r>
              <a:rPr lang="en-US" kern="1200" dirty="0">
                <a:solidFill>
                  <a:srgbClr val="FFFFFF"/>
                </a:solidFill>
                <a:latin typeface="Calibri" panose="020F0502020204030204" pitchFamily="34" charset="0"/>
                <a:ea typeface="Calibri" panose="020F0502020204030204" pitchFamily="34" charset="0"/>
                <a:cs typeface="Calibri" panose="020F0502020204030204" pitchFamily="34" charset="0"/>
              </a:rPr>
              <a:t>Full model </a:t>
            </a:r>
            <a:br>
              <a:rPr lang="en-US" kern="1200" dirty="0">
                <a:solidFill>
                  <a:srgbClr val="FFFFFF"/>
                </a:solidFill>
                <a:latin typeface="Calibri" panose="020F0502020204030204" pitchFamily="34" charset="0"/>
                <a:ea typeface="Calibri" panose="020F0502020204030204" pitchFamily="34" charset="0"/>
                <a:cs typeface="Calibri" panose="020F0502020204030204" pitchFamily="34" charset="0"/>
              </a:rPr>
            </a:br>
            <a:r>
              <a:rPr lang="en-US" kern="1200" dirty="0">
                <a:solidFill>
                  <a:srgbClr val="FFFFFF"/>
                </a:solidFill>
                <a:latin typeface="Calibri" panose="020F0502020204030204" pitchFamily="34" charset="0"/>
                <a:ea typeface="Calibri" panose="020F0502020204030204" pitchFamily="34" charset="0"/>
                <a:cs typeface="Calibri" panose="020F0502020204030204" pitchFamily="34" charset="0"/>
              </a:rPr>
              <a:t>- Day 4</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TextBox 2">
            <a:extLst>
              <a:ext uri="{FF2B5EF4-FFF2-40B4-BE49-F238E27FC236}">
                <a16:creationId xmlns:a16="http://schemas.microsoft.com/office/drawing/2014/main" id="{29161C74-0F0D-954D-4376-A1FFD58FEE8C}"/>
              </a:ext>
            </a:extLst>
          </p:cNvPr>
          <p:cNvSpPr txBox="1"/>
          <p:nvPr/>
        </p:nvSpPr>
        <p:spPr>
          <a:xfrm>
            <a:off x="4447308" y="591344"/>
            <a:ext cx="6906491" cy="5585619"/>
          </a:xfrm>
          <a:prstGeom prst="rect">
            <a:avLst/>
          </a:prstGeom>
        </p:spPr>
        <p:txBody>
          <a:bodyPr vert="horz" lIns="91440" tIns="45720" rIns="91440" bIns="45720" rtlCol="0" anchor="ctr">
            <a:normAutofit lnSpcReduction="10000"/>
          </a:bodyPr>
          <a:lstStyle/>
          <a:p>
            <a:pPr indent="-228600">
              <a:lnSpc>
                <a:spcPct val="90000"/>
              </a:lnSpc>
              <a:spcAft>
                <a:spcPts val="600"/>
              </a:spcAft>
              <a:buFont typeface="Arial" panose="020B0604020202020204" pitchFamily="34" charset="0"/>
              <a:buChar char="•"/>
            </a:pPr>
            <a:r>
              <a:rPr lang="en-US" sz="3200" dirty="0">
                <a:latin typeface="Calibri" panose="020F0502020204030204" pitchFamily="34" charset="0"/>
                <a:ea typeface="Calibri" panose="020F0502020204030204" pitchFamily="34" charset="0"/>
                <a:cs typeface="Calibri" panose="020F0502020204030204" pitchFamily="34" charset="0"/>
              </a:rPr>
              <a:t>Feedback meeting</a:t>
            </a:r>
          </a:p>
          <a:p>
            <a:pPr>
              <a:lnSpc>
                <a:spcPct val="90000"/>
              </a:lnSpc>
              <a:spcAft>
                <a:spcPts val="600"/>
              </a:spcAft>
            </a:pPr>
            <a:endParaRPr lang="en-US" sz="3200" dirty="0">
              <a:latin typeface="Calibri" panose="020F0502020204030204" pitchFamily="34" charset="0"/>
              <a:ea typeface="Calibri" panose="020F0502020204030204" pitchFamily="34" charset="0"/>
              <a:cs typeface="Calibri" panose="020F0502020204030204" pitchFamily="34" charset="0"/>
            </a:endParaRPr>
          </a:p>
          <a:p>
            <a:pPr indent="-228600">
              <a:lnSpc>
                <a:spcPct val="90000"/>
              </a:lnSpc>
              <a:spcAft>
                <a:spcPts val="600"/>
              </a:spcAft>
              <a:buFont typeface="Arial" panose="020B0604020202020204" pitchFamily="34" charset="0"/>
              <a:buChar char="•"/>
            </a:pPr>
            <a:r>
              <a:rPr lang="en-US" sz="3200" dirty="0">
                <a:latin typeface="Calibri" panose="020F0502020204030204" pitchFamily="34" charset="0"/>
                <a:ea typeface="Calibri" panose="020F0502020204030204" pitchFamily="34" charset="0"/>
                <a:cs typeface="Calibri" panose="020F0502020204030204" pitchFamily="34" charset="0"/>
              </a:rPr>
              <a:t>Sharing of inspection findings</a:t>
            </a:r>
          </a:p>
          <a:p>
            <a:pPr>
              <a:lnSpc>
                <a:spcPct val="90000"/>
              </a:lnSpc>
              <a:spcAft>
                <a:spcPts val="600"/>
              </a:spcAft>
            </a:pPr>
            <a:endParaRPr lang="en-US" sz="3200" dirty="0">
              <a:latin typeface="Calibri" panose="020F0502020204030204" pitchFamily="34" charset="0"/>
              <a:ea typeface="Calibri" panose="020F0502020204030204" pitchFamily="34" charset="0"/>
              <a:cs typeface="Calibri" panose="020F0502020204030204" pitchFamily="34" charset="0"/>
            </a:endParaRPr>
          </a:p>
          <a:p>
            <a:pPr indent="-228600">
              <a:lnSpc>
                <a:spcPct val="90000"/>
              </a:lnSpc>
              <a:spcAft>
                <a:spcPts val="600"/>
              </a:spcAft>
              <a:buFont typeface="Arial" panose="020B0604020202020204" pitchFamily="34" charset="0"/>
              <a:buChar char="•"/>
            </a:pPr>
            <a:r>
              <a:rPr lang="en-US" sz="3200" dirty="0">
                <a:latin typeface="Calibri" panose="020F0502020204030204" pitchFamily="34" charset="0"/>
                <a:ea typeface="Calibri" panose="020F0502020204030204" pitchFamily="34" charset="0"/>
                <a:cs typeface="Calibri" panose="020F0502020204030204" pitchFamily="34" charset="0"/>
              </a:rPr>
              <a:t>Strengths and areas for improvement  identified and discussed</a:t>
            </a:r>
          </a:p>
          <a:p>
            <a:pPr>
              <a:lnSpc>
                <a:spcPct val="90000"/>
              </a:lnSpc>
              <a:spcAft>
                <a:spcPts val="600"/>
              </a:spcAft>
            </a:pPr>
            <a:endParaRPr lang="en-US" sz="3200" dirty="0">
              <a:latin typeface="Calibri" panose="020F0502020204030204" pitchFamily="34" charset="0"/>
              <a:ea typeface="Calibri" panose="020F0502020204030204" pitchFamily="34" charset="0"/>
              <a:cs typeface="Calibri" panose="020F0502020204030204" pitchFamily="34" charset="0"/>
            </a:endParaRPr>
          </a:p>
          <a:p>
            <a:pPr indent="-228600">
              <a:lnSpc>
                <a:spcPct val="90000"/>
              </a:lnSpc>
              <a:spcAft>
                <a:spcPts val="600"/>
              </a:spcAft>
              <a:buFont typeface="Arial" panose="020B0604020202020204" pitchFamily="34" charset="0"/>
              <a:buChar char="•"/>
            </a:pPr>
            <a:r>
              <a:rPr lang="en-US" sz="3200" dirty="0">
                <a:latin typeface="Calibri" panose="020F0502020204030204" pitchFamily="34" charset="0"/>
                <a:ea typeface="Calibri" panose="020F0502020204030204" pitchFamily="34" charset="0"/>
                <a:cs typeface="Calibri" panose="020F0502020204030204" pitchFamily="34" charset="0"/>
              </a:rPr>
              <a:t>Provisional grades shared</a:t>
            </a:r>
          </a:p>
          <a:p>
            <a:pPr>
              <a:lnSpc>
                <a:spcPct val="90000"/>
              </a:lnSpc>
              <a:spcAft>
                <a:spcPts val="600"/>
              </a:spcAft>
            </a:pPr>
            <a:endParaRPr lang="en-US" sz="3200" dirty="0">
              <a:latin typeface="Calibri" panose="020F0502020204030204" pitchFamily="34" charset="0"/>
              <a:ea typeface="Calibri" panose="020F0502020204030204" pitchFamily="34" charset="0"/>
              <a:cs typeface="Calibri" panose="020F0502020204030204" pitchFamily="34" charset="0"/>
            </a:endParaRPr>
          </a:p>
          <a:p>
            <a:pPr indent="-228600">
              <a:lnSpc>
                <a:spcPct val="90000"/>
              </a:lnSpc>
              <a:spcAft>
                <a:spcPts val="600"/>
              </a:spcAft>
              <a:buFont typeface="Arial" panose="020B0604020202020204" pitchFamily="34" charset="0"/>
              <a:buChar char="•"/>
            </a:pPr>
            <a:r>
              <a:rPr lang="en-US" sz="3200" dirty="0">
                <a:latin typeface="Calibri" panose="020F0502020204030204" pitchFamily="34" charset="0"/>
                <a:ea typeface="Calibri" panose="020F0502020204030204" pitchFamily="34" charset="0"/>
                <a:cs typeface="Calibri" panose="020F0502020204030204" pitchFamily="34" charset="0"/>
              </a:rPr>
              <a:t>Further dialogue</a:t>
            </a:r>
          </a:p>
          <a:p>
            <a:pPr>
              <a:lnSpc>
                <a:spcPct val="90000"/>
              </a:lnSpc>
              <a:spcAft>
                <a:spcPts val="600"/>
              </a:spcAft>
            </a:pPr>
            <a:r>
              <a:rPr lang="en-US" sz="3200" dirty="0">
                <a:latin typeface="Calibri" panose="020F0502020204030204" pitchFamily="34" charset="0"/>
                <a:ea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182201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83A039-3724-AE6A-A4C7-A8D56FFA3E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A48F60-9132-9610-350A-6FE264A61F49}"/>
              </a:ext>
            </a:extLst>
          </p:cNvPr>
          <p:cNvSpPr>
            <a:spLocks noGrp="1"/>
          </p:cNvSpPr>
          <p:nvPr>
            <p:ph type="title"/>
          </p:nvPr>
        </p:nvSpPr>
        <p:spPr>
          <a:xfrm>
            <a:off x="838200" y="109906"/>
            <a:ext cx="10515600" cy="1133499"/>
          </a:xfrm>
        </p:spPr>
        <p:txBody>
          <a:bodyPr vert="horz" lIns="91440" tIns="45720" rIns="91440" bIns="45720" rtlCol="0" anchor="ctr">
            <a:normAutofit/>
          </a:bodyPr>
          <a:lstStyle/>
          <a:p>
            <a:pPr algn="ctr"/>
            <a:r>
              <a:rPr lang="en-US" sz="4800" kern="1200" dirty="0">
                <a:solidFill>
                  <a:schemeClr val="tx1"/>
                </a:solidFill>
                <a:latin typeface="Calibri" panose="020F0502020204030204" pitchFamily="34" charset="0"/>
                <a:ea typeface="Calibri" panose="020F0502020204030204" pitchFamily="34" charset="0"/>
                <a:cs typeface="Calibri" panose="020F0502020204030204" pitchFamily="34" charset="0"/>
              </a:rPr>
              <a:t>After the inspection </a:t>
            </a:r>
          </a:p>
        </p:txBody>
      </p:sp>
      <p:graphicFrame>
        <p:nvGraphicFramePr>
          <p:cNvPr id="5" name="TextBox 2">
            <a:extLst>
              <a:ext uri="{FF2B5EF4-FFF2-40B4-BE49-F238E27FC236}">
                <a16:creationId xmlns:a16="http://schemas.microsoft.com/office/drawing/2014/main" id="{6A759417-49A8-63B6-76A4-FCE0395692BD}"/>
              </a:ext>
            </a:extLst>
          </p:cNvPr>
          <p:cNvGraphicFramePr/>
          <p:nvPr>
            <p:extLst>
              <p:ext uri="{D42A27DB-BD31-4B8C-83A1-F6EECF244321}">
                <p14:modId xmlns:p14="http://schemas.microsoft.com/office/powerpoint/2010/main" val="3271128893"/>
              </p:ext>
            </p:extLst>
          </p:nvPr>
        </p:nvGraphicFramePr>
        <p:xfrm>
          <a:off x="838200" y="1447800"/>
          <a:ext cx="10515600" cy="43525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494734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8226499-B83D-21BB-85A7-BF53A1A0A9AC}"/>
              </a:ext>
            </a:extLst>
          </p:cNvPr>
          <p:cNvSpPr>
            <a:spLocks noGrp="1"/>
          </p:cNvSpPr>
          <p:nvPr>
            <p:ph type="title"/>
          </p:nvPr>
        </p:nvSpPr>
        <p:spPr>
          <a:xfrm>
            <a:off x="836675" y="13026"/>
            <a:ext cx="10515600" cy="1133499"/>
          </a:xfrm>
        </p:spPr>
        <p:txBody>
          <a:bodyPr vert="horz" lIns="91440" tIns="45720" rIns="91440" bIns="45720" rtlCol="0" anchor="ctr">
            <a:normAutofit/>
          </a:bodyPr>
          <a:lstStyle/>
          <a:p>
            <a:pPr algn="ctr"/>
            <a:r>
              <a:rPr lang="en-US" dirty="0">
                <a:latin typeface="Calibri" panose="020F0502020204030204" pitchFamily="34" charset="0"/>
                <a:ea typeface="Calibri" panose="020F0502020204030204" pitchFamily="34" charset="0"/>
                <a:cs typeface="Calibri" panose="020F0502020204030204" pitchFamily="34" charset="0"/>
              </a:rPr>
              <a:t>When further inspection activity is required</a:t>
            </a:r>
            <a:r>
              <a:rPr lang="en-US" kern="1200" dirty="0">
                <a:solidFill>
                  <a:schemeClr val="tx1"/>
                </a:solidFill>
                <a:latin typeface="Calibri" panose="020F0502020204030204" pitchFamily="34" charset="0"/>
                <a:ea typeface="Calibri" panose="020F0502020204030204" pitchFamily="34" charset="0"/>
                <a:cs typeface="Calibri" panose="020F0502020204030204" pitchFamily="34" charset="0"/>
              </a:rPr>
              <a:t> </a:t>
            </a:r>
          </a:p>
        </p:txBody>
      </p:sp>
      <p:graphicFrame>
        <p:nvGraphicFramePr>
          <p:cNvPr id="5" name="TextBox 2">
            <a:extLst>
              <a:ext uri="{FF2B5EF4-FFF2-40B4-BE49-F238E27FC236}">
                <a16:creationId xmlns:a16="http://schemas.microsoft.com/office/drawing/2014/main" id="{3E017BF4-0F55-8DBE-E586-940C3E01AA78}"/>
              </a:ext>
            </a:extLst>
          </p:cNvPr>
          <p:cNvGraphicFramePr/>
          <p:nvPr>
            <p:extLst>
              <p:ext uri="{D42A27DB-BD31-4B8C-83A1-F6EECF244321}">
                <p14:modId xmlns:p14="http://schemas.microsoft.com/office/powerpoint/2010/main" val="938291379"/>
              </p:ext>
            </p:extLst>
          </p:nvPr>
        </p:nvGraphicFramePr>
        <p:xfrm>
          <a:off x="836675" y="979881"/>
          <a:ext cx="10515600" cy="43525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4" name="Group 3">
            <a:extLst>
              <a:ext uri="{FF2B5EF4-FFF2-40B4-BE49-F238E27FC236}">
                <a16:creationId xmlns:a16="http://schemas.microsoft.com/office/drawing/2014/main" id="{A5661A93-971E-7098-0966-82D808564E91}"/>
              </a:ext>
            </a:extLst>
          </p:cNvPr>
          <p:cNvGrpSpPr/>
          <p:nvPr/>
        </p:nvGrpSpPr>
        <p:grpSpPr>
          <a:xfrm>
            <a:off x="3250691" y="5442331"/>
            <a:ext cx="8938260" cy="1305763"/>
            <a:chOff x="788669" y="1523390"/>
            <a:chExt cx="8938260" cy="1305763"/>
          </a:xfrm>
          <a:solidFill>
            <a:schemeClr val="accent1">
              <a:lumMod val="60000"/>
              <a:lumOff val="40000"/>
            </a:schemeClr>
          </a:solidFill>
        </p:grpSpPr>
        <p:sp>
          <p:nvSpPr>
            <p:cNvPr id="6" name="Rectangle: Rounded Corners 5">
              <a:extLst>
                <a:ext uri="{FF2B5EF4-FFF2-40B4-BE49-F238E27FC236}">
                  <a16:creationId xmlns:a16="http://schemas.microsoft.com/office/drawing/2014/main" id="{C6F2C5B2-643A-8775-7D1C-E1D4180B505E}"/>
                </a:ext>
              </a:extLst>
            </p:cNvPr>
            <p:cNvSpPr/>
            <p:nvPr/>
          </p:nvSpPr>
          <p:spPr>
            <a:xfrm>
              <a:off x="788669" y="1523390"/>
              <a:ext cx="8938260" cy="1305763"/>
            </a:xfrm>
            <a:prstGeom prst="roundRect">
              <a:avLst>
                <a:gd name="adj" fmla="val 10000"/>
              </a:avLst>
            </a:prstGeom>
            <a:grpFill/>
          </p:spPr>
          <p:style>
            <a:lnRef idx="2">
              <a:schemeClr val="lt1">
                <a:hueOff val="0"/>
                <a:satOff val="0"/>
                <a:lumOff val="0"/>
                <a:alphaOff val="0"/>
              </a:schemeClr>
            </a:lnRef>
            <a:fillRef idx="1">
              <a:scrgbClr r="0" g="0" b="0"/>
            </a:fillRef>
            <a:effectRef idx="0">
              <a:schemeClr val="accent3">
                <a:hueOff val="0"/>
                <a:satOff val="0"/>
                <a:lumOff val="0"/>
                <a:alphaOff val="0"/>
              </a:schemeClr>
            </a:effectRef>
            <a:fontRef idx="minor">
              <a:schemeClr val="lt1"/>
            </a:fontRef>
          </p:style>
          <p:txBody>
            <a:bodyPr/>
            <a:lstStyle/>
            <a:p>
              <a:endParaRPr lang="en-GB"/>
            </a:p>
          </p:txBody>
        </p:sp>
        <p:sp>
          <p:nvSpPr>
            <p:cNvPr id="7" name="Rectangle: Rounded Corners 4">
              <a:extLst>
                <a:ext uri="{FF2B5EF4-FFF2-40B4-BE49-F238E27FC236}">
                  <a16:creationId xmlns:a16="http://schemas.microsoft.com/office/drawing/2014/main" id="{2EC30D39-BAC4-17D9-B34F-68126DCC2D98}"/>
                </a:ext>
              </a:extLst>
            </p:cNvPr>
            <p:cNvSpPr txBox="1"/>
            <p:nvPr/>
          </p:nvSpPr>
          <p:spPr>
            <a:xfrm>
              <a:off x="826913" y="1561634"/>
              <a:ext cx="8699865" cy="1229275"/>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dirty="0">
                  <a:latin typeface="Calibri" panose="020F0502020204030204" pitchFamily="34" charset="0"/>
                  <a:ea typeface="Calibri" panose="020F0502020204030204" pitchFamily="34" charset="0"/>
                  <a:cs typeface="Calibri" panose="020F0502020204030204" pitchFamily="34" charset="0"/>
                </a:rPr>
                <a:t>Letter sent to parents/carers informing them of progress made since previous inspection </a:t>
              </a:r>
            </a:p>
          </p:txBody>
        </p:sp>
      </p:grpSp>
      <p:grpSp>
        <p:nvGrpSpPr>
          <p:cNvPr id="8" name="Group 7">
            <a:extLst>
              <a:ext uri="{FF2B5EF4-FFF2-40B4-BE49-F238E27FC236}">
                <a16:creationId xmlns:a16="http://schemas.microsoft.com/office/drawing/2014/main" id="{CCDB9D00-03BE-9C8D-E648-14945C7645C6}"/>
              </a:ext>
            </a:extLst>
          </p:cNvPr>
          <p:cNvGrpSpPr/>
          <p:nvPr/>
        </p:nvGrpSpPr>
        <p:grpSpPr>
          <a:xfrm>
            <a:off x="10603605" y="4822093"/>
            <a:ext cx="848746" cy="848746"/>
            <a:chOff x="8878183" y="2504889"/>
            <a:chExt cx="848746" cy="848746"/>
          </a:xfrm>
          <a:solidFill>
            <a:schemeClr val="tx2">
              <a:lumMod val="75000"/>
              <a:lumOff val="25000"/>
            </a:schemeClr>
          </a:solidFill>
        </p:grpSpPr>
        <p:sp>
          <p:nvSpPr>
            <p:cNvPr id="10" name="Arrow: Down 9">
              <a:extLst>
                <a:ext uri="{FF2B5EF4-FFF2-40B4-BE49-F238E27FC236}">
                  <a16:creationId xmlns:a16="http://schemas.microsoft.com/office/drawing/2014/main" id="{DC3F8F1A-7C35-DE0F-23C3-4C455920DB7A}"/>
                </a:ext>
              </a:extLst>
            </p:cNvPr>
            <p:cNvSpPr/>
            <p:nvPr/>
          </p:nvSpPr>
          <p:spPr>
            <a:xfrm>
              <a:off x="8878183" y="2504889"/>
              <a:ext cx="848746" cy="848746"/>
            </a:xfrm>
            <a:prstGeom prst="downArrow">
              <a:avLst>
                <a:gd name="adj1" fmla="val 55000"/>
                <a:gd name="adj2" fmla="val 45000"/>
              </a:avLst>
            </a:prstGeom>
            <a:grpFill/>
          </p:spPr>
          <p:style>
            <a:lnRef idx="2">
              <a:schemeClr val="accent3">
                <a:alpha val="90000"/>
                <a:tint val="40000"/>
                <a:hueOff val="0"/>
                <a:satOff val="0"/>
                <a:lumOff val="0"/>
                <a:alphaOff val="0"/>
              </a:schemeClr>
            </a:lnRef>
            <a:fillRef idx="1">
              <a:scrgbClr r="0" g="0" b="0"/>
            </a:fillRef>
            <a:effectRef idx="0">
              <a:schemeClr val="accent3">
                <a:alpha val="90000"/>
                <a:tint val="40000"/>
                <a:hueOff val="0"/>
                <a:satOff val="0"/>
                <a:lumOff val="0"/>
                <a:alphaOff val="0"/>
              </a:schemeClr>
            </a:effectRef>
            <a:fontRef idx="minor">
              <a:schemeClr val="dk1">
                <a:hueOff val="0"/>
                <a:satOff val="0"/>
                <a:lumOff val="0"/>
                <a:alphaOff val="0"/>
              </a:schemeClr>
            </a:fontRef>
          </p:style>
          <p:txBody>
            <a:bodyPr/>
            <a:lstStyle/>
            <a:p>
              <a:endParaRPr lang="en-GB"/>
            </a:p>
          </p:txBody>
        </p:sp>
        <p:sp>
          <p:nvSpPr>
            <p:cNvPr id="14" name="Arrow: Down 4">
              <a:extLst>
                <a:ext uri="{FF2B5EF4-FFF2-40B4-BE49-F238E27FC236}">
                  <a16:creationId xmlns:a16="http://schemas.microsoft.com/office/drawing/2014/main" id="{2E4E1242-A0AD-6ECE-AEA3-7BB503D6F1A3}"/>
                </a:ext>
              </a:extLst>
            </p:cNvPr>
            <p:cNvSpPr txBox="1"/>
            <p:nvPr/>
          </p:nvSpPr>
          <p:spPr>
            <a:xfrm>
              <a:off x="9069151" y="2504889"/>
              <a:ext cx="466810" cy="638681"/>
            </a:xfrm>
            <a:prstGeom prst="rect">
              <a:avLst/>
            </a:prstGeom>
            <a:grpFill/>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p:txBody>
        </p:sp>
      </p:grpSp>
    </p:spTree>
    <p:extLst>
      <p:ext uri="{BB962C8B-B14F-4D97-AF65-F5344CB8AC3E}">
        <p14:creationId xmlns:p14="http://schemas.microsoft.com/office/powerpoint/2010/main" val="259469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57C5B46-9015-7F27-9F33-45C93A0143F4}"/>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6D37EE4-EA1B-46EE-A54B-5233C63C96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EA028FC-1D9A-EDD4-6CC9-6317292EDC88}"/>
              </a:ext>
            </a:extLst>
          </p:cNvPr>
          <p:cNvSpPr>
            <a:spLocks noGrp="1"/>
          </p:cNvSpPr>
          <p:nvPr>
            <p:ph type="title"/>
          </p:nvPr>
        </p:nvSpPr>
        <p:spPr>
          <a:xfrm>
            <a:off x="572494" y="-128371"/>
            <a:ext cx="11047013" cy="1434415"/>
          </a:xfrm>
        </p:spPr>
        <p:txBody>
          <a:bodyPr anchor="b">
            <a:normAutofit/>
          </a:bodyPr>
          <a:lstStyle/>
          <a:p>
            <a:r>
              <a:rPr lang="en-GB" sz="4800" dirty="0">
                <a:latin typeface="Calibri" panose="020F0502020204030204" pitchFamily="34" charset="0"/>
                <a:ea typeface="Calibri" panose="020F0502020204030204" pitchFamily="34" charset="0"/>
                <a:cs typeface="Calibri" panose="020F0502020204030204" pitchFamily="34" charset="0"/>
              </a:rPr>
              <a:t>Care Inspectorate inspections</a:t>
            </a:r>
          </a:p>
        </p:txBody>
      </p:sp>
      <p:sp>
        <p:nvSpPr>
          <p:cNvPr id="12" name="sketch line">
            <a:extLst>
              <a:ext uri="{FF2B5EF4-FFF2-40B4-BE49-F238E27FC236}">
                <a16:creationId xmlns:a16="http://schemas.microsoft.com/office/drawing/2014/main" id="{927D5270-6648-4CC1-8F78-48BE299CAC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767709"/>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25BCECF-4950-F9DA-2529-A61828E55641}"/>
              </a:ext>
            </a:extLst>
          </p:cNvPr>
          <p:cNvSpPr>
            <a:spLocks noGrp="1"/>
          </p:cNvSpPr>
          <p:nvPr>
            <p:ph idx="1"/>
          </p:nvPr>
        </p:nvSpPr>
        <p:spPr>
          <a:xfrm>
            <a:off x="4905955" y="2071316"/>
            <a:ext cx="6713552" cy="4114800"/>
          </a:xfrm>
        </p:spPr>
        <p:txBody>
          <a:bodyPr anchor="t">
            <a:normAutofit/>
          </a:bodyPr>
          <a:lstStyle/>
          <a:p>
            <a:pPr marL="457200" indent="-228600">
              <a:lnSpc>
                <a:spcPct val="90000"/>
              </a:lnSpc>
              <a:spcAft>
                <a:spcPts val="600"/>
              </a:spcAft>
              <a:buFont typeface="Arial" panose="020B0604020202020204" pitchFamily="34" charset="0"/>
              <a:buChar char="•"/>
            </a:pPr>
            <a:r>
              <a:rPr lang="en-US" dirty="0">
                <a:latin typeface="Calibri" panose="020F0502020204030204" pitchFamily="34" charset="0"/>
                <a:ea typeface="Calibri" panose="020F0502020204030204" pitchFamily="34" charset="0"/>
                <a:cs typeface="Calibri" panose="020F0502020204030204" pitchFamily="34" charset="0"/>
              </a:rPr>
              <a:t>Unannounced</a:t>
            </a:r>
          </a:p>
          <a:p>
            <a:pPr indent="-228600">
              <a:lnSpc>
                <a:spcPct val="90000"/>
              </a:lnSpc>
              <a:spcAft>
                <a:spcPts val="600"/>
              </a:spcAft>
              <a:buFont typeface="Arial" panose="020B0604020202020204" pitchFamily="34" charset="0"/>
              <a:buChar char="•"/>
            </a:pPr>
            <a:endParaRPr lang="en-US" dirty="0">
              <a:latin typeface="Calibri" panose="020F0502020204030204" pitchFamily="34" charset="0"/>
              <a:ea typeface="Calibri" panose="020F0502020204030204" pitchFamily="34" charset="0"/>
              <a:cs typeface="Calibri" panose="020F0502020204030204" pitchFamily="34" charset="0"/>
            </a:endParaRPr>
          </a:p>
          <a:p>
            <a:pPr marL="457200" indent="-228600">
              <a:lnSpc>
                <a:spcPct val="90000"/>
              </a:lnSpc>
              <a:spcAft>
                <a:spcPts val="600"/>
              </a:spcAft>
              <a:buFont typeface="Arial" panose="020B0604020202020204" pitchFamily="34" charset="0"/>
              <a:buChar char="•"/>
            </a:pPr>
            <a:r>
              <a:rPr lang="en-US" dirty="0">
                <a:latin typeface="Calibri" panose="020F0502020204030204" pitchFamily="34" charset="0"/>
                <a:ea typeface="Calibri" panose="020F0502020204030204" pitchFamily="34" charset="0"/>
                <a:cs typeface="Calibri" panose="020F0502020204030204" pitchFamily="34" charset="0"/>
              </a:rPr>
              <a:t>Questionnaires received for staff and parents/carers</a:t>
            </a:r>
          </a:p>
          <a:p>
            <a:pPr indent="-228600">
              <a:lnSpc>
                <a:spcPct val="90000"/>
              </a:lnSpc>
              <a:spcAft>
                <a:spcPts val="600"/>
              </a:spcAft>
              <a:buFont typeface="Arial" panose="020B0604020202020204" pitchFamily="34" charset="0"/>
              <a:buChar char="•"/>
            </a:pPr>
            <a:endParaRPr lang="en-US" dirty="0">
              <a:latin typeface="Calibri" panose="020F0502020204030204" pitchFamily="34" charset="0"/>
              <a:ea typeface="Calibri" panose="020F0502020204030204" pitchFamily="34" charset="0"/>
              <a:cs typeface="Calibri" panose="020F0502020204030204" pitchFamily="34" charset="0"/>
            </a:endParaRPr>
          </a:p>
          <a:p>
            <a:pPr marL="457200" indent="-228600">
              <a:lnSpc>
                <a:spcPct val="90000"/>
              </a:lnSpc>
              <a:spcAft>
                <a:spcPts val="600"/>
              </a:spcAft>
              <a:buFont typeface="Arial" panose="020B0604020202020204" pitchFamily="34" charset="0"/>
              <a:buChar char="•"/>
            </a:pPr>
            <a:r>
              <a:rPr lang="en-US" dirty="0">
                <a:latin typeface="Calibri" panose="020F0502020204030204" pitchFamily="34" charset="0"/>
                <a:ea typeface="Calibri" panose="020F0502020204030204" pitchFamily="34" charset="0"/>
                <a:cs typeface="Calibri" panose="020F0502020204030204" pitchFamily="34" charset="0"/>
              </a:rPr>
              <a:t>Inform CCM and EYESO</a:t>
            </a:r>
          </a:p>
          <a:p>
            <a:endParaRPr lang="en-GB" sz="2200" dirty="0">
              <a:latin typeface="Calibri" panose="020F0502020204030204" pitchFamily="34" charset="0"/>
              <a:ea typeface="Calibri" panose="020F0502020204030204" pitchFamily="34" charset="0"/>
              <a:cs typeface="Calibri" panose="020F0502020204030204" pitchFamily="34" charset="0"/>
            </a:endParaRPr>
          </a:p>
        </p:txBody>
      </p:sp>
      <p:pic>
        <p:nvPicPr>
          <p:cNvPr id="4" name="Picture 4" descr="Care Inspectorate (@CareInspect) / X">
            <a:extLst>
              <a:ext uri="{FF2B5EF4-FFF2-40B4-BE49-F238E27FC236}">
                <a16:creationId xmlns:a16="http://schemas.microsoft.com/office/drawing/2014/main" id="{6641585D-4E99-CFB5-ADDC-85A6C7E5099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0" y="2003799"/>
            <a:ext cx="4998722" cy="2811781"/>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3C59BD36-30A3-362B-AABD-3C15AEA00609}"/>
              </a:ext>
            </a:extLst>
          </p:cNvPr>
          <p:cNvSpPr txBox="1"/>
          <p:nvPr/>
        </p:nvSpPr>
        <p:spPr>
          <a:xfrm>
            <a:off x="445754" y="5808947"/>
            <a:ext cx="11746246" cy="923330"/>
          </a:xfrm>
          <a:prstGeom prst="rect">
            <a:avLst/>
          </a:prstGeom>
          <a:noFill/>
        </p:spPr>
        <p:txBody>
          <a:bodyPr wrap="square">
            <a:spAutoFit/>
          </a:bodyPr>
          <a:lstStyle/>
          <a:p>
            <a:pPr marL="114300" indent="0">
              <a:buNone/>
            </a:pPr>
            <a:r>
              <a:rPr lang="en-US" sz="1800" dirty="0">
                <a:solidFill>
                  <a:srgbClr val="0070C0"/>
                </a:solidFill>
                <a:latin typeface="Cavolini"/>
                <a:cs typeface="Cavolini"/>
                <a:hlinkClick r:id="rId4">
                  <a:extLst>
                    <a:ext uri="{A12FA001-AC4F-418D-AE19-62706E023703}">
                      <ahyp:hlinkClr xmlns:ahyp="http://schemas.microsoft.com/office/drawing/2018/hyperlinkcolor" val="tx"/>
                    </a:ext>
                  </a:extLst>
                </a:hlinkClick>
              </a:rPr>
              <a:t>How we inspect regulated services; guidance for providers of regulated care settings and the public </a:t>
            </a:r>
            <a:endParaRPr lang="en-US" sz="1800" dirty="0">
              <a:solidFill>
                <a:srgbClr val="0070C0"/>
              </a:solidFill>
              <a:latin typeface="Cavolini"/>
              <a:cs typeface="Cavolini"/>
            </a:endParaRPr>
          </a:p>
          <a:p>
            <a:pPr marL="114300" indent="0">
              <a:buNone/>
            </a:pPr>
            <a:r>
              <a:rPr lang="en-US" sz="1800" dirty="0">
                <a:solidFill>
                  <a:srgbClr val="0070C0"/>
                </a:solidFill>
                <a:latin typeface="Cavolini"/>
                <a:cs typeface="Cavolini"/>
                <a:hlinkClick r:id="rId5">
                  <a:extLst>
                    <a:ext uri="{A12FA001-AC4F-418D-AE19-62706E023703}">
                      <ahyp:hlinkClr xmlns:ahyp="http://schemas.microsoft.com/office/drawing/2018/hyperlinkcolor" val="tx"/>
                    </a:ext>
                  </a:extLst>
                </a:hlinkClick>
              </a:rPr>
              <a:t>Our approach to scrutiny and improvement</a:t>
            </a:r>
            <a:endParaRPr lang="en-US" sz="1800" dirty="0">
              <a:solidFill>
                <a:srgbClr val="0070C0"/>
              </a:solidFill>
              <a:latin typeface="Cavolini"/>
              <a:cs typeface="Cavolini"/>
            </a:endParaRPr>
          </a:p>
        </p:txBody>
      </p:sp>
    </p:spTree>
    <p:extLst>
      <p:ext uri="{BB962C8B-B14F-4D97-AF65-F5344CB8AC3E}">
        <p14:creationId xmlns:p14="http://schemas.microsoft.com/office/powerpoint/2010/main" val="3836522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1E161C8-FF73-28DA-65AE-1D54313B7188}"/>
              </a:ext>
            </a:extLst>
          </p:cNvPr>
          <p:cNvSpPr>
            <a:spLocks noGrp="1"/>
          </p:cNvSpPr>
          <p:nvPr>
            <p:ph type="title"/>
          </p:nvPr>
        </p:nvSpPr>
        <p:spPr>
          <a:xfrm>
            <a:off x="841248" y="548640"/>
            <a:ext cx="3600860" cy="5431536"/>
          </a:xfrm>
        </p:spPr>
        <p:txBody>
          <a:bodyPr>
            <a:normAutofit/>
          </a:bodyPr>
          <a:lstStyle/>
          <a:p>
            <a:pPr algn="ctr"/>
            <a:r>
              <a:rPr lang="en-GB" sz="4800" dirty="0">
                <a:latin typeface="Calibri" panose="020F0502020204030204" pitchFamily="34" charset="0"/>
                <a:ea typeface="Calibri" panose="020F0502020204030204" pitchFamily="34" charset="0"/>
                <a:cs typeface="Calibri" panose="020F0502020204030204" pitchFamily="34" charset="0"/>
              </a:rPr>
              <a:t>Before the inspection</a:t>
            </a:r>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9D3587B-E15E-9A03-68A7-AC65C6108DFB}"/>
              </a:ext>
            </a:extLst>
          </p:cNvPr>
          <p:cNvSpPr>
            <a:spLocks noGrp="1"/>
          </p:cNvSpPr>
          <p:nvPr>
            <p:ph idx="1"/>
          </p:nvPr>
        </p:nvSpPr>
        <p:spPr>
          <a:xfrm>
            <a:off x="5126418" y="552091"/>
            <a:ext cx="6224335" cy="5431536"/>
          </a:xfrm>
        </p:spPr>
        <p:txBody>
          <a:bodyPr anchor="ctr">
            <a:normAutofit/>
          </a:bodyPr>
          <a:lstStyle/>
          <a:p>
            <a:pPr marL="0" indent="0">
              <a:buNone/>
            </a:pPr>
            <a:r>
              <a:rPr lang="en-GB" sz="4000" dirty="0">
                <a:latin typeface="Calibri" panose="020F0502020204030204" pitchFamily="34" charset="0"/>
                <a:ea typeface="Calibri" panose="020F0502020204030204" pitchFamily="34" charset="0"/>
                <a:cs typeface="Calibri" panose="020F0502020204030204" pitchFamily="34" charset="0"/>
              </a:rPr>
              <a:t>Be  ‘inspection ready’  </a:t>
            </a:r>
          </a:p>
          <a:p>
            <a:pPr marL="0" indent="0">
              <a:buNone/>
            </a:pPr>
            <a:r>
              <a:rPr lang="en-GB" dirty="0">
                <a:latin typeface="Calibri" panose="020F0502020204030204" pitchFamily="34" charset="0"/>
                <a:ea typeface="Calibri" panose="020F0502020204030204" pitchFamily="34" charset="0"/>
                <a:cs typeface="Calibri" panose="020F0502020204030204" pitchFamily="34" charset="0"/>
              </a:rPr>
              <a:t> </a:t>
            </a:r>
          </a:p>
          <a:p>
            <a:pPr>
              <a:buFont typeface="Wingdings" panose="05000000000000000000" pitchFamily="2" charset="2"/>
              <a:buChar char="ü"/>
            </a:pPr>
            <a:r>
              <a:rPr lang="en-GB" dirty="0">
                <a:latin typeface="Calibri" panose="020F0502020204030204" pitchFamily="34" charset="0"/>
                <a:ea typeface="Calibri" panose="020F0502020204030204" pitchFamily="34" charset="0"/>
                <a:cs typeface="Calibri" panose="020F0502020204030204" pitchFamily="34" charset="0"/>
              </a:rPr>
              <a:t>Child protection</a:t>
            </a:r>
          </a:p>
          <a:p>
            <a:pPr>
              <a:buFont typeface="Wingdings" panose="05000000000000000000" pitchFamily="2" charset="2"/>
              <a:buChar char="ü"/>
            </a:pPr>
            <a:r>
              <a:rPr lang="en-GB" dirty="0">
                <a:latin typeface="Calibri" panose="020F0502020204030204" pitchFamily="34" charset="0"/>
                <a:ea typeface="Calibri" panose="020F0502020204030204" pitchFamily="34" charset="0"/>
                <a:cs typeface="Calibri" panose="020F0502020204030204" pitchFamily="34" charset="0"/>
              </a:rPr>
              <a:t>Infection, prevention and control</a:t>
            </a:r>
          </a:p>
          <a:p>
            <a:pPr>
              <a:buFont typeface="Wingdings" panose="05000000000000000000" pitchFamily="2" charset="2"/>
              <a:buChar char="ü"/>
            </a:pPr>
            <a:r>
              <a:rPr lang="en-GB" dirty="0">
                <a:latin typeface="Calibri" panose="020F0502020204030204" pitchFamily="34" charset="0"/>
                <a:ea typeface="Calibri" panose="020F0502020204030204" pitchFamily="34" charset="0"/>
                <a:cs typeface="Calibri" panose="020F0502020204030204" pitchFamily="34" charset="0"/>
              </a:rPr>
              <a:t>Medication</a:t>
            </a:r>
          </a:p>
          <a:p>
            <a:pPr>
              <a:buFont typeface="Wingdings" panose="05000000000000000000" pitchFamily="2" charset="2"/>
              <a:buChar char="ü"/>
            </a:pPr>
            <a:r>
              <a:rPr lang="en-GB" dirty="0">
                <a:latin typeface="Calibri" panose="020F0502020204030204" pitchFamily="34" charset="0"/>
                <a:ea typeface="Calibri" panose="020F0502020204030204" pitchFamily="34" charset="0"/>
                <a:cs typeface="Calibri" panose="020F0502020204030204" pitchFamily="34" charset="0"/>
              </a:rPr>
              <a:t>Accident/incident records</a:t>
            </a:r>
          </a:p>
          <a:p>
            <a:pPr>
              <a:buFont typeface="Wingdings" panose="05000000000000000000" pitchFamily="2" charset="2"/>
              <a:buChar char="ü"/>
            </a:pPr>
            <a:r>
              <a:rPr lang="en-GB" dirty="0">
                <a:latin typeface="Calibri" panose="020F0502020204030204" pitchFamily="34" charset="0"/>
                <a:ea typeface="Calibri" panose="020F0502020204030204" pitchFamily="34" charset="0"/>
                <a:cs typeface="Calibri" panose="020F0502020204030204" pitchFamily="34" charset="0"/>
              </a:rPr>
              <a:t>Improvement/Action Plan</a:t>
            </a:r>
          </a:p>
          <a:p>
            <a:pPr>
              <a:buFont typeface="Wingdings" panose="05000000000000000000" pitchFamily="2" charset="2"/>
              <a:buChar char="ü"/>
            </a:pPr>
            <a:r>
              <a:rPr lang="en-GB" dirty="0">
                <a:latin typeface="Calibri" panose="020F0502020204030204" pitchFamily="34" charset="0"/>
                <a:ea typeface="Calibri" panose="020F0502020204030204" pitchFamily="34" charset="0"/>
                <a:cs typeface="Calibri" panose="020F0502020204030204" pitchFamily="34" charset="0"/>
              </a:rPr>
              <a:t>Quality Assurance and Self-evaluation</a:t>
            </a:r>
          </a:p>
          <a:p>
            <a:pPr>
              <a:buFont typeface="Wingdings" panose="05000000000000000000" pitchFamily="2" charset="2"/>
              <a:buChar char="ü"/>
            </a:pPr>
            <a:r>
              <a:rPr lang="en-GB" dirty="0">
                <a:latin typeface="Calibri" panose="020F0502020204030204" pitchFamily="34" charset="0"/>
                <a:ea typeface="Calibri" panose="020F0502020204030204" pitchFamily="34" charset="0"/>
                <a:cs typeface="Calibri" panose="020F0502020204030204" pitchFamily="34" charset="0"/>
              </a:rPr>
              <a:t>Personal Care Plans</a:t>
            </a:r>
          </a:p>
        </p:txBody>
      </p:sp>
    </p:spTree>
    <p:extLst>
      <p:ext uri="{BB962C8B-B14F-4D97-AF65-F5344CB8AC3E}">
        <p14:creationId xmlns:p14="http://schemas.microsoft.com/office/powerpoint/2010/main" val="18189677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3" name="Rectangle 1032">
            <a:extLst>
              <a:ext uri="{FF2B5EF4-FFF2-40B4-BE49-F238E27FC236}">
                <a16:creationId xmlns:a16="http://schemas.microsoft.com/office/drawing/2014/main" id="{352BEC0E-22F8-46D0-9632-375DB541B0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EB93865-69C3-E363-781A-F04D99522283}"/>
              </a:ext>
            </a:extLst>
          </p:cNvPr>
          <p:cNvSpPr>
            <a:spLocks noGrp="1"/>
          </p:cNvSpPr>
          <p:nvPr>
            <p:ph type="title"/>
          </p:nvPr>
        </p:nvSpPr>
        <p:spPr>
          <a:xfrm>
            <a:off x="640080" y="329184"/>
            <a:ext cx="6894576" cy="1182116"/>
          </a:xfrm>
        </p:spPr>
        <p:txBody>
          <a:bodyPr vert="horz" lIns="91440" tIns="45720" rIns="91440" bIns="45720" rtlCol="0" anchor="b">
            <a:normAutofit/>
          </a:bodyPr>
          <a:lstStyle/>
          <a:p>
            <a:r>
              <a:rPr lang="en-US" dirty="0">
                <a:latin typeface="Calibri" panose="020F0502020204030204" pitchFamily="34" charset="0"/>
                <a:ea typeface="Calibri" panose="020F0502020204030204" pitchFamily="34" charset="0"/>
                <a:cs typeface="Calibri" panose="020F0502020204030204" pitchFamily="34" charset="0"/>
              </a:rPr>
              <a:t>Inspections in ELC settings</a:t>
            </a:r>
          </a:p>
        </p:txBody>
      </p:sp>
      <p:sp>
        <p:nvSpPr>
          <p:cNvPr id="1035"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8952" y="2395728"/>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41DB9AA-919F-B390-EC37-9694E320FE6F}"/>
              </a:ext>
            </a:extLst>
          </p:cNvPr>
          <p:cNvSpPr>
            <a:spLocks noGrp="1"/>
          </p:cNvSpPr>
          <p:nvPr>
            <p:ph sz="half" idx="1"/>
          </p:nvPr>
        </p:nvSpPr>
        <p:spPr>
          <a:xfrm>
            <a:off x="640080" y="2706624"/>
            <a:ext cx="6894576" cy="3483864"/>
          </a:xfrm>
        </p:spPr>
        <p:txBody>
          <a:bodyPr vert="horz" lIns="91440" tIns="45720" rIns="91440" bIns="45720" rtlCol="0">
            <a:normAutofit lnSpcReduction="10000"/>
          </a:bodyPr>
          <a:lstStyle/>
          <a:p>
            <a:r>
              <a:rPr lang="en-US" sz="3200" dirty="0"/>
              <a:t>Education Scotland and the Care Inspectorate</a:t>
            </a:r>
          </a:p>
          <a:p>
            <a:pPr marL="114300"/>
            <a:endParaRPr lang="en-US" sz="3200" dirty="0"/>
          </a:p>
          <a:p>
            <a:r>
              <a:rPr lang="en-US" sz="3200" dirty="0"/>
              <a:t>Shared or stand-alone inspections</a:t>
            </a:r>
          </a:p>
          <a:p>
            <a:endParaRPr lang="en-US" sz="3200" dirty="0"/>
          </a:p>
          <a:p>
            <a:r>
              <a:rPr lang="en-US" sz="3200" dirty="0"/>
              <a:t>Inspections may occur within 18 months of each other</a:t>
            </a:r>
          </a:p>
          <a:p>
            <a:pPr marL="114300"/>
            <a:endParaRPr lang="en-US" sz="2200" dirty="0"/>
          </a:p>
          <a:p>
            <a:pPr marL="114300"/>
            <a:endParaRPr lang="en-US" sz="2200" dirty="0"/>
          </a:p>
        </p:txBody>
      </p:sp>
      <p:pic>
        <p:nvPicPr>
          <p:cNvPr id="1026" name="Picture 2" descr="Education Scotland – Ada Scotland Festival">
            <a:extLst>
              <a:ext uri="{FF2B5EF4-FFF2-40B4-BE49-F238E27FC236}">
                <a16:creationId xmlns:a16="http://schemas.microsoft.com/office/drawing/2014/main" id="{CCD4B267-5AD0-80AC-EED6-F34ED3CAD985}"/>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863840" y="759618"/>
            <a:ext cx="4014216" cy="256909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are Inspectorate (@CareInspect) / X">
            <a:extLst>
              <a:ext uri="{FF2B5EF4-FFF2-40B4-BE49-F238E27FC236}">
                <a16:creationId xmlns:a16="http://schemas.microsoft.com/office/drawing/2014/main" id="{24586497-F35A-E10C-E044-5C9115BE6267}"/>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7927340" y="4079193"/>
            <a:ext cx="3868928" cy="2176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034710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743AA782-23D1-4521-8CAD-47662984A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6530280-927D-F13A-98B6-67CC820C0F09}"/>
              </a:ext>
            </a:extLst>
          </p:cNvPr>
          <p:cNvSpPr>
            <a:spLocks noGrp="1"/>
          </p:cNvSpPr>
          <p:nvPr>
            <p:ph type="title"/>
          </p:nvPr>
        </p:nvSpPr>
        <p:spPr>
          <a:xfrm>
            <a:off x="630936" y="640080"/>
            <a:ext cx="4818888" cy="1481328"/>
          </a:xfrm>
        </p:spPr>
        <p:txBody>
          <a:bodyPr anchor="b">
            <a:normAutofit/>
          </a:bodyPr>
          <a:lstStyle/>
          <a:p>
            <a:r>
              <a:rPr lang="en-GB" sz="4800" dirty="0">
                <a:latin typeface="Calibri" panose="020F0502020204030204" pitchFamily="34" charset="0"/>
                <a:ea typeface="Calibri" panose="020F0502020204030204" pitchFamily="34" charset="0"/>
                <a:cs typeface="Calibri" panose="020F0502020204030204" pitchFamily="34" charset="0"/>
              </a:rPr>
              <a:t>Core Assurances Template</a:t>
            </a:r>
          </a:p>
        </p:txBody>
      </p:sp>
      <p:sp>
        <p:nvSpPr>
          <p:cNvPr id="12" name="sketch line">
            <a:extLst>
              <a:ext uri="{FF2B5EF4-FFF2-40B4-BE49-F238E27FC236}">
                <a16:creationId xmlns:a16="http://schemas.microsoft.com/office/drawing/2014/main" id="{650D18FE-0824-4A46-B22C-A86B52E578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372868"/>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AA1F32F-426C-D52F-1769-E4EE4423040A}"/>
              </a:ext>
            </a:extLst>
          </p:cNvPr>
          <p:cNvSpPr>
            <a:spLocks noGrp="1"/>
          </p:cNvSpPr>
          <p:nvPr>
            <p:ph idx="1"/>
          </p:nvPr>
        </p:nvSpPr>
        <p:spPr>
          <a:xfrm>
            <a:off x="630936" y="2660904"/>
            <a:ext cx="4818888" cy="3547872"/>
          </a:xfrm>
        </p:spPr>
        <p:txBody>
          <a:bodyPr anchor="t">
            <a:normAutofit/>
          </a:bodyPr>
          <a:lstStyle/>
          <a:p>
            <a:pPr marL="0" indent="0">
              <a:buNone/>
            </a:pPr>
            <a:endParaRPr lang="en-GB" sz="1400" dirty="0">
              <a:hlinkClick r:id="rId3"/>
            </a:endParaRPr>
          </a:p>
          <a:p>
            <a:pPr marL="0" indent="0">
              <a:buNone/>
            </a:pPr>
            <a:endParaRPr lang="en-GB" sz="1400" dirty="0">
              <a:hlinkClick r:id="rId3"/>
            </a:endParaRPr>
          </a:p>
          <a:p>
            <a:pPr marL="0" indent="0">
              <a:buNone/>
            </a:pPr>
            <a:endParaRPr lang="en-GB" sz="1400" dirty="0">
              <a:hlinkClick r:id="rId3"/>
            </a:endParaRPr>
          </a:p>
          <a:p>
            <a:pPr marL="0" indent="0">
              <a:buNone/>
            </a:pPr>
            <a:endParaRPr lang="en-GB" sz="1400" dirty="0">
              <a:hlinkClick r:id="rId3"/>
            </a:endParaRPr>
          </a:p>
          <a:p>
            <a:pPr marL="0" indent="0">
              <a:buNone/>
            </a:pPr>
            <a:r>
              <a:rPr lang="en-GB" sz="2400" dirty="0">
                <a:latin typeface="Calibri" panose="020F0502020204030204" pitchFamily="34" charset="0"/>
                <a:ea typeface="Calibri" panose="020F0502020204030204" pitchFamily="34" charset="0"/>
                <a:cs typeface="Calibri" panose="020F0502020204030204" pitchFamily="34" charset="0"/>
                <a:hlinkClick r:id="rId3"/>
              </a:rPr>
              <a:t>Core Assurances Template</a:t>
            </a:r>
            <a:endParaRPr lang="en-GB" sz="2400" dirty="0">
              <a:latin typeface="Calibri" panose="020F0502020204030204" pitchFamily="34" charset="0"/>
              <a:ea typeface="Calibri" panose="020F0502020204030204" pitchFamily="34" charset="0"/>
              <a:cs typeface="Calibri" panose="020F0502020204030204" pitchFamily="34" charset="0"/>
            </a:endParaRPr>
          </a:p>
        </p:txBody>
      </p:sp>
      <p:pic>
        <p:nvPicPr>
          <p:cNvPr id="5" name="Picture 4">
            <a:extLst>
              <a:ext uri="{FF2B5EF4-FFF2-40B4-BE49-F238E27FC236}">
                <a16:creationId xmlns:a16="http://schemas.microsoft.com/office/drawing/2014/main" id="{9AD0C742-0CEB-895D-C339-71AD113DB51E}"/>
              </a:ext>
            </a:extLst>
          </p:cNvPr>
          <p:cNvPicPr>
            <a:picLocks noChangeAspect="1"/>
          </p:cNvPicPr>
          <p:nvPr/>
        </p:nvPicPr>
        <p:blipFill>
          <a:blip r:embed="rId4"/>
          <a:stretch>
            <a:fillRect/>
          </a:stretch>
        </p:blipFill>
        <p:spPr>
          <a:xfrm>
            <a:off x="6499654" y="55427"/>
            <a:ext cx="4300518" cy="6765997"/>
          </a:xfrm>
          <a:prstGeom prst="rect">
            <a:avLst/>
          </a:prstGeom>
        </p:spPr>
      </p:pic>
    </p:spTree>
    <p:extLst>
      <p:ext uri="{BB962C8B-B14F-4D97-AF65-F5344CB8AC3E}">
        <p14:creationId xmlns:p14="http://schemas.microsoft.com/office/powerpoint/2010/main" val="20084874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BBA621C-7576-E0E6-2146-FE36C7B003BF}"/>
              </a:ext>
            </a:extLst>
          </p:cNvPr>
          <p:cNvSpPr>
            <a:spLocks noGrp="1"/>
          </p:cNvSpPr>
          <p:nvPr>
            <p:ph type="title"/>
          </p:nvPr>
        </p:nvSpPr>
        <p:spPr>
          <a:xfrm>
            <a:off x="838200" y="365125"/>
            <a:ext cx="10515600" cy="1325563"/>
          </a:xfrm>
        </p:spPr>
        <p:txBody>
          <a:bodyPr vert="horz" lIns="91440" tIns="45720" rIns="91440" bIns="45720" rtlCol="0" anchor="ctr">
            <a:normAutofit/>
          </a:bodyPr>
          <a:lstStyle/>
          <a:p>
            <a:r>
              <a:rPr lang="en-US" sz="4800" kern="1200" dirty="0">
                <a:solidFill>
                  <a:schemeClr val="tx1"/>
                </a:solidFill>
                <a:latin typeface="Calibri" panose="020F0502020204030204" pitchFamily="34" charset="0"/>
                <a:ea typeface="Calibri" panose="020F0502020204030204" pitchFamily="34" charset="0"/>
                <a:cs typeface="Calibri" panose="020F0502020204030204" pitchFamily="34" charset="0"/>
              </a:rPr>
              <a:t>Scrutiny Assessment Tool (SAT)</a:t>
            </a:r>
          </a:p>
        </p:txBody>
      </p:sp>
      <p:sp>
        <p:nvSpPr>
          <p:cNvPr id="13"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4E126197-4B5E-B9F4-FFCE-CFC2B34326A4}"/>
              </a:ext>
            </a:extLst>
          </p:cNvPr>
          <p:cNvSpPr txBox="1"/>
          <p:nvPr/>
        </p:nvSpPr>
        <p:spPr>
          <a:xfrm>
            <a:off x="838200" y="1929384"/>
            <a:ext cx="10515600" cy="4251960"/>
          </a:xfrm>
          <a:prstGeom prst="rect">
            <a:avLst/>
          </a:prstGeom>
        </p:spPr>
        <p:txBody>
          <a:bodyPr vert="horz" lIns="91440" tIns="45720" rIns="91440" bIns="45720" rtlCol="0">
            <a:noAutofit/>
          </a:bodyPr>
          <a:lstStyle/>
          <a:p>
            <a:pPr marL="457200" indent="-228600">
              <a:lnSpc>
                <a:spcPct val="90000"/>
              </a:lnSpc>
              <a:spcAft>
                <a:spcPts val="600"/>
              </a:spcAft>
              <a:buFont typeface="Arial" panose="020B0604020202020204" pitchFamily="34" charset="0"/>
              <a:buChar char="•"/>
            </a:pPr>
            <a:r>
              <a:rPr lang="en-US" sz="3200" dirty="0">
                <a:latin typeface="Calibri" panose="020F0502020204030204" pitchFamily="34" charset="0"/>
                <a:ea typeface="Calibri" panose="020F0502020204030204" pitchFamily="34" charset="0"/>
                <a:cs typeface="Calibri" panose="020F0502020204030204" pitchFamily="34" charset="0"/>
              </a:rPr>
              <a:t>Used by Care Inspectorate to identify indicators of potential concern</a:t>
            </a:r>
          </a:p>
          <a:p>
            <a:pPr marL="457200" indent="-228600">
              <a:lnSpc>
                <a:spcPct val="90000"/>
              </a:lnSpc>
              <a:spcAft>
                <a:spcPts val="600"/>
              </a:spcAft>
              <a:buFont typeface="Arial" panose="020B0604020202020204" pitchFamily="34" charset="0"/>
              <a:buChar char="•"/>
            </a:pPr>
            <a:r>
              <a:rPr lang="en-US" sz="3200" dirty="0">
                <a:latin typeface="Calibri" panose="020F0502020204030204" pitchFamily="34" charset="0"/>
                <a:ea typeface="Calibri" panose="020F0502020204030204" pitchFamily="34" charset="0"/>
                <a:cs typeface="Calibri" panose="020F0502020204030204" pitchFamily="34" charset="0"/>
              </a:rPr>
              <a:t>Updated by care Inspectorate in response to information they receive and when they carry out inspections, including information from the Annual Return, notification history, complaints or concerns and any recent variations</a:t>
            </a:r>
          </a:p>
          <a:p>
            <a:pPr marL="457200" indent="-228600">
              <a:lnSpc>
                <a:spcPct val="90000"/>
              </a:lnSpc>
              <a:spcAft>
                <a:spcPts val="600"/>
              </a:spcAft>
              <a:buFont typeface="Arial" panose="020B0604020202020204" pitchFamily="34" charset="0"/>
              <a:buChar char="•"/>
            </a:pPr>
            <a:r>
              <a:rPr lang="en-US" sz="3200" dirty="0">
                <a:latin typeface="Calibri" panose="020F0502020204030204" pitchFamily="34" charset="0"/>
                <a:ea typeface="Calibri" panose="020F0502020204030204" pitchFamily="34" charset="0"/>
                <a:cs typeface="Calibri" panose="020F0502020204030204" pitchFamily="34" charset="0"/>
              </a:rPr>
              <a:t>Rating of high, medium or low</a:t>
            </a:r>
          </a:p>
          <a:p>
            <a:pPr marL="457200" indent="-228600">
              <a:lnSpc>
                <a:spcPct val="90000"/>
              </a:lnSpc>
              <a:spcAft>
                <a:spcPts val="600"/>
              </a:spcAft>
              <a:buFont typeface="Arial" panose="020B0604020202020204" pitchFamily="34" charset="0"/>
              <a:buChar char="•"/>
            </a:pPr>
            <a:r>
              <a:rPr lang="en-US" sz="3200" dirty="0">
                <a:latin typeface="Calibri" panose="020F0502020204030204" pitchFamily="34" charset="0"/>
                <a:ea typeface="Calibri" panose="020F0502020204030204" pitchFamily="34" charset="0"/>
                <a:cs typeface="Calibri" panose="020F0502020204030204" pitchFamily="34" charset="0"/>
              </a:rPr>
              <a:t>Can be accessed on </a:t>
            </a:r>
            <a:r>
              <a:rPr lang="en-US" sz="3200" dirty="0" err="1">
                <a:latin typeface="Calibri" panose="020F0502020204030204" pitchFamily="34" charset="0"/>
                <a:ea typeface="Calibri" panose="020F0502020204030204" pitchFamily="34" charset="0"/>
                <a:cs typeface="Calibri" panose="020F0502020204030204" pitchFamily="34" charset="0"/>
              </a:rPr>
              <a:t>eForms</a:t>
            </a:r>
            <a:r>
              <a:rPr lang="en-US" sz="3200" dirty="0">
                <a:latin typeface="Calibri" panose="020F0502020204030204" pitchFamily="34" charset="0"/>
                <a:ea typeface="Calibri" panose="020F0502020204030204" pitchFamily="34" charset="0"/>
                <a:cs typeface="Calibri" panose="020F0502020204030204" pitchFamily="34" charset="0"/>
              </a:rPr>
              <a:t> under ‘documents’</a:t>
            </a:r>
          </a:p>
          <a:p>
            <a:pPr marL="457200" indent="-228600">
              <a:lnSpc>
                <a:spcPct val="90000"/>
              </a:lnSpc>
              <a:spcAft>
                <a:spcPts val="600"/>
              </a:spcAft>
              <a:buFont typeface="Arial" panose="020B0604020202020204" pitchFamily="34" charset="0"/>
              <a:buChar char="•"/>
            </a:pPr>
            <a:r>
              <a:rPr lang="en-US" sz="3200" dirty="0">
                <a:latin typeface="Calibri" panose="020F0502020204030204" pitchFamily="34" charset="0"/>
                <a:ea typeface="Calibri" panose="020F0502020204030204" pitchFamily="34" charset="0"/>
                <a:cs typeface="Calibri" panose="020F0502020204030204" pitchFamily="34" charset="0"/>
              </a:rPr>
              <a:t>Can change suddenly so check regularly</a:t>
            </a:r>
          </a:p>
        </p:txBody>
      </p:sp>
    </p:spTree>
    <p:extLst>
      <p:ext uri="{BB962C8B-B14F-4D97-AF65-F5344CB8AC3E}">
        <p14:creationId xmlns:p14="http://schemas.microsoft.com/office/powerpoint/2010/main" val="24023390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D53D23B-EC77-DA78-890D-E2530EB7CFA7}"/>
            </a:ext>
          </a:extLst>
        </p:cNvPr>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65DBBEF-238B-476B-96AB-8AAC3224EC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F6E7AF0-F9C8-9D26-B565-C6CACC72CAE2}"/>
              </a:ext>
            </a:extLst>
          </p:cNvPr>
          <p:cNvSpPr>
            <a:spLocks noGrp="1"/>
          </p:cNvSpPr>
          <p:nvPr>
            <p:ph type="title"/>
          </p:nvPr>
        </p:nvSpPr>
        <p:spPr>
          <a:xfrm>
            <a:off x="638882" y="639193"/>
            <a:ext cx="3571810" cy="3573516"/>
          </a:xfrm>
        </p:spPr>
        <p:txBody>
          <a:bodyPr vert="horz" lIns="91440" tIns="45720" rIns="91440" bIns="45720" rtlCol="0" anchor="b">
            <a:normAutofit/>
          </a:bodyPr>
          <a:lstStyle/>
          <a:p>
            <a:r>
              <a:rPr lang="en-US" kern="1200" dirty="0">
                <a:solidFill>
                  <a:schemeClr val="tx1"/>
                </a:solidFill>
                <a:latin typeface="Calibri" panose="020F0502020204030204" pitchFamily="34" charset="0"/>
                <a:ea typeface="Calibri" panose="020F0502020204030204" pitchFamily="34" charset="0"/>
                <a:cs typeface="Calibri" panose="020F0502020204030204" pitchFamily="34" charset="0"/>
              </a:rPr>
              <a:t>During the inspection</a:t>
            </a:r>
            <a:br>
              <a:rPr lang="en-US" kern="12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kern="1200" dirty="0">
                <a:solidFill>
                  <a:schemeClr val="tx1"/>
                </a:solidFill>
                <a:latin typeface="Calibri" panose="020F0502020204030204" pitchFamily="34" charset="0"/>
                <a:ea typeface="Calibri" panose="020F0502020204030204" pitchFamily="34" charset="0"/>
                <a:cs typeface="Calibri" panose="020F0502020204030204" pitchFamily="34" charset="0"/>
              </a:rPr>
              <a:t>- Day 1</a:t>
            </a:r>
          </a:p>
        </p:txBody>
      </p:sp>
      <p:sp>
        <p:nvSpPr>
          <p:cNvPr id="12"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4409267"/>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extBox 2">
            <a:extLst>
              <a:ext uri="{FF2B5EF4-FFF2-40B4-BE49-F238E27FC236}">
                <a16:creationId xmlns:a16="http://schemas.microsoft.com/office/drawing/2014/main" id="{ABF51469-C078-2176-942B-BA585447E940}"/>
              </a:ext>
            </a:extLst>
          </p:cNvPr>
          <p:cNvGraphicFramePr/>
          <p:nvPr>
            <p:extLst>
              <p:ext uri="{D42A27DB-BD31-4B8C-83A1-F6EECF244321}">
                <p14:modId xmlns:p14="http://schemas.microsoft.com/office/powerpoint/2010/main" val="3075256785"/>
              </p:ext>
            </p:extLst>
          </p:nvPr>
        </p:nvGraphicFramePr>
        <p:xfrm>
          <a:off x="4922554" y="177800"/>
          <a:ext cx="6245265" cy="55893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7" name="Group 6">
            <a:extLst>
              <a:ext uri="{FF2B5EF4-FFF2-40B4-BE49-F238E27FC236}">
                <a16:creationId xmlns:a16="http://schemas.microsoft.com/office/drawing/2014/main" id="{291B77A0-B32D-74F3-74D7-8A8C51F48D43}"/>
              </a:ext>
            </a:extLst>
          </p:cNvPr>
          <p:cNvGrpSpPr/>
          <p:nvPr/>
        </p:nvGrpSpPr>
        <p:grpSpPr>
          <a:xfrm>
            <a:off x="10406790" y="1379027"/>
            <a:ext cx="848746" cy="848746"/>
            <a:chOff x="8089513" y="990203"/>
            <a:chExt cx="848746" cy="848746"/>
          </a:xfrm>
          <a:solidFill>
            <a:schemeClr val="accent5">
              <a:lumMod val="20000"/>
              <a:lumOff val="80000"/>
            </a:schemeClr>
          </a:solidFill>
        </p:grpSpPr>
        <p:sp>
          <p:nvSpPr>
            <p:cNvPr id="8" name="Arrow: Down 7">
              <a:extLst>
                <a:ext uri="{FF2B5EF4-FFF2-40B4-BE49-F238E27FC236}">
                  <a16:creationId xmlns:a16="http://schemas.microsoft.com/office/drawing/2014/main" id="{D474E6F7-0933-B15E-8414-D84795979D0C}"/>
                </a:ext>
              </a:extLst>
            </p:cNvPr>
            <p:cNvSpPr/>
            <p:nvPr/>
          </p:nvSpPr>
          <p:spPr>
            <a:xfrm>
              <a:off x="8089513" y="990203"/>
              <a:ext cx="848746" cy="848746"/>
            </a:xfrm>
            <a:prstGeom prst="downArrow">
              <a:avLst>
                <a:gd name="adj1" fmla="val 55000"/>
                <a:gd name="adj2" fmla="val 45000"/>
              </a:avLst>
            </a:prstGeom>
            <a:grpFill/>
          </p:spPr>
          <p:style>
            <a:lnRef idx="2">
              <a:schemeClr val="accent3">
                <a:alpha val="90000"/>
                <a:tint val="40000"/>
                <a:hueOff val="0"/>
                <a:satOff val="0"/>
                <a:lumOff val="0"/>
                <a:alphaOff val="0"/>
              </a:schemeClr>
            </a:lnRef>
            <a:fillRef idx="1">
              <a:scrgbClr r="0" g="0" b="0"/>
            </a:fillRef>
            <a:effectRef idx="0">
              <a:schemeClr val="accent3">
                <a:alpha val="90000"/>
                <a:tint val="40000"/>
                <a:hueOff val="0"/>
                <a:satOff val="0"/>
                <a:lumOff val="0"/>
                <a:alphaOff val="0"/>
              </a:schemeClr>
            </a:effectRef>
            <a:fontRef idx="minor">
              <a:schemeClr val="dk1">
                <a:hueOff val="0"/>
                <a:satOff val="0"/>
                <a:lumOff val="0"/>
                <a:alphaOff val="0"/>
              </a:schemeClr>
            </a:fontRef>
          </p:style>
          <p:txBody>
            <a:bodyPr/>
            <a:lstStyle/>
            <a:p>
              <a:endParaRPr lang="en-GB"/>
            </a:p>
          </p:txBody>
        </p:sp>
        <p:sp>
          <p:nvSpPr>
            <p:cNvPr id="9" name="Arrow: Down 4">
              <a:extLst>
                <a:ext uri="{FF2B5EF4-FFF2-40B4-BE49-F238E27FC236}">
                  <a16:creationId xmlns:a16="http://schemas.microsoft.com/office/drawing/2014/main" id="{86FB4DFA-FC65-4443-963B-BD522548CA00}"/>
                </a:ext>
              </a:extLst>
            </p:cNvPr>
            <p:cNvSpPr txBox="1"/>
            <p:nvPr/>
          </p:nvSpPr>
          <p:spPr>
            <a:xfrm>
              <a:off x="8280481" y="990203"/>
              <a:ext cx="466810" cy="638681"/>
            </a:xfrm>
            <a:prstGeom prst="rect">
              <a:avLst/>
            </a:prstGeom>
            <a:grpFill/>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p:txBody>
        </p:sp>
      </p:grpSp>
      <p:grpSp>
        <p:nvGrpSpPr>
          <p:cNvPr id="11" name="Group 10">
            <a:extLst>
              <a:ext uri="{FF2B5EF4-FFF2-40B4-BE49-F238E27FC236}">
                <a16:creationId xmlns:a16="http://schemas.microsoft.com/office/drawing/2014/main" id="{EAD1B983-81E8-30BD-45C9-2A060CD5F723}"/>
              </a:ext>
            </a:extLst>
          </p:cNvPr>
          <p:cNvGrpSpPr/>
          <p:nvPr/>
        </p:nvGrpSpPr>
        <p:grpSpPr>
          <a:xfrm>
            <a:off x="10406790" y="2724341"/>
            <a:ext cx="848746" cy="848746"/>
            <a:chOff x="8089513" y="990203"/>
            <a:chExt cx="848746" cy="848746"/>
          </a:xfrm>
          <a:solidFill>
            <a:schemeClr val="accent5">
              <a:lumMod val="20000"/>
              <a:lumOff val="80000"/>
            </a:schemeClr>
          </a:solidFill>
        </p:grpSpPr>
        <p:sp>
          <p:nvSpPr>
            <p:cNvPr id="13" name="Arrow: Down 12">
              <a:extLst>
                <a:ext uri="{FF2B5EF4-FFF2-40B4-BE49-F238E27FC236}">
                  <a16:creationId xmlns:a16="http://schemas.microsoft.com/office/drawing/2014/main" id="{473FF704-F609-F657-C53C-8327646EA450}"/>
                </a:ext>
              </a:extLst>
            </p:cNvPr>
            <p:cNvSpPr/>
            <p:nvPr/>
          </p:nvSpPr>
          <p:spPr>
            <a:xfrm>
              <a:off x="8089513" y="990203"/>
              <a:ext cx="848746" cy="848746"/>
            </a:xfrm>
            <a:prstGeom prst="downArrow">
              <a:avLst>
                <a:gd name="adj1" fmla="val 55000"/>
                <a:gd name="adj2" fmla="val 45000"/>
              </a:avLst>
            </a:prstGeom>
            <a:grpFill/>
          </p:spPr>
          <p:style>
            <a:lnRef idx="2">
              <a:schemeClr val="accent3">
                <a:alpha val="90000"/>
                <a:tint val="40000"/>
                <a:hueOff val="0"/>
                <a:satOff val="0"/>
                <a:lumOff val="0"/>
                <a:alphaOff val="0"/>
              </a:schemeClr>
            </a:lnRef>
            <a:fillRef idx="1">
              <a:scrgbClr r="0" g="0" b="0"/>
            </a:fillRef>
            <a:effectRef idx="0">
              <a:schemeClr val="accent3">
                <a:alpha val="90000"/>
                <a:tint val="40000"/>
                <a:hueOff val="0"/>
                <a:satOff val="0"/>
                <a:lumOff val="0"/>
                <a:alphaOff val="0"/>
              </a:schemeClr>
            </a:effectRef>
            <a:fontRef idx="minor">
              <a:schemeClr val="dk1">
                <a:hueOff val="0"/>
                <a:satOff val="0"/>
                <a:lumOff val="0"/>
                <a:alphaOff val="0"/>
              </a:schemeClr>
            </a:fontRef>
          </p:style>
          <p:txBody>
            <a:bodyPr/>
            <a:lstStyle/>
            <a:p>
              <a:endParaRPr lang="en-GB"/>
            </a:p>
          </p:txBody>
        </p:sp>
        <p:sp>
          <p:nvSpPr>
            <p:cNvPr id="14" name="Arrow: Down 4">
              <a:extLst>
                <a:ext uri="{FF2B5EF4-FFF2-40B4-BE49-F238E27FC236}">
                  <a16:creationId xmlns:a16="http://schemas.microsoft.com/office/drawing/2014/main" id="{B595E536-2F6F-D2C6-E988-E8CAD33A65D9}"/>
                </a:ext>
              </a:extLst>
            </p:cNvPr>
            <p:cNvSpPr txBox="1"/>
            <p:nvPr/>
          </p:nvSpPr>
          <p:spPr>
            <a:xfrm>
              <a:off x="8280481" y="990203"/>
              <a:ext cx="466810" cy="638681"/>
            </a:xfrm>
            <a:prstGeom prst="rect">
              <a:avLst/>
            </a:prstGeom>
            <a:grpFill/>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p:txBody>
        </p:sp>
      </p:grpSp>
      <p:grpSp>
        <p:nvGrpSpPr>
          <p:cNvPr id="15" name="Group 14">
            <a:extLst>
              <a:ext uri="{FF2B5EF4-FFF2-40B4-BE49-F238E27FC236}">
                <a16:creationId xmlns:a16="http://schemas.microsoft.com/office/drawing/2014/main" id="{B9CFC362-A960-A54A-1EF7-5C9B0F9459F3}"/>
              </a:ext>
            </a:extLst>
          </p:cNvPr>
          <p:cNvGrpSpPr/>
          <p:nvPr/>
        </p:nvGrpSpPr>
        <p:grpSpPr>
          <a:xfrm>
            <a:off x="10406790" y="4069655"/>
            <a:ext cx="848746" cy="848746"/>
            <a:chOff x="8089513" y="990203"/>
            <a:chExt cx="848746" cy="848746"/>
          </a:xfrm>
          <a:solidFill>
            <a:schemeClr val="accent5">
              <a:lumMod val="20000"/>
              <a:lumOff val="80000"/>
            </a:schemeClr>
          </a:solidFill>
        </p:grpSpPr>
        <p:sp>
          <p:nvSpPr>
            <p:cNvPr id="16" name="Arrow: Down 15">
              <a:extLst>
                <a:ext uri="{FF2B5EF4-FFF2-40B4-BE49-F238E27FC236}">
                  <a16:creationId xmlns:a16="http://schemas.microsoft.com/office/drawing/2014/main" id="{A596D01D-B881-60CB-90AA-FBB9D9FF0074}"/>
                </a:ext>
              </a:extLst>
            </p:cNvPr>
            <p:cNvSpPr/>
            <p:nvPr/>
          </p:nvSpPr>
          <p:spPr>
            <a:xfrm>
              <a:off x="8089513" y="990203"/>
              <a:ext cx="848746" cy="848746"/>
            </a:xfrm>
            <a:prstGeom prst="downArrow">
              <a:avLst>
                <a:gd name="adj1" fmla="val 55000"/>
                <a:gd name="adj2" fmla="val 45000"/>
              </a:avLst>
            </a:prstGeom>
            <a:grpFill/>
          </p:spPr>
          <p:style>
            <a:lnRef idx="2">
              <a:schemeClr val="accent3">
                <a:alpha val="90000"/>
                <a:tint val="40000"/>
                <a:hueOff val="0"/>
                <a:satOff val="0"/>
                <a:lumOff val="0"/>
                <a:alphaOff val="0"/>
              </a:schemeClr>
            </a:lnRef>
            <a:fillRef idx="1">
              <a:scrgbClr r="0" g="0" b="0"/>
            </a:fillRef>
            <a:effectRef idx="0">
              <a:schemeClr val="accent3">
                <a:alpha val="90000"/>
                <a:tint val="40000"/>
                <a:hueOff val="0"/>
                <a:satOff val="0"/>
                <a:lumOff val="0"/>
                <a:alphaOff val="0"/>
              </a:schemeClr>
            </a:effectRef>
            <a:fontRef idx="minor">
              <a:schemeClr val="dk1">
                <a:hueOff val="0"/>
                <a:satOff val="0"/>
                <a:lumOff val="0"/>
                <a:alphaOff val="0"/>
              </a:schemeClr>
            </a:fontRef>
          </p:style>
          <p:txBody>
            <a:bodyPr/>
            <a:lstStyle/>
            <a:p>
              <a:endParaRPr lang="en-GB"/>
            </a:p>
          </p:txBody>
        </p:sp>
        <p:sp>
          <p:nvSpPr>
            <p:cNvPr id="17" name="Arrow: Down 4">
              <a:extLst>
                <a:ext uri="{FF2B5EF4-FFF2-40B4-BE49-F238E27FC236}">
                  <a16:creationId xmlns:a16="http://schemas.microsoft.com/office/drawing/2014/main" id="{14A81126-867C-E00C-9184-6F2BE0FF5DFA}"/>
                </a:ext>
              </a:extLst>
            </p:cNvPr>
            <p:cNvSpPr txBox="1"/>
            <p:nvPr/>
          </p:nvSpPr>
          <p:spPr>
            <a:xfrm>
              <a:off x="8280481" y="990203"/>
              <a:ext cx="466810" cy="638681"/>
            </a:xfrm>
            <a:prstGeom prst="rect">
              <a:avLst/>
            </a:prstGeom>
            <a:grpFill/>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p:txBody>
        </p:sp>
      </p:grpSp>
    </p:spTree>
    <p:extLst>
      <p:ext uri="{BB962C8B-B14F-4D97-AF65-F5344CB8AC3E}">
        <p14:creationId xmlns:p14="http://schemas.microsoft.com/office/powerpoint/2010/main" val="4246546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7517A47C-B2E5-4B79-8061-D74B1311A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4" name="Freeform: Shape 23">
            <a:extLst>
              <a:ext uri="{FF2B5EF4-FFF2-40B4-BE49-F238E27FC236}">
                <a16:creationId xmlns:a16="http://schemas.microsoft.com/office/drawing/2014/main" id="{C505E780-2083-4CB5-A42A-5E0E2908E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6" name="Freeform: Shape 25">
            <a:extLst>
              <a:ext uri="{FF2B5EF4-FFF2-40B4-BE49-F238E27FC236}">
                <a16:creationId xmlns:a16="http://schemas.microsoft.com/office/drawing/2014/main" id="{D2C0AE1C-0118-41AE-8A10-7CDCBF10E9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9E9F7323-E15B-7D36-537C-287E554F14D6}"/>
              </a:ext>
            </a:extLst>
          </p:cNvPr>
          <p:cNvSpPr>
            <a:spLocks noGrp="1"/>
          </p:cNvSpPr>
          <p:nvPr>
            <p:ph type="title"/>
          </p:nvPr>
        </p:nvSpPr>
        <p:spPr>
          <a:xfrm>
            <a:off x="399796" y="1664208"/>
            <a:ext cx="4293108" cy="4526280"/>
          </a:xfrm>
        </p:spPr>
        <p:txBody>
          <a:bodyPr vert="horz" lIns="91440" tIns="45720" rIns="91440" bIns="45720" rtlCol="0" anchor="ctr">
            <a:noAutofit/>
          </a:bodyPr>
          <a:lstStyle/>
          <a:p>
            <a:r>
              <a:rPr lang="en-US" sz="2800" kern="1200" dirty="0">
                <a:solidFill>
                  <a:schemeClr val="tx1"/>
                </a:solidFill>
                <a:latin typeface="Calibri" panose="020F0502020204030204" pitchFamily="34" charset="0"/>
                <a:ea typeface="Calibri" panose="020F0502020204030204" pitchFamily="34" charset="0"/>
                <a:cs typeface="Calibri" panose="020F0502020204030204" pitchFamily="34" charset="0"/>
              </a:rPr>
              <a:t>Purpose:</a:t>
            </a:r>
            <a:br>
              <a:rPr lang="en-US" sz="2800" kern="1200"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US" sz="2800" dirty="0">
                <a:latin typeface="Calibri" panose="020F0502020204030204" pitchFamily="34" charset="0"/>
                <a:ea typeface="Calibri" panose="020F0502020204030204" pitchFamily="34" charset="0"/>
                <a:cs typeface="Calibri" panose="020F0502020204030204" pitchFamily="34" charset="0"/>
              </a:rPr>
            </a:br>
            <a:r>
              <a:rPr lang="en-US" sz="2800" kern="1200" dirty="0">
                <a:solidFill>
                  <a:schemeClr val="tx1"/>
                </a:solidFill>
                <a:latin typeface="Calibri" panose="020F0502020204030204" pitchFamily="34" charset="0"/>
                <a:ea typeface="Calibri" panose="020F0502020204030204" pitchFamily="34" charset="0"/>
                <a:cs typeface="Calibri" panose="020F0502020204030204" pitchFamily="34" charset="0"/>
              </a:rPr>
              <a:t>To evaluate the kind of experience a child is having</a:t>
            </a:r>
            <a:br>
              <a:rPr lang="en-US" sz="2800" kern="1200"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US" sz="2800" kern="12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800" kern="1200" dirty="0">
                <a:solidFill>
                  <a:schemeClr val="tx1"/>
                </a:solidFill>
                <a:latin typeface="Calibri" panose="020F0502020204030204" pitchFamily="34" charset="0"/>
                <a:ea typeface="Calibri" panose="020F0502020204030204" pitchFamily="34" charset="0"/>
                <a:cs typeface="Calibri" panose="020F0502020204030204" pitchFamily="34" charset="0"/>
              </a:rPr>
              <a:t>To see interactions from the child’s perspective</a:t>
            </a:r>
            <a:br>
              <a:rPr lang="en-US" sz="2800" kern="1200"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US" sz="2800" kern="12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2800" kern="1200" dirty="0">
                <a:solidFill>
                  <a:schemeClr val="tx1"/>
                </a:solidFill>
                <a:latin typeface="Calibri" panose="020F0502020204030204" pitchFamily="34" charset="0"/>
                <a:ea typeface="Calibri" panose="020F0502020204030204" pitchFamily="34" charset="0"/>
                <a:cs typeface="Calibri" panose="020F0502020204030204" pitchFamily="34" charset="0"/>
              </a:rPr>
              <a:t>To determine whether the support a child is receiving is effective</a:t>
            </a:r>
            <a:br>
              <a:rPr lang="en-US" sz="2800" kern="1200" dirty="0">
                <a:solidFill>
                  <a:schemeClr val="tx1"/>
                </a:solidFill>
                <a:latin typeface="Calibri" panose="020F0502020204030204" pitchFamily="34" charset="0"/>
                <a:ea typeface="Calibri" panose="020F0502020204030204" pitchFamily="34" charset="0"/>
                <a:cs typeface="Calibri" panose="020F0502020204030204" pitchFamily="34" charset="0"/>
              </a:rPr>
            </a:br>
            <a:br>
              <a:rPr lang="en-US" sz="2800" kern="1200" dirty="0">
                <a:solidFill>
                  <a:schemeClr val="tx1"/>
                </a:solidFill>
                <a:latin typeface="Calibri" panose="020F0502020204030204" pitchFamily="34" charset="0"/>
                <a:ea typeface="Calibri" panose="020F0502020204030204" pitchFamily="34" charset="0"/>
                <a:cs typeface="Calibri" panose="020F0502020204030204" pitchFamily="34" charset="0"/>
              </a:rPr>
            </a:br>
            <a:endParaRPr lang="en-US" sz="2800" kern="1200" dirty="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28" name="Rectangle 27">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081528"/>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 name="TextBox 3">
            <a:extLst>
              <a:ext uri="{FF2B5EF4-FFF2-40B4-BE49-F238E27FC236}">
                <a16:creationId xmlns:a16="http://schemas.microsoft.com/office/drawing/2014/main" id="{DEEEDC90-52F0-ECA6-6421-50950811B883}"/>
              </a:ext>
            </a:extLst>
          </p:cNvPr>
          <p:cNvSpPr txBox="1"/>
          <p:nvPr/>
        </p:nvSpPr>
        <p:spPr>
          <a:xfrm>
            <a:off x="399796" y="-146336"/>
            <a:ext cx="9804400" cy="1477328"/>
          </a:xfrm>
          <a:prstGeom prst="rect">
            <a:avLst/>
          </a:prstGeom>
          <a:noFill/>
        </p:spPr>
        <p:txBody>
          <a:bodyPr wrap="square" rtlCol="0">
            <a:spAutoFit/>
          </a:bodyPr>
          <a:lstStyle/>
          <a:p>
            <a:pPr>
              <a:spcAft>
                <a:spcPts val="600"/>
              </a:spcAft>
            </a:pPr>
            <a:br>
              <a:rPr lang="en-US" kern="1200" dirty="0">
                <a:solidFill>
                  <a:schemeClr val="tx1"/>
                </a:solidFill>
                <a:latin typeface="+mj-lt"/>
                <a:ea typeface="+mj-ea"/>
                <a:cs typeface="+mj-cs"/>
              </a:rPr>
            </a:br>
            <a:r>
              <a:rPr lang="en-US" sz="3600" kern="1200" dirty="0">
                <a:solidFill>
                  <a:schemeClr val="tx1"/>
                </a:solidFill>
                <a:latin typeface="Calibri" panose="020F0502020204030204" pitchFamily="34" charset="0"/>
                <a:ea typeface="Calibri" panose="020F0502020204030204" pitchFamily="34" charset="0"/>
                <a:cs typeface="Calibri" panose="020F0502020204030204" pitchFamily="34" charset="0"/>
              </a:rPr>
              <a:t>SOFI Observation</a:t>
            </a:r>
            <a:br>
              <a:rPr lang="en-US" sz="3600" kern="12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sz="3600" kern="1200" dirty="0">
                <a:solidFill>
                  <a:schemeClr val="tx1"/>
                </a:solidFill>
                <a:latin typeface="Calibri" panose="020F0502020204030204" pitchFamily="34" charset="0"/>
                <a:ea typeface="Calibri" panose="020F0502020204030204" pitchFamily="34" charset="0"/>
                <a:cs typeface="Calibri" panose="020F0502020204030204" pitchFamily="34" charset="0"/>
              </a:rPr>
              <a:t>(Short Observational Framework for Inspection)</a:t>
            </a:r>
            <a:endParaRPr lang="en-GB" sz="3600" dirty="0">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18" name="TextBox 2">
            <a:extLst>
              <a:ext uri="{FF2B5EF4-FFF2-40B4-BE49-F238E27FC236}">
                <a16:creationId xmlns:a16="http://schemas.microsoft.com/office/drawing/2014/main" id="{C1A1F793-FAD1-9444-A319-8FE06F93C41B}"/>
              </a:ext>
            </a:extLst>
          </p:cNvPr>
          <p:cNvGraphicFramePr/>
          <p:nvPr>
            <p:extLst>
              <p:ext uri="{D42A27DB-BD31-4B8C-83A1-F6EECF244321}">
                <p14:modId xmlns:p14="http://schemas.microsoft.com/office/powerpoint/2010/main" val="1515488940"/>
              </p:ext>
            </p:extLst>
          </p:nvPr>
        </p:nvGraphicFramePr>
        <p:xfrm>
          <a:off x="5549900" y="1330992"/>
          <a:ext cx="6117844" cy="48594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645582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61CC22-1B75-D939-118C-28163C8309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47EB12-27E5-6FD9-B15C-2C90DDB0C7DD}"/>
              </a:ext>
            </a:extLst>
          </p:cNvPr>
          <p:cNvSpPr>
            <a:spLocks noGrp="1"/>
          </p:cNvSpPr>
          <p:nvPr>
            <p:ph type="title"/>
          </p:nvPr>
        </p:nvSpPr>
        <p:spPr>
          <a:xfrm>
            <a:off x="638882" y="639193"/>
            <a:ext cx="3571810" cy="3573516"/>
          </a:xfrm>
        </p:spPr>
        <p:txBody>
          <a:bodyPr vert="horz" lIns="91440" tIns="45720" rIns="91440" bIns="45720" rtlCol="0" anchor="b">
            <a:normAutofit/>
          </a:bodyPr>
          <a:lstStyle/>
          <a:p>
            <a:r>
              <a:rPr lang="en-US" kern="1200" dirty="0">
                <a:solidFill>
                  <a:schemeClr val="tx1"/>
                </a:solidFill>
                <a:latin typeface="Calibri" panose="020F0502020204030204" pitchFamily="34" charset="0"/>
                <a:ea typeface="Calibri" panose="020F0502020204030204" pitchFamily="34" charset="0"/>
                <a:cs typeface="Calibri" panose="020F0502020204030204" pitchFamily="34" charset="0"/>
              </a:rPr>
              <a:t>During the inspection</a:t>
            </a:r>
            <a:br>
              <a:rPr lang="en-US" kern="12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kern="1200" dirty="0">
                <a:solidFill>
                  <a:schemeClr val="tx1"/>
                </a:solidFill>
                <a:latin typeface="Calibri" panose="020F0502020204030204" pitchFamily="34" charset="0"/>
                <a:ea typeface="Calibri" panose="020F0502020204030204" pitchFamily="34" charset="0"/>
                <a:cs typeface="Calibri" panose="020F0502020204030204" pitchFamily="34" charset="0"/>
              </a:rPr>
              <a:t>- Day 2</a:t>
            </a:r>
          </a:p>
        </p:txBody>
      </p:sp>
      <p:graphicFrame>
        <p:nvGraphicFramePr>
          <p:cNvPr id="5" name="TextBox 2">
            <a:extLst>
              <a:ext uri="{FF2B5EF4-FFF2-40B4-BE49-F238E27FC236}">
                <a16:creationId xmlns:a16="http://schemas.microsoft.com/office/drawing/2014/main" id="{BF802530-143B-EDB5-7118-1FBF7BCE3FD0}"/>
              </a:ext>
            </a:extLst>
          </p:cNvPr>
          <p:cNvGraphicFramePr/>
          <p:nvPr>
            <p:extLst>
              <p:ext uri="{D42A27DB-BD31-4B8C-83A1-F6EECF244321}">
                <p14:modId xmlns:p14="http://schemas.microsoft.com/office/powerpoint/2010/main" val="3334815524"/>
              </p:ext>
            </p:extLst>
          </p:nvPr>
        </p:nvGraphicFramePr>
        <p:xfrm>
          <a:off x="4951174" y="80393"/>
          <a:ext cx="6245265" cy="55893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3" name="Group 2">
            <a:extLst>
              <a:ext uri="{FF2B5EF4-FFF2-40B4-BE49-F238E27FC236}">
                <a16:creationId xmlns:a16="http://schemas.microsoft.com/office/drawing/2014/main" id="{4E396717-CE85-0A7C-6411-172F6D484F41}"/>
              </a:ext>
            </a:extLst>
          </p:cNvPr>
          <p:cNvGrpSpPr/>
          <p:nvPr/>
        </p:nvGrpSpPr>
        <p:grpSpPr>
          <a:xfrm>
            <a:off x="10472227" y="2026320"/>
            <a:ext cx="848746" cy="848746"/>
            <a:chOff x="8089513" y="990203"/>
            <a:chExt cx="848746" cy="848746"/>
          </a:xfrm>
          <a:solidFill>
            <a:schemeClr val="accent5">
              <a:lumMod val="20000"/>
              <a:lumOff val="80000"/>
            </a:schemeClr>
          </a:solidFill>
        </p:grpSpPr>
        <p:sp>
          <p:nvSpPr>
            <p:cNvPr id="4" name="Arrow: Down 3">
              <a:extLst>
                <a:ext uri="{FF2B5EF4-FFF2-40B4-BE49-F238E27FC236}">
                  <a16:creationId xmlns:a16="http://schemas.microsoft.com/office/drawing/2014/main" id="{265E5C03-EA4F-C932-8C33-C777995C91E9}"/>
                </a:ext>
              </a:extLst>
            </p:cNvPr>
            <p:cNvSpPr/>
            <p:nvPr/>
          </p:nvSpPr>
          <p:spPr>
            <a:xfrm>
              <a:off x="8089513" y="990203"/>
              <a:ext cx="848746" cy="848746"/>
            </a:xfrm>
            <a:prstGeom prst="downArrow">
              <a:avLst>
                <a:gd name="adj1" fmla="val 55000"/>
                <a:gd name="adj2" fmla="val 45000"/>
              </a:avLst>
            </a:prstGeom>
            <a:grpFill/>
          </p:spPr>
          <p:style>
            <a:lnRef idx="2">
              <a:schemeClr val="accent3">
                <a:alpha val="90000"/>
                <a:tint val="40000"/>
                <a:hueOff val="0"/>
                <a:satOff val="0"/>
                <a:lumOff val="0"/>
                <a:alphaOff val="0"/>
              </a:schemeClr>
            </a:lnRef>
            <a:fillRef idx="1">
              <a:scrgbClr r="0" g="0" b="0"/>
            </a:fillRef>
            <a:effectRef idx="0">
              <a:schemeClr val="accent3">
                <a:alpha val="90000"/>
                <a:tint val="40000"/>
                <a:hueOff val="0"/>
                <a:satOff val="0"/>
                <a:lumOff val="0"/>
                <a:alphaOff val="0"/>
              </a:schemeClr>
            </a:effectRef>
            <a:fontRef idx="minor">
              <a:schemeClr val="dk1">
                <a:hueOff val="0"/>
                <a:satOff val="0"/>
                <a:lumOff val="0"/>
                <a:alphaOff val="0"/>
              </a:schemeClr>
            </a:fontRef>
          </p:style>
          <p:txBody>
            <a:bodyPr/>
            <a:lstStyle/>
            <a:p>
              <a:endParaRPr lang="en-GB"/>
            </a:p>
          </p:txBody>
        </p:sp>
        <p:sp>
          <p:nvSpPr>
            <p:cNvPr id="6" name="Arrow: Down 4">
              <a:extLst>
                <a:ext uri="{FF2B5EF4-FFF2-40B4-BE49-F238E27FC236}">
                  <a16:creationId xmlns:a16="http://schemas.microsoft.com/office/drawing/2014/main" id="{5645D274-751A-9B51-467E-8484E9CC33BD}"/>
                </a:ext>
              </a:extLst>
            </p:cNvPr>
            <p:cNvSpPr txBox="1"/>
            <p:nvPr/>
          </p:nvSpPr>
          <p:spPr>
            <a:xfrm>
              <a:off x="8280481" y="990203"/>
              <a:ext cx="466810" cy="638681"/>
            </a:xfrm>
            <a:prstGeom prst="rect">
              <a:avLst/>
            </a:prstGeom>
            <a:grpFill/>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p:txBody>
        </p:sp>
      </p:grpSp>
      <p:grpSp>
        <p:nvGrpSpPr>
          <p:cNvPr id="7" name="Group 6">
            <a:extLst>
              <a:ext uri="{FF2B5EF4-FFF2-40B4-BE49-F238E27FC236}">
                <a16:creationId xmlns:a16="http://schemas.microsoft.com/office/drawing/2014/main" id="{7972E155-1795-F6F6-95AF-1203D01A8F07}"/>
              </a:ext>
            </a:extLst>
          </p:cNvPr>
          <p:cNvGrpSpPr/>
          <p:nvPr/>
        </p:nvGrpSpPr>
        <p:grpSpPr>
          <a:xfrm>
            <a:off x="10472227" y="3395766"/>
            <a:ext cx="848746" cy="848746"/>
            <a:chOff x="8089513" y="990203"/>
            <a:chExt cx="848746" cy="848746"/>
          </a:xfrm>
          <a:solidFill>
            <a:schemeClr val="accent5">
              <a:lumMod val="20000"/>
              <a:lumOff val="80000"/>
            </a:schemeClr>
          </a:solidFill>
        </p:grpSpPr>
        <p:sp>
          <p:nvSpPr>
            <p:cNvPr id="8" name="Arrow: Down 7">
              <a:extLst>
                <a:ext uri="{FF2B5EF4-FFF2-40B4-BE49-F238E27FC236}">
                  <a16:creationId xmlns:a16="http://schemas.microsoft.com/office/drawing/2014/main" id="{8A12ABD2-2DB8-AE97-8876-80138E50FAA8}"/>
                </a:ext>
              </a:extLst>
            </p:cNvPr>
            <p:cNvSpPr/>
            <p:nvPr/>
          </p:nvSpPr>
          <p:spPr>
            <a:xfrm>
              <a:off x="8089513" y="990203"/>
              <a:ext cx="848746" cy="848746"/>
            </a:xfrm>
            <a:prstGeom prst="downArrow">
              <a:avLst>
                <a:gd name="adj1" fmla="val 55000"/>
                <a:gd name="adj2" fmla="val 45000"/>
              </a:avLst>
            </a:prstGeom>
            <a:grpFill/>
          </p:spPr>
          <p:style>
            <a:lnRef idx="2">
              <a:schemeClr val="accent3">
                <a:alpha val="90000"/>
                <a:tint val="40000"/>
                <a:hueOff val="0"/>
                <a:satOff val="0"/>
                <a:lumOff val="0"/>
                <a:alphaOff val="0"/>
              </a:schemeClr>
            </a:lnRef>
            <a:fillRef idx="1">
              <a:scrgbClr r="0" g="0" b="0"/>
            </a:fillRef>
            <a:effectRef idx="0">
              <a:schemeClr val="accent3">
                <a:alpha val="90000"/>
                <a:tint val="40000"/>
                <a:hueOff val="0"/>
                <a:satOff val="0"/>
                <a:lumOff val="0"/>
                <a:alphaOff val="0"/>
              </a:schemeClr>
            </a:effectRef>
            <a:fontRef idx="minor">
              <a:schemeClr val="dk1">
                <a:hueOff val="0"/>
                <a:satOff val="0"/>
                <a:lumOff val="0"/>
                <a:alphaOff val="0"/>
              </a:schemeClr>
            </a:fontRef>
          </p:style>
          <p:txBody>
            <a:bodyPr/>
            <a:lstStyle/>
            <a:p>
              <a:endParaRPr lang="en-GB"/>
            </a:p>
          </p:txBody>
        </p:sp>
        <p:sp>
          <p:nvSpPr>
            <p:cNvPr id="9" name="Arrow: Down 4">
              <a:extLst>
                <a:ext uri="{FF2B5EF4-FFF2-40B4-BE49-F238E27FC236}">
                  <a16:creationId xmlns:a16="http://schemas.microsoft.com/office/drawing/2014/main" id="{472FD9FB-4B29-E662-A26E-3744A8959382}"/>
                </a:ext>
              </a:extLst>
            </p:cNvPr>
            <p:cNvSpPr txBox="1"/>
            <p:nvPr/>
          </p:nvSpPr>
          <p:spPr>
            <a:xfrm>
              <a:off x="8280481" y="990203"/>
              <a:ext cx="466810" cy="638681"/>
            </a:xfrm>
            <a:prstGeom prst="rect">
              <a:avLst/>
            </a:prstGeom>
            <a:grpFill/>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p:txBody>
        </p:sp>
      </p:grpSp>
    </p:spTree>
    <p:extLst>
      <p:ext uri="{BB962C8B-B14F-4D97-AF65-F5344CB8AC3E}">
        <p14:creationId xmlns:p14="http://schemas.microsoft.com/office/powerpoint/2010/main" val="11382515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9165109B-7036-4613-93D4-579E77F6EF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F3B3840-15F4-737F-48D8-B429E260844D}"/>
              </a:ext>
            </a:extLst>
          </p:cNvPr>
          <p:cNvSpPr>
            <a:spLocks noGrp="1"/>
          </p:cNvSpPr>
          <p:nvPr>
            <p:ph type="title"/>
          </p:nvPr>
        </p:nvSpPr>
        <p:spPr>
          <a:xfrm>
            <a:off x="761802" y="858982"/>
            <a:ext cx="3160341" cy="5152933"/>
          </a:xfrm>
        </p:spPr>
        <p:txBody>
          <a:bodyPr vert="horz" lIns="91440" tIns="45720" rIns="91440" bIns="45720" rtlCol="0" anchor="ctr">
            <a:normAutofit/>
          </a:bodyPr>
          <a:lstStyle/>
          <a:p>
            <a:r>
              <a:rPr lang="en-US" kern="1200" dirty="0">
                <a:solidFill>
                  <a:schemeClr val="tx1"/>
                </a:solidFill>
                <a:latin typeface="Calibri" panose="020F0502020204030204" pitchFamily="34" charset="0"/>
                <a:ea typeface="Calibri" panose="020F0502020204030204" pitchFamily="34" charset="0"/>
                <a:cs typeface="Calibri" panose="020F0502020204030204" pitchFamily="34" charset="0"/>
              </a:rPr>
              <a:t>After the inspection</a:t>
            </a:r>
          </a:p>
        </p:txBody>
      </p:sp>
      <p:sp useBgFill="1">
        <p:nvSpPr>
          <p:cNvPr id="11" name="Rectangle 10">
            <a:extLst>
              <a:ext uri="{FF2B5EF4-FFF2-40B4-BE49-F238E27FC236}">
                <a16:creationId xmlns:a16="http://schemas.microsoft.com/office/drawing/2014/main" id="{43E8FEA2-54EE-4F84-B5DB-A055A7D805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36707" y="0"/>
            <a:ext cx="7455294" cy="6858000"/>
          </a:xfrm>
          <a:prstGeom prst="rect">
            <a:avLst/>
          </a:prstGeom>
          <a:ln>
            <a:noFill/>
          </a:ln>
          <a:effectLst>
            <a:outerShdw blurRad="317500" dist="228600" dir="7980000" sx="92000" sy="92000" algn="t" rotWithShape="0">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extBox 2">
            <a:extLst>
              <a:ext uri="{FF2B5EF4-FFF2-40B4-BE49-F238E27FC236}">
                <a16:creationId xmlns:a16="http://schemas.microsoft.com/office/drawing/2014/main" id="{2485E2C5-05B0-D4CA-01E2-C40D82248E5F}"/>
              </a:ext>
            </a:extLst>
          </p:cNvPr>
          <p:cNvGraphicFramePr/>
          <p:nvPr>
            <p:extLst>
              <p:ext uri="{D42A27DB-BD31-4B8C-83A1-F6EECF244321}">
                <p14:modId xmlns:p14="http://schemas.microsoft.com/office/powerpoint/2010/main" val="2740504210"/>
              </p:ext>
            </p:extLst>
          </p:nvPr>
        </p:nvGraphicFramePr>
        <p:xfrm>
          <a:off x="5368169" y="601324"/>
          <a:ext cx="5849557" cy="561850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585296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4F3E7-9D34-D134-F85C-003AE300F29C}"/>
              </a:ext>
            </a:extLst>
          </p:cNvPr>
          <p:cNvSpPr>
            <a:spLocks noGrp="1"/>
          </p:cNvSpPr>
          <p:nvPr>
            <p:ph type="title"/>
          </p:nvPr>
        </p:nvSpPr>
        <p:spPr>
          <a:xfrm>
            <a:off x="184150" y="242053"/>
            <a:ext cx="11595100" cy="1325563"/>
          </a:xfrm>
        </p:spPr>
        <p:txBody>
          <a:bodyPr/>
          <a:lstStyle/>
          <a:p>
            <a:r>
              <a:rPr lang="en-GB" dirty="0">
                <a:latin typeface="Calibri" panose="020F0502020204030204" pitchFamily="34" charset="0"/>
                <a:ea typeface="Calibri" panose="020F0502020204030204" pitchFamily="34" charset="0"/>
                <a:cs typeface="Calibri" panose="020F0502020204030204" pitchFamily="34" charset="0"/>
              </a:rPr>
              <a:t>When a setting falls below the National Standard</a:t>
            </a:r>
          </a:p>
        </p:txBody>
      </p:sp>
      <p:graphicFrame>
        <p:nvGraphicFramePr>
          <p:cNvPr id="5" name="TextBox 2">
            <a:extLst>
              <a:ext uri="{FF2B5EF4-FFF2-40B4-BE49-F238E27FC236}">
                <a16:creationId xmlns:a16="http://schemas.microsoft.com/office/drawing/2014/main" id="{121703C3-A4B0-48C6-2E82-77A1357DBC17}"/>
              </a:ext>
            </a:extLst>
          </p:cNvPr>
          <p:cNvGraphicFramePr/>
          <p:nvPr>
            <p:extLst>
              <p:ext uri="{D42A27DB-BD31-4B8C-83A1-F6EECF244321}">
                <p14:modId xmlns:p14="http://schemas.microsoft.com/office/powerpoint/2010/main" val="4061129537"/>
              </p:ext>
            </p:extLst>
          </p:nvPr>
        </p:nvGraphicFramePr>
        <p:xfrm>
          <a:off x="723900" y="2151063"/>
          <a:ext cx="10515600" cy="313932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309508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B0534C-DDD7-3371-B3F9-0D276CD7E453}"/>
              </a:ext>
            </a:extLst>
          </p:cNvPr>
          <p:cNvSpPr>
            <a:spLocks noGrp="1"/>
          </p:cNvSpPr>
          <p:nvPr>
            <p:ph type="title"/>
          </p:nvPr>
        </p:nvSpPr>
        <p:spPr>
          <a:xfrm>
            <a:off x="838199" y="124494"/>
            <a:ext cx="10515600" cy="1325563"/>
          </a:xfrm>
        </p:spPr>
        <p:txBody>
          <a:bodyPr/>
          <a:lstStyle/>
          <a:p>
            <a:r>
              <a:rPr lang="en-GB" dirty="0">
                <a:latin typeface="Calibri" panose="020F0502020204030204" pitchFamily="34" charset="0"/>
                <a:ea typeface="Calibri" panose="020F0502020204030204" pitchFamily="34" charset="0"/>
                <a:cs typeface="Calibri" panose="020F0502020204030204" pitchFamily="34" charset="0"/>
              </a:rPr>
              <a:t>Care Inspectorate’s 6-point grading scale</a:t>
            </a:r>
          </a:p>
        </p:txBody>
      </p:sp>
      <p:graphicFrame>
        <p:nvGraphicFramePr>
          <p:cNvPr id="5" name="Table 4">
            <a:extLst>
              <a:ext uri="{FF2B5EF4-FFF2-40B4-BE49-F238E27FC236}">
                <a16:creationId xmlns:a16="http://schemas.microsoft.com/office/drawing/2014/main" id="{FEF5E2B8-AFCE-DD42-4CA7-B98374589CDE}"/>
              </a:ext>
            </a:extLst>
          </p:cNvPr>
          <p:cNvGraphicFramePr>
            <a:graphicFrameLocks noGrp="1"/>
          </p:cNvGraphicFramePr>
          <p:nvPr>
            <p:extLst>
              <p:ext uri="{D42A27DB-BD31-4B8C-83A1-F6EECF244321}">
                <p14:modId xmlns:p14="http://schemas.microsoft.com/office/powerpoint/2010/main" val="2839518633"/>
              </p:ext>
            </p:extLst>
          </p:nvPr>
        </p:nvGraphicFramePr>
        <p:xfrm>
          <a:off x="994610" y="1299896"/>
          <a:ext cx="10515600" cy="5175404"/>
        </p:xfrm>
        <a:graphic>
          <a:graphicData uri="http://schemas.openxmlformats.org/drawingml/2006/table">
            <a:tbl>
              <a:tblPr firstRow="1" bandRow="1">
                <a:tableStyleId>{5C22544A-7EE6-4342-B048-85BDC9FD1C3A}</a:tableStyleId>
              </a:tblPr>
              <a:tblGrid>
                <a:gridCol w="681790">
                  <a:extLst>
                    <a:ext uri="{9D8B030D-6E8A-4147-A177-3AD203B41FA5}">
                      <a16:colId xmlns:a16="http://schemas.microsoft.com/office/drawing/2014/main" val="1731253042"/>
                    </a:ext>
                  </a:extLst>
                </a:gridCol>
                <a:gridCol w="2526632">
                  <a:extLst>
                    <a:ext uri="{9D8B030D-6E8A-4147-A177-3AD203B41FA5}">
                      <a16:colId xmlns:a16="http://schemas.microsoft.com/office/drawing/2014/main" val="4286491913"/>
                    </a:ext>
                  </a:extLst>
                </a:gridCol>
                <a:gridCol w="7307178">
                  <a:extLst>
                    <a:ext uri="{9D8B030D-6E8A-4147-A177-3AD203B41FA5}">
                      <a16:colId xmlns:a16="http://schemas.microsoft.com/office/drawing/2014/main" val="2165184925"/>
                    </a:ext>
                  </a:extLst>
                </a:gridCol>
              </a:tblGrid>
              <a:tr h="583191">
                <a:tc gridSpan="2">
                  <a:txBody>
                    <a:bodyPr/>
                    <a:lstStyle/>
                    <a:p>
                      <a:r>
                        <a:rPr lang="en-GB" sz="3600" dirty="0">
                          <a:latin typeface="Calibri" panose="020F0502020204030204" pitchFamily="34" charset="0"/>
                          <a:ea typeface="Calibri" panose="020F0502020204030204" pitchFamily="34" charset="0"/>
                          <a:cs typeface="Calibri" panose="020F0502020204030204" pitchFamily="34" charset="0"/>
                        </a:rPr>
                        <a:t>Grade</a:t>
                      </a:r>
                    </a:p>
                  </a:txBody>
                  <a:tcPr>
                    <a:solidFill>
                      <a:schemeClr val="accent5">
                        <a:lumMod val="75000"/>
                      </a:schemeClr>
                    </a:solidFill>
                  </a:tcPr>
                </a:tc>
                <a:tc hMerge="1">
                  <a:txBody>
                    <a:bodyPr/>
                    <a:lstStyle/>
                    <a:p>
                      <a:endParaRPr dirty="0"/>
                    </a:p>
                  </a:txBody>
                  <a:tcPr/>
                </a:tc>
                <a:tc>
                  <a:txBody>
                    <a:bodyPr/>
                    <a:lstStyle/>
                    <a:p>
                      <a:r>
                        <a:rPr lang="en-GB" sz="3600" dirty="0"/>
                        <a:t>Meaning</a:t>
                      </a:r>
                    </a:p>
                  </a:txBody>
                  <a:tcPr>
                    <a:solidFill>
                      <a:schemeClr val="accent5">
                        <a:lumMod val="75000"/>
                      </a:schemeClr>
                    </a:solidFill>
                  </a:tcPr>
                </a:tc>
                <a:extLst>
                  <a:ext uri="{0D108BD9-81ED-4DB2-BD59-A6C34878D82A}">
                    <a16:rowId xmlns:a16="http://schemas.microsoft.com/office/drawing/2014/main" val="2851533595"/>
                  </a:ext>
                </a:extLst>
              </a:tr>
              <a:tr h="472107">
                <a:tc>
                  <a:txBody>
                    <a:bodyPr/>
                    <a:lstStyle/>
                    <a:p>
                      <a:r>
                        <a:rPr lang="en-GB" sz="2800" dirty="0"/>
                        <a:t>6</a:t>
                      </a:r>
                    </a:p>
                  </a:txBody>
                  <a:tcPr>
                    <a:solidFill>
                      <a:schemeClr val="accent5">
                        <a:lumMod val="40000"/>
                        <a:lumOff val="60000"/>
                      </a:schemeClr>
                    </a:solidFill>
                  </a:tcPr>
                </a:tc>
                <a:tc>
                  <a:txBody>
                    <a:bodyPr/>
                    <a:lstStyle/>
                    <a:p>
                      <a:r>
                        <a:rPr lang="en-GB" sz="2800" dirty="0">
                          <a:latin typeface="Calibri" panose="020F0502020204030204" pitchFamily="34" charset="0"/>
                          <a:ea typeface="Calibri" panose="020F0502020204030204" pitchFamily="34" charset="0"/>
                          <a:cs typeface="Calibri" panose="020F0502020204030204" pitchFamily="34" charset="0"/>
                        </a:rPr>
                        <a:t>Excellent</a:t>
                      </a:r>
                    </a:p>
                  </a:txBody>
                  <a:tcPr>
                    <a:solidFill>
                      <a:schemeClr val="accent5">
                        <a:lumMod val="40000"/>
                        <a:lumOff val="60000"/>
                      </a:schemeClr>
                    </a:solidFill>
                  </a:tcPr>
                </a:tc>
                <a:tc>
                  <a:txBody>
                    <a:bodyPr/>
                    <a:lstStyle/>
                    <a:p>
                      <a:r>
                        <a:rPr lang="en-GB" sz="2800" dirty="0">
                          <a:latin typeface="Calibri" panose="020F0502020204030204" pitchFamily="34" charset="0"/>
                          <a:ea typeface="Calibri" panose="020F0502020204030204" pitchFamily="34" charset="0"/>
                          <a:cs typeface="Calibri" panose="020F0502020204030204" pitchFamily="34" charset="0"/>
                        </a:rPr>
                        <a:t>Outstanding or sector leading</a:t>
                      </a:r>
                    </a:p>
                  </a:txBody>
                  <a:tcPr>
                    <a:solidFill>
                      <a:schemeClr val="accent5">
                        <a:lumMod val="40000"/>
                        <a:lumOff val="60000"/>
                      </a:schemeClr>
                    </a:solidFill>
                  </a:tcPr>
                </a:tc>
                <a:extLst>
                  <a:ext uri="{0D108BD9-81ED-4DB2-BD59-A6C34878D82A}">
                    <a16:rowId xmlns:a16="http://schemas.microsoft.com/office/drawing/2014/main" val="415639249"/>
                  </a:ext>
                </a:extLst>
              </a:tr>
              <a:tr h="472107">
                <a:tc>
                  <a:txBody>
                    <a:bodyPr/>
                    <a:lstStyle/>
                    <a:p>
                      <a:r>
                        <a:rPr lang="en-GB" sz="2800" dirty="0"/>
                        <a:t>5</a:t>
                      </a:r>
                    </a:p>
                  </a:txBody>
                  <a:tcPr>
                    <a:solidFill>
                      <a:schemeClr val="accent5">
                        <a:lumMod val="20000"/>
                        <a:lumOff val="80000"/>
                      </a:schemeClr>
                    </a:solidFill>
                  </a:tcPr>
                </a:tc>
                <a:tc>
                  <a:txBody>
                    <a:bodyPr/>
                    <a:lstStyle/>
                    <a:p>
                      <a:r>
                        <a:rPr lang="en-GB" sz="2800" dirty="0">
                          <a:latin typeface="Calibri" panose="020F0502020204030204" pitchFamily="34" charset="0"/>
                          <a:ea typeface="Calibri" panose="020F0502020204030204" pitchFamily="34" charset="0"/>
                          <a:cs typeface="Calibri" panose="020F0502020204030204" pitchFamily="34" charset="0"/>
                        </a:rPr>
                        <a:t>Very good</a:t>
                      </a:r>
                    </a:p>
                  </a:txBody>
                  <a:tcPr>
                    <a:solidFill>
                      <a:schemeClr val="accent5">
                        <a:lumMod val="20000"/>
                        <a:lumOff val="80000"/>
                      </a:schemeClr>
                    </a:solidFill>
                  </a:tcPr>
                </a:tc>
                <a:tc>
                  <a:txBody>
                    <a:bodyPr/>
                    <a:lstStyle/>
                    <a:p>
                      <a:r>
                        <a:rPr lang="en-GB" sz="2800" dirty="0">
                          <a:latin typeface="Calibri" panose="020F0502020204030204" pitchFamily="34" charset="0"/>
                          <a:ea typeface="Calibri" panose="020F0502020204030204" pitchFamily="34" charset="0"/>
                          <a:cs typeface="Calibri" panose="020F0502020204030204" pitchFamily="34" charset="0"/>
                        </a:rPr>
                        <a:t>Major strengths</a:t>
                      </a:r>
                    </a:p>
                  </a:txBody>
                  <a:tcPr>
                    <a:solidFill>
                      <a:schemeClr val="accent5">
                        <a:lumMod val="20000"/>
                        <a:lumOff val="80000"/>
                      </a:schemeClr>
                    </a:solidFill>
                  </a:tcPr>
                </a:tc>
                <a:extLst>
                  <a:ext uri="{0D108BD9-81ED-4DB2-BD59-A6C34878D82A}">
                    <a16:rowId xmlns:a16="http://schemas.microsoft.com/office/drawing/2014/main" val="4140073074"/>
                  </a:ext>
                </a:extLst>
              </a:tr>
              <a:tr h="860901">
                <a:tc>
                  <a:txBody>
                    <a:bodyPr/>
                    <a:lstStyle/>
                    <a:p>
                      <a:r>
                        <a:rPr lang="en-GB" sz="2800" dirty="0"/>
                        <a:t>4</a:t>
                      </a:r>
                    </a:p>
                  </a:txBody>
                  <a:tcPr>
                    <a:solidFill>
                      <a:schemeClr val="accent5">
                        <a:lumMod val="40000"/>
                        <a:lumOff val="60000"/>
                      </a:schemeClr>
                    </a:solidFill>
                  </a:tcPr>
                </a:tc>
                <a:tc>
                  <a:txBody>
                    <a:bodyPr/>
                    <a:lstStyle/>
                    <a:p>
                      <a:r>
                        <a:rPr lang="en-GB" sz="2800" dirty="0">
                          <a:latin typeface="Calibri" panose="020F0502020204030204" pitchFamily="34" charset="0"/>
                          <a:ea typeface="Calibri" panose="020F0502020204030204" pitchFamily="34" charset="0"/>
                          <a:cs typeface="Calibri" panose="020F0502020204030204" pitchFamily="34" charset="0"/>
                        </a:rPr>
                        <a:t>Good</a:t>
                      </a:r>
                    </a:p>
                  </a:txBody>
                  <a:tcPr>
                    <a:solidFill>
                      <a:schemeClr val="accent5">
                        <a:lumMod val="40000"/>
                        <a:lumOff val="60000"/>
                      </a:schemeClr>
                    </a:solidFill>
                  </a:tcPr>
                </a:tc>
                <a:tc>
                  <a:txBody>
                    <a:bodyPr/>
                    <a:lstStyle/>
                    <a:p>
                      <a:r>
                        <a:rPr lang="en-GB" sz="2800" dirty="0">
                          <a:latin typeface="Calibri" panose="020F0502020204030204" pitchFamily="34" charset="0"/>
                          <a:ea typeface="Calibri" panose="020F0502020204030204" pitchFamily="34" charset="0"/>
                          <a:cs typeface="Calibri" panose="020F0502020204030204" pitchFamily="34" charset="0"/>
                        </a:rPr>
                        <a:t>Important strengths with some areas for improvement</a:t>
                      </a:r>
                    </a:p>
                  </a:txBody>
                  <a:tcPr>
                    <a:solidFill>
                      <a:schemeClr val="accent5">
                        <a:lumMod val="40000"/>
                        <a:lumOff val="60000"/>
                      </a:schemeClr>
                    </a:solidFill>
                  </a:tcPr>
                </a:tc>
                <a:extLst>
                  <a:ext uri="{0D108BD9-81ED-4DB2-BD59-A6C34878D82A}">
                    <a16:rowId xmlns:a16="http://schemas.microsoft.com/office/drawing/2014/main" val="4203060792"/>
                  </a:ext>
                </a:extLst>
              </a:tr>
              <a:tr h="748343">
                <a:tc>
                  <a:txBody>
                    <a:bodyPr/>
                    <a:lstStyle/>
                    <a:p>
                      <a:r>
                        <a:rPr lang="en-GB" sz="2800" dirty="0"/>
                        <a:t>3</a:t>
                      </a:r>
                    </a:p>
                  </a:txBody>
                  <a:tcPr>
                    <a:solidFill>
                      <a:schemeClr val="accent5">
                        <a:lumMod val="20000"/>
                        <a:lumOff val="80000"/>
                      </a:schemeClr>
                    </a:solidFill>
                  </a:tcPr>
                </a:tc>
                <a:tc>
                  <a:txBody>
                    <a:bodyPr/>
                    <a:lstStyle/>
                    <a:p>
                      <a:r>
                        <a:rPr lang="en-GB" sz="2800" dirty="0">
                          <a:latin typeface="Calibri" panose="020F0502020204030204" pitchFamily="34" charset="0"/>
                          <a:ea typeface="Calibri" panose="020F0502020204030204" pitchFamily="34" charset="0"/>
                          <a:cs typeface="Calibri" panose="020F0502020204030204" pitchFamily="34" charset="0"/>
                        </a:rPr>
                        <a:t>Adequate</a:t>
                      </a:r>
                    </a:p>
                  </a:txBody>
                  <a:tcPr>
                    <a:solidFill>
                      <a:schemeClr val="accent5">
                        <a:lumMod val="20000"/>
                        <a:lumOff val="80000"/>
                      </a:schemeClr>
                    </a:solidFill>
                  </a:tcPr>
                </a:tc>
                <a:tc>
                  <a:txBody>
                    <a:bodyPr/>
                    <a:lstStyle/>
                    <a:p>
                      <a:r>
                        <a:rPr lang="en-GB" sz="2800" dirty="0">
                          <a:latin typeface="Calibri" panose="020F0502020204030204" pitchFamily="34" charset="0"/>
                          <a:ea typeface="Calibri" panose="020F0502020204030204" pitchFamily="34" charset="0"/>
                          <a:cs typeface="Calibri" panose="020F0502020204030204" pitchFamily="34" charset="0"/>
                        </a:rPr>
                        <a:t>Strengths just outweigh weaknesses</a:t>
                      </a:r>
                    </a:p>
                  </a:txBody>
                  <a:tcPr>
                    <a:lnB w="12700" cmpd="sng">
                      <a:noFill/>
                    </a:lnB>
                    <a:solidFill>
                      <a:schemeClr val="accent5">
                        <a:lumMod val="20000"/>
                        <a:lumOff val="80000"/>
                      </a:schemeClr>
                    </a:solidFill>
                  </a:tcPr>
                </a:tc>
                <a:extLst>
                  <a:ext uri="{0D108BD9-81ED-4DB2-BD59-A6C34878D82A}">
                    <a16:rowId xmlns:a16="http://schemas.microsoft.com/office/drawing/2014/main" val="2141327975"/>
                  </a:ext>
                </a:extLst>
              </a:tr>
              <a:tr h="860901">
                <a:tc>
                  <a:txBody>
                    <a:bodyPr/>
                    <a:lstStyle/>
                    <a:p>
                      <a:r>
                        <a:rPr lang="en-GB" sz="2800" dirty="0"/>
                        <a:t>2</a:t>
                      </a:r>
                    </a:p>
                  </a:txBody>
                  <a:tcPr>
                    <a:lnR w="12700" cmpd="sng">
                      <a:noFill/>
                    </a:lnR>
                    <a:solidFill>
                      <a:schemeClr val="accent5">
                        <a:lumMod val="40000"/>
                        <a:lumOff val="60000"/>
                      </a:schemeClr>
                    </a:solidFill>
                  </a:tcPr>
                </a:tc>
                <a:tc>
                  <a:txBody>
                    <a:bodyPr/>
                    <a:lstStyle/>
                    <a:p>
                      <a:r>
                        <a:rPr lang="en-GB" sz="2800" dirty="0">
                          <a:latin typeface="Calibri" panose="020F0502020204030204" pitchFamily="34" charset="0"/>
                          <a:ea typeface="Calibri" panose="020F0502020204030204" pitchFamily="34" charset="0"/>
                          <a:cs typeface="Calibri" panose="020F0502020204030204" pitchFamily="34" charset="0"/>
                        </a:rPr>
                        <a:t>Weak</a:t>
                      </a:r>
                    </a:p>
                  </a:txBody>
                  <a:tcPr>
                    <a:lnL w="12700" cmpd="sng">
                      <a:noFill/>
                    </a:lnL>
                    <a:lnR w="12700" cmpd="sng">
                      <a:noFill/>
                    </a:lnR>
                    <a:solidFill>
                      <a:schemeClr val="accent5">
                        <a:lumMod val="40000"/>
                        <a:lumOff val="60000"/>
                      </a:schemeClr>
                    </a:solidFill>
                  </a:tcPr>
                </a:tc>
                <a:tc>
                  <a:txBody>
                    <a:bodyPr/>
                    <a:lstStyle/>
                    <a:p>
                      <a:r>
                        <a:rPr lang="en-GB" sz="2800" dirty="0">
                          <a:latin typeface="Calibri" panose="020F0502020204030204" pitchFamily="34" charset="0"/>
                          <a:ea typeface="Calibri" panose="020F0502020204030204" pitchFamily="34" charset="0"/>
                          <a:cs typeface="Calibri" panose="020F0502020204030204" pitchFamily="34" charset="0"/>
                        </a:rPr>
                        <a:t>Important weaknesses – priority action required</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518378461"/>
                  </a:ext>
                </a:extLst>
              </a:tr>
              <a:tr h="860901">
                <a:tc>
                  <a:txBody>
                    <a:bodyPr/>
                    <a:lstStyle/>
                    <a:p>
                      <a:r>
                        <a:rPr lang="en-GB" sz="2800" dirty="0"/>
                        <a:t>1</a:t>
                      </a:r>
                    </a:p>
                  </a:txBody>
                  <a:tcPr>
                    <a:lnR w="12700" cmpd="sng">
                      <a:noFill/>
                    </a:lnR>
                    <a:solidFill>
                      <a:schemeClr val="accent5">
                        <a:lumMod val="20000"/>
                        <a:lumOff val="80000"/>
                      </a:schemeClr>
                    </a:solidFill>
                  </a:tcPr>
                </a:tc>
                <a:tc>
                  <a:txBody>
                    <a:bodyPr/>
                    <a:lstStyle/>
                    <a:p>
                      <a:r>
                        <a:rPr lang="en-GB" sz="2800" dirty="0">
                          <a:latin typeface="Calibri" panose="020F0502020204030204" pitchFamily="34" charset="0"/>
                          <a:ea typeface="Calibri" panose="020F0502020204030204" pitchFamily="34" charset="0"/>
                          <a:cs typeface="Calibri" panose="020F0502020204030204" pitchFamily="34" charset="0"/>
                        </a:rPr>
                        <a:t>Unsatisfactory</a:t>
                      </a:r>
                    </a:p>
                  </a:txBody>
                  <a:tcPr>
                    <a:lnL w="12700" cmpd="sng">
                      <a:noFill/>
                    </a:lnL>
                    <a:lnR w="12700" cmpd="sng">
                      <a:noFill/>
                    </a:lnR>
                    <a:solidFill>
                      <a:schemeClr val="accent5">
                        <a:lumMod val="20000"/>
                        <a:lumOff val="80000"/>
                      </a:schemeClr>
                    </a:solidFill>
                  </a:tcPr>
                </a:tc>
                <a:tc>
                  <a:txBody>
                    <a:bodyPr/>
                    <a:lstStyle/>
                    <a:p>
                      <a:r>
                        <a:rPr lang="en-GB" sz="2800" dirty="0">
                          <a:latin typeface="Calibri" panose="020F0502020204030204" pitchFamily="34" charset="0"/>
                          <a:ea typeface="Calibri" panose="020F0502020204030204" pitchFamily="34" charset="0"/>
                          <a:cs typeface="Calibri" panose="020F0502020204030204" pitchFamily="34" charset="0"/>
                        </a:rPr>
                        <a:t>Major weaknesses – urgent remedial action required</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2128590550"/>
                  </a:ext>
                </a:extLst>
              </a:tr>
            </a:tbl>
          </a:graphicData>
        </a:graphic>
      </p:graphicFrame>
    </p:spTree>
    <p:extLst>
      <p:ext uri="{BB962C8B-B14F-4D97-AF65-F5344CB8AC3E}">
        <p14:creationId xmlns:p14="http://schemas.microsoft.com/office/powerpoint/2010/main" val="28352923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EBB18-E5F4-19F9-AC98-CF11D510A77B}"/>
              </a:ext>
            </a:extLst>
          </p:cNvPr>
          <p:cNvSpPr>
            <a:spLocks noGrp="1"/>
          </p:cNvSpPr>
          <p:nvPr>
            <p:ph type="title"/>
          </p:nvPr>
        </p:nvSpPr>
        <p:spPr>
          <a:xfrm>
            <a:off x="1113810" y="2960716"/>
            <a:ext cx="5487712" cy="2387600"/>
          </a:xfrm>
        </p:spPr>
        <p:txBody>
          <a:bodyPr vert="horz" lIns="91440" tIns="45720" rIns="91440" bIns="45720" rtlCol="0" anchor="t">
            <a:normAutofit fontScale="90000"/>
          </a:bodyPr>
          <a:lstStyle/>
          <a:p>
            <a:pPr algn="ctr"/>
            <a:r>
              <a:rPr lang="en-US" sz="4000" kern="1200" dirty="0">
                <a:solidFill>
                  <a:schemeClr val="tx1"/>
                </a:solidFill>
                <a:latin typeface="Cavolini" panose="03000502040302020204" pitchFamily="66" charset="0"/>
                <a:cs typeface="Cavolini" panose="03000502040302020204" pitchFamily="66" charset="0"/>
              </a:rPr>
              <a:t>Any questions?</a:t>
            </a:r>
            <a:br>
              <a:rPr lang="en-US" sz="4000" kern="1200" dirty="0">
                <a:solidFill>
                  <a:schemeClr val="tx1"/>
                </a:solidFill>
                <a:latin typeface="Cavolini" panose="03000502040302020204" pitchFamily="66" charset="0"/>
                <a:cs typeface="Cavolini" panose="03000502040302020204" pitchFamily="66" charset="0"/>
              </a:rPr>
            </a:br>
            <a:br>
              <a:rPr lang="en-US" sz="4000" kern="1200" dirty="0">
                <a:solidFill>
                  <a:schemeClr val="tx1"/>
                </a:solidFill>
                <a:latin typeface="Cavolini" panose="03000502040302020204" pitchFamily="66" charset="0"/>
                <a:cs typeface="Cavolini" panose="03000502040302020204" pitchFamily="66" charset="0"/>
              </a:rPr>
            </a:br>
            <a:r>
              <a:rPr lang="en-US" sz="4000" kern="1200" dirty="0">
                <a:solidFill>
                  <a:schemeClr val="tx1"/>
                </a:solidFill>
                <a:latin typeface="Cavolini" panose="03000502040302020204" pitchFamily="66" charset="0"/>
                <a:cs typeface="Cavolini" panose="03000502040302020204" pitchFamily="66" charset="0"/>
              </a:rPr>
              <a:t>Please contact your CCM or EYESO</a:t>
            </a:r>
          </a:p>
        </p:txBody>
      </p:sp>
      <p:pic>
        <p:nvPicPr>
          <p:cNvPr id="4" name="Picture 3" descr="A green question mark on a black background&#10;&#10;AI-generated content may be incorrect.">
            <a:extLst>
              <a:ext uri="{FF2B5EF4-FFF2-40B4-BE49-F238E27FC236}">
                <a16:creationId xmlns:a16="http://schemas.microsoft.com/office/drawing/2014/main" id="{0BAB1D16-9F12-EF84-D7B0-31AE788DDBFF}"/>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7221562" y="666728"/>
            <a:ext cx="2937860" cy="5465791"/>
          </a:xfrm>
          <a:prstGeom prst="rect">
            <a:avLst/>
          </a:prstGeom>
        </p:spPr>
      </p:pic>
    </p:spTree>
    <p:extLst>
      <p:ext uri="{BB962C8B-B14F-4D97-AF65-F5344CB8AC3E}">
        <p14:creationId xmlns:p14="http://schemas.microsoft.com/office/powerpoint/2010/main" val="3349272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C4879EFC-8E62-4E00-973C-C45EE9EC67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55F95C8-C438-2FC5-A70F-D47F6A5D3236}"/>
              </a:ext>
            </a:extLst>
          </p:cNvPr>
          <p:cNvSpPr>
            <a:spLocks noGrp="1"/>
          </p:cNvSpPr>
          <p:nvPr>
            <p:ph type="title"/>
          </p:nvPr>
        </p:nvSpPr>
        <p:spPr>
          <a:xfrm>
            <a:off x="638881" y="457200"/>
            <a:ext cx="10909640" cy="1368614"/>
          </a:xfrm>
        </p:spPr>
        <p:txBody>
          <a:bodyPr vert="horz" lIns="91440" tIns="45720" rIns="91440" bIns="45720" rtlCol="0" anchor="ctr">
            <a:normAutofit/>
          </a:bodyPr>
          <a:lstStyle/>
          <a:p>
            <a:pPr algn="ctr"/>
            <a:r>
              <a:rPr lang="en-US" dirty="0">
                <a:latin typeface="Calibri" panose="020F0502020204030204" pitchFamily="34" charset="0"/>
                <a:ea typeface="Calibri" panose="020F0502020204030204" pitchFamily="34" charset="0"/>
                <a:cs typeface="Calibri" panose="020F0502020204030204" pitchFamily="34" charset="0"/>
              </a:rPr>
              <a:t>Current inspection frameworks</a:t>
            </a:r>
          </a:p>
        </p:txBody>
      </p:sp>
      <p:sp>
        <p:nvSpPr>
          <p:cNvPr id="13" name="sketch line">
            <a:extLst>
              <a:ext uri="{FF2B5EF4-FFF2-40B4-BE49-F238E27FC236}">
                <a16:creationId xmlns:a16="http://schemas.microsoft.com/office/drawing/2014/main" id="{D6A9C53F-5F90-40A5-8C85-5412D39C8C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50080" y="1850683"/>
            <a:ext cx="3291840" cy="18288"/>
          </a:xfrm>
          <a:custGeom>
            <a:avLst/>
            <a:gdLst>
              <a:gd name="connsiteX0" fmla="*/ 0 w 3291840"/>
              <a:gd name="connsiteY0" fmla="*/ 0 h 18288"/>
              <a:gd name="connsiteX1" fmla="*/ 658368 w 3291840"/>
              <a:gd name="connsiteY1" fmla="*/ 0 h 18288"/>
              <a:gd name="connsiteX2" fmla="*/ 1283818 w 3291840"/>
              <a:gd name="connsiteY2" fmla="*/ 0 h 18288"/>
              <a:gd name="connsiteX3" fmla="*/ 1909267 w 3291840"/>
              <a:gd name="connsiteY3" fmla="*/ 0 h 18288"/>
              <a:gd name="connsiteX4" fmla="*/ 2633472 w 3291840"/>
              <a:gd name="connsiteY4" fmla="*/ 0 h 18288"/>
              <a:gd name="connsiteX5" fmla="*/ 3291840 w 3291840"/>
              <a:gd name="connsiteY5" fmla="*/ 0 h 18288"/>
              <a:gd name="connsiteX6" fmla="*/ 3291840 w 3291840"/>
              <a:gd name="connsiteY6" fmla="*/ 18288 h 18288"/>
              <a:gd name="connsiteX7" fmla="*/ 2633472 w 3291840"/>
              <a:gd name="connsiteY7" fmla="*/ 18288 h 18288"/>
              <a:gd name="connsiteX8" fmla="*/ 2073859 w 3291840"/>
              <a:gd name="connsiteY8" fmla="*/ 18288 h 18288"/>
              <a:gd name="connsiteX9" fmla="*/ 1448410 w 3291840"/>
              <a:gd name="connsiteY9" fmla="*/ 18288 h 18288"/>
              <a:gd name="connsiteX10" fmla="*/ 822960 w 3291840"/>
              <a:gd name="connsiteY10" fmla="*/ 18288 h 18288"/>
              <a:gd name="connsiteX11" fmla="*/ 0 w 3291840"/>
              <a:gd name="connsiteY11" fmla="*/ 18288 h 18288"/>
              <a:gd name="connsiteX12" fmla="*/ 0 w 329184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291840" h="18288" fill="none" extrusionOk="0">
                <a:moveTo>
                  <a:pt x="0" y="0"/>
                </a:moveTo>
                <a:cubicBezTo>
                  <a:pt x="173077" y="-20031"/>
                  <a:pt x="443104" y="6424"/>
                  <a:pt x="658368" y="0"/>
                </a:cubicBezTo>
                <a:cubicBezTo>
                  <a:pt x="873632" y="-6424"/>
                  <a:pt x="1034028" y="11764"/>
                  <a:pt x="1283818" y="0"/>
                </a:cubicBezTo>
                <a:cubicBezTo>
                  <a:pt x="1533608" y="-11764"/>
                  <a:pt x="1691227" y="-30112"/>
                  <a:pt x="1909267" y="0"/>
                </a:cubicBezTo>
                <a:cubicBezTo>
                  <a:pt x="2127307" y="30112"/>
                  <a:pt x="2272465" y="-18735"/>
                  <a:pt x="2633472" y="0"/>
                </a:cubicBezTo>
                <a:cubicBezTo>
                  <a:pt x="2994479" y="18735"/>
                  <a:pt x="3023324" y="-32030"/>
                  <a:pt x="3291840" y="0"/>
                </a:cubicBezTo>
                <a:cubicBezTo>
                  <a:pt x="3291406" y="7551"/>
                  <a:pt x="3291373" y="9822"/>
                  <a:pt x="3291840" y="18288"/>
                </a:cubicBezTo>
                <a:cubicBezTo>
                  <a:pt x="3048445" y="38989"/>
                  <a:pt x="2846548" y="-14400"/>
                  <a:pt x="2633472" y="18288"/>
                </a:cubicBezTo>
                <a:cubicBezTo>
                  <a:pt x="2420396" y="50976"/>
                  <a:pt x="2304099" y="6336"/>
                  <a:pt x="2073859" y="18288"/>
                </a:cubicBezTo>
                <a:cubicBezTo>
                  <a:pt x="1843619" y="30240"/>
                  <a:pt x="1706926" y="10778"/>
                  <a:pt x="1448410" y="18288"/>
                </a:cubicBezTo>
                <a:cubicBezTo>
                  <a:pt x="1189894" y="25798"/>
                  <a:pt x="1002278" y="8992"/>
                  <a:pt x="822960" y="18288"/>
                </a:cubicBezTo>
                <a:cubicBezTo>
                  <a:pt x="643642" y="27585"/>
                  <a:pt x="307039" y="38051"/>
                  <a:pt x="0" y="18288"/>
                </a:cubicBezTo>
                <a:cubicBezTo>
                  <a:pt x="60" y="11696"/>
                  <a:pt x="66" y="3758"/>
                  <a:pt x="0" y="0"/>
                </a:cubicBezTo>
                <a:close/>
              </a:path>
              <a:path w="3291840" h="18288" stroke="0" extrusionOk="0">
                <a:moveTo>
                  <a:pt x="0" y="0"/>
                </a:moveTo>
                <a:cubicBezTo>
                  <a:pt x="195850" y="28018"/>
                  <a:pt x="434891" y="17390"/>
                  <a:pt x="592531" y="0"/>
                </a:cubicBezTo>
                <a:cubicBezTo>
                  <a:pt x="750171" y="-17390"/>
                  <a:pt x="1018709" y="32200"/>
                  <a:pt x="1316736" y="0"/>
                </a:cubicBezTo>
                <a:cubicBezTo>
                  <a:pt x="1614763" y="-32200"/>
                  <a:pt x="1696480" y="-11367"/>
                  <a:pt x="1876349" y="0"/>
                </a:cubicBezTo>
                <a:cubicBezTo>
                  <a:pt x="2056218" y="11367"/>
                  <a:pt x="2193364" y="13433"/>
                  <a:pt x="2435962" y="0"/>
                </a:cubicBezTo>
                <a:cubicBezTo>
                  <a:pt x="2678560" y="-13433"/>
                  <a:pt x="3010901" y="-42367"/>
                  <a:pt x="3291840" y="0"/>
                </a:cubicBezTo>
                <a:cubicBezTo>
                  <a:pt x="3291758" y="4406"/>
                  <a:pt x="3291751" y="9982"/>
                  <a:pt x="3291840" y="18288"/>
                </a:cubicBezTo>
                <a:cubicBezTo>
                  <a:pt x="3108993" y="14228"/>
                  <a:pt x="2952658" y="46900"/>
                  <a:pt x="2666390" y="18288"/>
                </a:cubicBezTo>
                <a:cubicBezTo>
                  <a:pt x="2380122" y="-10324"/>
                  <a:pt x="2263855" y="41055"/>
                  <a:pt x="2040941" y="18288"/>
                </a:cubicBezTo>
                <a:cubicBezTo>
                  <a:pt x="1818027" y="-4479"/>
                  <a:pt x="1675097" y="6509"/>
                  <a:pt x="1415491" y="18288"/>
                </a:cubicBezTo>
                <a:cubicBezTo>
                  <a:pt x="1155885" y="30068"/>
                  <a:pt x="852976" y="36210"/>
                  <a:pt x="691286" y="18288"/>
                </a:cubicBezTo>
                <a:cubicBezTo>
                  <a:pt x="529596" y="366"/>
                  <a:pt x="187183" y="13912"/>
                  <a:pt x="0" y="18288"/>
                </a:cubicBezTo>
                <a:cubicBezTo>
                  <a:pt x="189" y="14288"/>
                  <a:pt x="-703" y="3747"/>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A cover of a book&#10;&#10;AI-generated content may be incorrect.">
            <a:extLst>
              <a:ext uri="{FF2B5EF4-FFF2-40B4-BE49-F238E27FC236}">
                <a16:creationId xmlns:a16="http://schemas.microsoft.com/office/drawing/2014/main" id="{704FD973-66D5-D789-FA6E-D00D7C5F9DFE}"/>
              </a:ext>
            </a:extLst>
          </p:cNvPr>
          <p:cNvPicPr>
            <a:picLocks noChangeAspect="1"/>
          </p:cNvPicPr>
          <p:nvPr/>
        </p:nvPicPr>
        <p:blipFill>
          <a:blip r:embed="rId3"/>
          <a:stretch>
            <a:fillRect/>
          </a:stretch>
        </p:blipFill>
        <p:spPr>
          <a:xfrm>
            <a:off x="1591878" y="2283014"/>
            <a:ext cx="2815423" cy="3965386"/>
          </a:xfrm>
          <a:prstGeom prst="rect">
            <a:avLst/>
          </a:prstGeom>
          <a:ln w="19050">
            <a:solidFill>
              <a:schemeClr val="tx1"/>
            </a:solidFill>
          </a:ln>
        </p:spPr>
      </p:pic>
      <p:pic>
        <p:nvPicPr>
          <p:cNvPr id="3" name="Content Placeholder 11" descr="A person holding a baby&#10;&#10;AI-generated content may be incorrect.">
            <a:extLst>
              <a:ext uri="{FF2B5EF4-FFF2-40B4-BE49-F238E27FC236}">
                <a16:creationId xmlns:a16="http://schemas.microsoft.com/office/drawing/2014/main" id="{AED49851-FDD6-1F42-B30B-FF4986318415}"/>
              </a:ext>
            </a:extLst>
          </p:cNvPr>
          <p:cNvPicPr>
            <a:picLocks noChangeAspect="1"/>
          </p:cNvPicPr>
          <p:nvPr/>
        </p:nvPicPr>
        <p:blipFill>
          <a:blip r:embed="rId4"/>
          <a:stretch>
            <a:fillRect/>
          </a:stretch>
        </p:blipFill>
        <p:spPr>
          <a:xfrm>
            <a:off x="7542391" y="2332137"/>
            <a:ext cx="2815422" cy="3916263"/>
          </a:xfrm>
          <a:prstGeom prst="rect">
            <a:avLst/>
          </a:prstGeom>
          <a:ln w="19050">
            <a:solidFill>
              <a:schemeClr val="tx1"/>
            </a:solidFill>
          </a:ln>
        </p:spPr>
      </p:pic>
    </p:spTree>
    <p:extLst>
      <p:ext uri="{BB962C8B-B14F-4D97-AF65-F5344CB8AC3E}">
        <p14:creationId xmlns:p14="http://schemas.microsoft.com/office/powerpoint/2010/main" val="2652765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743AA782-23D1-4521-8CAD-47662984A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FD6750B-17BC-1471-F7BD-0979C77542B7}"/>
              </a:ext>
            </a:extLst>
          </p:cNvPr>
          <p:cNvSpPr>
            <a:spLocks noGrp="1"/>
          </p:cNvSpPr>
          <p:nvPr>
            <p:ph type="title"/>
          </p:nvPr>
        </p:nvSpPr>
        <p:spPr>
          <a:xfrm>
            <a:off x="630935" y="640080"/>
            <a:ext cx="5822873" cy="1481328"/>
          </a:xfrm>
        </p:spPr>
        <p:txBody>
          <a:bodyPr vert="horz" lIns="91440" tIns="45720" rIns="91440" bIns="45720" rtlCol="0" anchor="b">
            <a:noAutofit/>
          </a:bodyPr>
          <a:lstStyle/>
          <a:p>
            <a:r>
              <a:rPr lang="en-US" kern="1200" dirty="0">
                <a:solidFill>
                  <a:schemeClr val="tx1"/>
                </a:solidFill>
                <a:latin typeface="Calibri" panose="020F0502020204030204" pitchFamily="34" charset="0"/>
                <a:ea typeface="Calibri" panose="020F0502020204030204" pitchFamily="34" charset="0"/>
                <a:cs typeface="Calibri" panose="020F0502020204030204" pitchFamily="34" charset="0"/>
              </a:rPr>
              <a:t>Draft </a:t>
            </a:r>
            <a:br>
              <a:rPr lang="en-US" kern="1200" dirty="0">
                <a:solidFill>
                  <a:schemeClr val="tx1"/>
                </a:solidFill>
                <a:latin typeface="Calibri" panose="020F0502020204030204" pitchFamily="34" charset="0"/>
                <a:ea typeface="Calibri" panose="020F0502020204030204" pitchFamily="34" charset="0"/>
                <a:cs typeface="Calibri" panose="020F0502020204030204" pitchFamily="34" charset="0"/>
              </a:rPr>
            </a:br>
            <a:r>
              <a:rPr lang="en-US" kern="1200" dirty="0">
                <a:solidFill>
                  <a:schemeClr val="tx1"/>
                </a:solidFill>
                <a:latin typeface="Calibri" panose="020F0502020204030204" pitchFamily="34" charset="0"/>
                <a:ea typeface="Calibri" panose="020F0502020204030204" pitchFamily="34" charset="0"/>
                <a:cs typeface="Calibri" panose="020F0502020204030204" pitchFamily="34" charset="0"/>
              </a:rPr>
              <a:t>Quality Improvement Framework</a:t>
            </a:r>
          </a:p>
        </p:txBody>
      </p:sp>
      <p:sp>
        <p:nvSpPr>
          <p:cNvPr id="12" name="sketch line">
            <a:extLst>
              <a:ext uri="{FF2B5EF4-FFF2-40B4-BE49-F238E27FC236}">
                <a16:creationId xmlns:a16="http://schemas.microsoft.com/office/drawing/2014/main" id="{71877DBC-BB60-40F0-AC93-2ACDBAAE60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372868"/>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200703BC-973B-142C-6757-A8ECF371F88F}"/>
              </a:ext>
            </a:extLst>
          </p:cNvPr>
          <p:cNvSpPr txBox="1"/>
          <p:nvPr/>
        </p:nvSpPr>
        <p:spPr>
          <a:xfrm>
            <a:off x="646176" y="3769614"/>
            <a:ext cx="4818888" cy="3547872"/>
          </a:xfrm>
          <a:prstGeom prst="rect">
            <a:avLst/>
          </a:prstGeom>
        </p:spPr>
        <p:txBody>
          <a:bodyPr vert="horz" lIns="91440" tIns="45720" rIns="91440" bIns="45720" rtlCol="0" anchor="t">
            <a:normAutofit/>
          </a:bodyPr>
          <a:lstStyle/>
          <a:p>
            <a:pPr>
              <a:lnSpc>
                <a:spcPct val="90000"/>
              </a:lnSpc>
              <a:spcAft>
                <a:spcPts val="600"/>
              </a:spcAft>
            </a:pPr>
            <a:r>
              <a:rPr lang="en-US" sz="2200" dirty="0">
                <a:hlinkClick r:id="rId3"/>
              </a:rPr>
              <a:t>https://education.gov.scot/inspection-and-review/inspection-frameworks/quality-improvement-framework-for-the-early-learning-and-childcare-sectors</a:t>
            </a:r>
            <a:r>
              <a:rPr lang="en-US" sz="2200" dirty="0"/>
              <a:t>/</a:t>
            </a:r>
          </a:p>
        </p:txBody>
      </p:sp>
      <p:pic>
        <p:nvPicPr>
          <p:cNvPr id="5" name="Content Placeholder 4">
            <a:extLst>
              <a:ext uri="{FF2B5EF4-FFF2-40B4-BE49-F238E27FC236}">
                <a16:creationId xmlns:a16="http://schemas.microsoft.com/office/drawing/2014/main" id="{AC971B20-11B0-B2FA-E2FA-3A0AFFAF7DD9}"/>
              </a:ext>
            </a:extLst>
          </p:cNvPr>
          <p:cNvPicPr>
            <a:picLocks noGrp="1" noChangeAspect="1"/>
          </p:cNvPicPr>
          <p:nvPr>
            <p:ph idx="1"/>
          </p:nvPr>
        </p:nvPicPr>
        <p:blipFill>
          <a:blip r:embed="rId4"/>
          <a:stretch>
            <a:fillRect/>
          </a:stretch>
        </p:blipFill>
        <p:spPr>
          <a:xfrm>
            <a:off x="6876289" y="640080"/>
            <a:ext cx="3904486" cy="5577840"/>
          </a:xfrm>
          <a:prstGeom prst="rect">
            <a:avLst/>
          </a:prstGeom>
          <a:ln w="19050">
            <a:solidFill>
              <a:schemeClr val="tx1"/>
            </a:solidFill>
          </a:ln>
        </p:spPr>
      </p:pic>
    </p:spTree>
    <p:extLst>
      <p:ext uri="{BB962C8B-B14F-4D97-AF65-F5344CB8AC3E}">
        <p14:creationId xmlns:p14="http://schemas.microsoft.com/office/powerpoint/2010/main" val="15643330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5DB3719-6FDC-4E5D-891D-FF40B7300F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0173880-C5BF-14BD-553D-DA641771FB9F}"/>
              </a:ext>
            </a:extLst>
          </p:cNvPr>
          <p:cNvSpPr>
            <a:spLocks noGrp="1"/>
          </p:cNvSpPr>
          <p:nvPr>
            <p:ph type="title"/>
          </p:nvPr>
        </p:nvSpPr>
        <p:spPr>
          <a:xfrm>
            <a:off x="838200" y="365125"/>
            <a:ext cx="10515600" cy="1325563"/>
          </a:xfrm>
        </p:spPr>
        <p:txBody>
          <a:bodyPr>
            <a:normAutofit/>
          </a:bodyPr>
          <a:lstStyle/>
          <a:p>
            <a:r>
              <a:rPr lang="en-GB" dirty="0">
                <a:latin typeface="Calibri" panose="020F0502020204030204" pitchFamily="34" charset="0"/>
                <a:ea typeface="Calibri" panose="020F0502020204030204" pitchFamily="34" charset="0"/>
                <a:cs typeface="Calibri" panose="020F0502020204030204" pitchFamily="34" charset="0"/>
              </a:rPr>
              <a:t>Quality Improvement Framework Structure</a:t>
            </a:r>
          </a:p>
        </p:txBody>
      </p:sp>
      <p:sp>
        <p:nvSpPr>
          <p:cNvPr id="11" name="sketch line">
            <a:extLst>
              <a:ext uri="{FF2B5EF4-FFF2-40B4-BE49-F238E27FC236}">
                <a16:creationId xmlns:a16="http://schemas.microsoft.com/office/drawing/2014/main" id="{E0CBAC23-2E3F-4A90-BA59-F8299F6A54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1865313"/>
            <a:ext cx="10424160" cy="18288"/>
          </a:xfrm>
          <a:custGeom>
            <a:avLst/>
            <a:gdLst>
              <a:gd name="connsiteX0" fmla="*/ 0 w 10424160"/>
              <a:gd name="connsiteY0" fmla="*/ 0 h 18288"/>
              <a:gd name="connsiteX1" fmla="*/ 903427 w 10424160"/>
              <a:gd name="connsiteY1" fmla="*/ 0 h 18288"/>
              <a:gd name="connsiteX2" fmla="*/ 1389888 w 10424160"/>
              <a:gd name="connsiteY2" fmla="*/ 0 h 18288"/>
              <a:gd name="connsiteX3" fmla="*/ 2189074 w 10424160"/>
              <a:gd name="connsiteY3" fmla="*/ 0 h 18288"/>
              <a:gd name="connsiteX4" fmla="*/ 2675534 w 10424160"/>
              <a:gd name="connsiteY4" fmla="*/ 0 h 18288"/>
              <a:gd name="connsiteX5" fmla="*/ 3370478 w 10424160"/>
              <a:gd name="connsiteY5" fmla="*/ 0 h 18288"/>
              <a:gd name="connsiteX6" fmla="*/ 4169664 w 10424160"/>
              <a:gd name="connsiteY6" fmla="*/ 0 h 18288"/>
              <a:gd name="connsiteX7" fmla="*/ 4551883 w 10424160"/>
              <a:gd name="connsiteY7" fmla="*/ 0 h 18288"/>
              <a:gd name="connsiteX8" fmla="*/ 4934102 w 10424160"/>
              <a:gd name="connsiteY8" fmla="*/ 0 h 18288"/>
              <a:gd name="connsiteX9" fmla="*/ 5837530 w 10424160"/>
              <a:gd name="connsiteY9" fmla="*/ 0 h 18288"/>
              <a:gd name="connsiteX10" fmla="*/ 6532474 w 10424160"/>
              <a:gd name="connsiteY10" fmla="*/ 0 h 18288"/>
              <a:gd name="connsiteX11" fmla="*/ 6914693 w 10424160"/>
              <a:gd name="connsiteY11" fmla="*/ 0 h 18288"/>
              <a:gd name="connsiteX12" fmla="*/ 7609637 w 10424160"/>
              <a:gd name="connsiteY12" fmla="*/ 0 h 18288"/>
              <a:gd name="connsiteX13" fmla="*/ 8513064 w 10424160"/>
              <a:gd name="connsiteY13" fmla="*/ 0 h 18288"/>
              <a:gd name="connsiteX14" fmla="*/ 9103766 w 10424160"/>
              <a:gd name="connsiteY14" fmla="*/ 0 h 18288"/>
              <a:gd name="connsiteX15" fmla="*/ 9694469 w 10424160"/>
              <a:gd name="connsiteY15" fmla="*/ 0 h 18288"/>
              <a:gd name="connsiteX16" fmla="*/ 10424160 w 10424160"/>
              <a:gd name="connsiteY16" fmla="*/ 0 h 18288"/>
              <a:gd name="connsiteX17" fmla="*/ 10424160 w 10424160"/>
              <a:gd name="connsiteY17" fmla="*/ 18288 h 18288"/>
              <a:gd name="connsiteX18" fmla="*/ 9729216 w 10424160"/>
              <a:gd name="connsiteY18" fmla="*/ 18288 h 18288"/>
              <a:gd name="connsiteX19" fmla="*/ 8930030 w 10424160"/>
              <a:gd name="connsiteY19" fmla="*/ 18288 h 18288"/>
              <a:gd name="connsiteX20" fmla="*/ 8130845 w 10424160"/>
              <a:gd name="connsiteY20" fmla="*/ 18288 h 18288"/>
              <a:gd name="connsiteX21" fmla="*/ 7644384 w 10424160"/>
              <a:gd name="connsiteY21" fmla="*/ 18288 h 18288"/>
              <a:gd name="connsiteX22" fmla="*/ 6740957 w 10424160"/>
              <a:gd name="connsiteY22" fmla="*/ 18288 h 18288"/>
              <a:gd name="connsiteX23" fmla="*/ 6046013 w 10424160"/>
              <a:gd name="connsiteY23" fmla="*/ 18288 h 18288"/>
              <a:gd name="connsiteX24" fmla="*/ 5663794 w 10424160"/>
              <a:gd name="connsiteY24" fmla="*/ 18288 h 18288"/>
              <a:gd name="connsiteX25" fmla="*/ 4968850 w 10424160"/>
              <a:gd name="connsiteY25" fmla="*/ 18288 h 18288"/>
              <a:gd name="connsiteX26" fmla="*/ 4378147 w 10424160"/>
              <a:gd name="connsiteY26" fmla="*/ 18288 h 18288"/>
              <a:gd name="connsiteX27" fmla="*/ 3787445 w 10424160"/>
              <a:gd name="connsiteY27" fmla="*/ 18288 h 18288"/>
              <a:gd name="connsiteX28" fmla="*/ 3196742 w 10424160"/>
              <a:gd name="connsiteY28" fmla="*/ 18288 h 18288"/>
              <a:gd name="connsiteX29" fmla="*/ 2606040 w 10424160"/>
              <a:gd name="connsiteY29" fmla="*/ 18288 h 18288"/>
              <a:gd name="connsiteX30" fmla="*/ 1806854 w 10424160"/>
              <a:gd name="connsiteY30" fmla="*/ 18288 h 18288"/>
              <a:gd name="connsiteX31" fmla="*/ 1111910 w 10424160"/>
              <a:gd name="connsiteY31" fmla="*/ 18288 h 18288"/>
              <a:gd name="connsiteX32" fmla="*/ 729691 w 10424160"/>
              <a:gd name="connsiteY32" fmla="*/ 18288 h 18288"/>
              <a:gd name="connsiteX33" fmla="*/ 0 w 10424160"/>
              <a:gd name="connsiteY33" fmla="*/ 18288 h 18288"/>
              <a:gd name="connsiteX34" fmla="*/ 0 w 10424160"/>
              <a:gd name="connsiteY3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0424160" h="18288" fill="none" extrusionOk="0">
                <a:moveTo>
                  <a:pt x="0" y="0"/>
                </a:moveTo>
                <a:cubicBezTo>
                  <a:pt x="251416" y="-3874"/>
                  <a:pt x="479411" y="-20508"/>
                  <a:pt x="903427" y="0"/>
                </a:cubicBezTo>
                <a:cubicBezTo>
                  <a:pt x="1327443" y="20508"/>
                  <a:pt x="1177990" y="-7387"/>
                  <a:pt x="1389888" y="0"/>
                </a:cubicBezTo>
                <a:cubicBezTo>
                  <a:pt x="1601786" y="7387"/>
                  <a:pt x="1928602" y="-6697"/>
                  <a:pt x="2189074" y="0"/>
                </a:cubicBezTo>
                <a:cubicBezTo>
                  <a:pt x="2449546" y="6697"/>
                  <a:pt x="2440085" y="-21144"/>
                  <a:pt x="2675534" y="0"/>
                </a:cubicBezTo>
                <a:cubicBezTo>
                  <a:pt x="2910983" y="21144"/>
                  <a:pt x="3026158" y="-11124"/>
                  <a:pt x="3370478" y="0"/>
                </a:cubicBezTo>
                <a:cubicBezTo>
                  <a:pt x="3714798" y="11124"/>
                  <a:pt x="3864539" y="-10660"/>
                  <a:pt x="4169664" y="0"/>
                </a:cubicBezTo>
                <a:cubicBezTo>
                  <a:pt x="4474789" y="10660"/>
                  <a:pt x="4471218" y="16488"/>
                  <a:pt x="4551883" y="0"/>
                </a:cubicBezTo>
                <a:cubicBezTo>
                  <a:pt x="4632548" y="-16488"/>
                  <a:pt x="4786830" y="7986"/>
                  <a:pt x="4934102" y="0"/>
                </a:cubicBezTo>
                <a:cubicBezTo>
                  <a:pt x="5081374" y="-7986"/>
                  <a:pt x="5575881" y="-33003"/>
                  <a:pt x="5837530" y="0"/>
                </a:cubicBezTo>
                <a:cubicBezTo>
                  <a:pt x="6099179" y="33003"/>
                  <a:pt x="6305895" y="14170"/>
                  <a:pt x="6532474" y="0"/>
                </a:cubicBezTo>
                <a:cubicBezTo>
                  <a:pt x="6759053" y="-14170"/>
                  <a:pt x="6726707" y="16121"/>
                  <a:pt x="6914693" y="0"/>
                </a:cubicBezTo>
                <a:cubicBezTo>
                  <a:pt x="7102679" y="-16121"/>
                  <a:pt x="7397857" y="32594"/>
                  <a:pt x="7609637" y="0"/>
                </a:cubicBezTo>
                <a:cubicBezTo>
                  <a:pt x="7821417" y="-32594"/>
                  <a:pt x="8141235" y="-3745"/>
                  <a:pt x="8513064" y="0"/>
                </a:cubicBezTo>
                <a:cubicBezTo>
                  <a:pt x="8884893" y="3745"/>
                  <a:pt x="8877548" y="3359"/>
                  <a:pt x="9103766" y="0"/>
                </a:cubicBezTo>
                <a:cubicBezTo>
                  <a:pt x="9329984" y="-3359"/>
                  <a:pt x="9545570" y="-17843"/>
                  <a:pt x="9694469" y="0"/>
                </a:cubicBezTo>
                <a:cubicBezTo>
                  <a:pt x="9843368" y="17843"/>
                  <a:pt x="10162477" y="-1217"/>
                  <a:pt x="10424160" y="0"/>
                </a:cubicBezTo>
                <a:cubicBezTo>
                  <a:pt x="10424498" y="7640"/>
                  <a:pt x="10423710" y="11289"/>
                  <a:pt x="10424160" y="18288"/>
                </a:cubicBezTo>
                <a:cubicBezTo>
                  <a:pt x="10184680" y="20716"/>
                  <a:pt x="10034768" y="-9357"/>
                  <a:pt x="9729216" y="18288"/>
                </a:cubicBezTo>
                <a:cubicBezTo>
                  <a:pt x="9423664" y="45933"/>
                  <a:pt x="9309220" y="36372"/>
                  <a:pt x="8930030" y="18288"/>
                </a:cubicBezTo>
                <a:cubicBezTo>
                  <a:pt x="8550840" y="204"/>
                  <a:pt x="8513376" y="34707"/>
                  <a:pt x="8130845" y="18288"/>
                </a:cubicBezTo>
                <a:cubicBezTo>
                  <a:pt x="7748315" y="1869"/>
                  <a:pt x="7864674" y="19659"/>
                  <a:pt x="7644384" y="18288"/>
                </a:cubicBezTo>
                <a:cubicBezTo>
                  <a:pt x="7424094" y="16917"/>
                  <a:pt x="6947001" y="55680"/>
                  <a:pt x="6740957" y="18288"/>
                </a:cubicBezTo>
                <a:cubicBezTo>
                  <a:pt x="6534913" y="-19104"/>
                  <a:pt x="6313809" y="33391"/>
                  <a:pt x="6046013" y="18288"/>
                </a:cubicBezTo>
                <a:cubicBezTo>
                  <a:pt x="5778217" y="3185"/>
                  <a:pt x="5786775" y="1439"/>
                  <a:pt x="5663794" y="18288"/>
                </a:cubicBezTo>
                <a:cubicBezTo>
                  <a:pt x="5540813" y="35137"/>
                  <a:pt x="5204724" y="25434"/>
                  <a:pt x="4968850" y="18288"/>
                </a:cubicBezTo>
                <a:cubicBezTo>
                  <a:pt x="4732976" y="11142"/>
                  <a:pt x="4559928" y="34568"/>
                  <a:pt x="4378147" y="18288"/>
                </a:cubicBezTo>
                <a:cubicBezTo>
                  <a:pt x="4196366" y="2008"/>
                  <a:pt x="3992200" y="35409"/>
                  <a:pt x="3787445" y="18288"/>
                </a:cubicBezTo>
                <a:cubicBezTo>
                  <a:pt x="3582690" y="1167"/>
                  <a:pt x="3488876" y="-7583"/>
                  <a:pt x="3196742" y="18288"/>
                </a:cubicBezTo>
                <a:cubicBezTo>
                  <a:pt x="2904608" y="44159"/>
                  <a:pt x="2729828" y="45906"/>
                  <a:pt x="2606040" y="18288"/>
                </a:cubicBezTo>
                <a:cubicBezTo>
                  <a:pt x="2482252" y="-9330"/>
                  <a:pt x="2000672" y="-5498"/>
                  <a:pt x="1806854" y="18288"/>
                </a:cubicBezTo>
                <a:cubicBezTo>
                  <a:pt x="1613036" y="42074"/>
                  <a:pt x="1310933" y="-4240"/>
                  <a:pt x="1111910" y="18288"/>
                </a:cubicBezTo>
                <a:cubicBezTo>
                  <a:pt x="912887" y="40816"/>
                  <a:pt x="891560" y="1701"/>
                  <a:pt x="729691" y="18288"/>
                </a:cubicBezTo>
                <a:cubicBezTo>
                  <a:pt x="567822" y="34875"/>
                  <a:pt x="203025" y="34462"/>
                  <a:pt x="0" y="18288"/>
                </a:cubicBezTo>
                <a:cubicBezTo>
                  <a:pt x="-82" y="11708"/>
                  <a:pt x="-178" y="8956"/>
                  <a:pt x="0" y="0"/>
                </a:cubicBezTo>
                <a:close/>
              </a:path>
              <a:path w="10424160" h="18288" stroke="0" extrusionOk="0">
                <a:moveTo>
                  <a:pt x="0" y="0"/>
                </a:moveTo>
                <a:cubicBezTo>
                  <a:pt x="119910" y="17195"/>
                  <a:pt x="345032" y="1652"/>
                  <a:pt x="590702" y="0"/>
                </a:cubicBezTo>
                <a:cubicBezTo>
                  <a:pt x="836372" y="-1652"/>
                  <a:pt x="830717" y="-10944"/>
                  <a:pt x="972922" y="0"/>
                </a:cubicBezTo>
                <a:cubicBezTo>
                  <a:pt x="1115127" y="10944"/>
                  <a:pt x="1638708" y="17269"/>
                  <a:pt x="1876349" y="0"/>
                </a:cubicBezTo>
                <a:cubicBezTo>
                  <a:pt x="2113990" y="-17269"/>
                  <a:pt x="2263529" y="27642"/>
                  <a:pt x="2467051" y="0"/>
                </a:cubicBezTo>
                <a:cubicBezTo>
                  <a:pt x="2670573" y="-27642"/>
                  <a:pt x="2867743" y="-1552"/>
                  <a:pt x="3057754" y="0"/>
                </a:cubicBezTo>
                <a:cubicBezTo>
                  <a:pt x="3247765" y="1552"/>
                  <a:pt x="3729099" y="45169"/>
                  <a:pt x="3961181" y="0"/>
                </a:cubicBezTo>
                <a:cubicBezTo>
                  <a:pt x="4193263" y="-45169"/>
                  <a:pt x="4313735" y="4067"/>
                  <a:pt x="4447642" y="0"/>
                </a:cubicBezTo>
                <a:cubicBezTo>
                  <a:pt x="4581549" y="-4067"/>
                  <a:pt x="5123626" y="11867"/>
                  <a:pt x="5351069" y="0"/>
                </a:cubicBezTo>
                <a:cubicBezTo>
                  <a:pt x="5578512" y="-11867"/>
                  <a:pt x="6044105" y="-19983"/>
                  <a:pt x="6254496" y="0"/>
                </a:cubicBezTo>
                <a:cubicBezTo>
                  <a:pt x="6464887" y="19983"/>
                  <a:pt x="6664731" y="4232"/>
                  <a:pt x="6949440" y="0"/>
                </a:cubicBezTo>
                <a:cubicBezTo>
                  <a:pt x="7234149" y="-4232"/>
                  <a:pt x="7497205" y="28731"/>
                  <a:pt x="7852867" y="0"/>
                </a:cubicBezTo>
                <a:cubicBezTo>
                  <a:pt x="8208529" y="-28731"/>
                  <a:pt x="8287556" y="2616"/>
                  <a:pt x="8443570" y="0"/>
                </a:cubicBezTo>
                <a:cubicBezTo>
                  <a:pt x="8599584" y="-2616"/>
                  <a:pt x="8871283" y="-14113"/>
                  <a:pt x="9034272" y="0"/>
                </a:cubicBezTo>
                <a:cubicBezTo>
                  <a:pt x="9197261" y="14113"/>
                  <a:pt x="9604978" y="-35623"/>
                  <a:pt x="9833458" y="0"/>
                </a:cubicBezTo>
                <a:cubicBezTo>
                  <a:pt x="10061938" y="35623"/>
                  <a:pt x="10231944" y="-8194"/>
                  <a:pt x="10424160" y="0"/>
                </a:cubicBezTo>
                <a:cubicBezTo>
                  <a:pt x="10424285" y="4395"/>
                  <a:pt x="10424085" y="9776"/>
                  <a:pt x="10424160" y="18288"/>
                </a:cubicBezTo>
                <a:cubicBezTo>
                  <a:pt x="10058736" y="-5772"/>
                  <a:pt x="9942989" y="-18764"/>
                  <a:pt x="9624974" y="18288"/>
                </a:cubicBezTo>
                <a:cubicBezTo>
                  <a:pt x="9306959" y="55340"/>
                  <a:pt x="9229263" y="24995"/>
                  <a:pt x="8930030" y="18288"/>
                </a:cubicBezTo>
                <a:cubicBezTo>
                  <a:pt x="8630797" y="11581"/>
                  <a:pt x="8647263" y="10931"/>
                  <a:pt x="8547811" y="18288"/>
                </a:cubicBezTo>
                <a:cubicBezTo>
                  <a:pt x="8448359" y="25645"/>
                  <a:pt x="8173221" y="219"/>
                  <a:pt x="8061350" y="18288"/>
                </a:cubicBezTo>
                <a:cubicBezTo>
                  <a:pt x="7949479" y="36357"/>
                  <a:pt x="7437002" y="17516"/>
                  <a:pt x="7157923" y="18288"/>
                </a:cubicBezTo>
                <a:cubicBezTo>
                  <a:pt x="6878844" y="19060"/>
                  <a:pt x="6610241" y="8864"/>
                  <a:pt x="6462979" y="18288"/>
                </a:cubicBezTo>
                <a:cubicBezTo>
                  <a:pt x="6315717" y="27712"/>
                  <a:pt x="6124879" y="4989"/>
                  <a:pt x="5976518" y="18288"/>
                </a:cubicBezTo>
                <a:cubicBezTo>
                  <a:pt x="5828157" y="31587"/>
                  <a:pt x="5566880" y="7112"/>
                  <a:pt x="5281574" y="18288"/>
                </a:cubicBezTo>
                <a:cubicBezTo>
                  <a:pt x="4996268" y="29464"/>
                  <a:pt x="5085614" y="20493"/>
                  <a:pt x="4899355" y="18288"/>
                </a:cubicBezTo>
                <a:cubicBezTo>
                  <a:pt x="4713096" y="16083"/>
                  <a:pt x="4606138" y="34359"/>
                  <a:pt x="4517136" y="18288"/>
                </a:cubicBezTo>
                <a:cubicBezTo>
                  <a:pt x="4428134" y="2217"/>
                  <a:pt x="4125335" y="52414"/>
                  <a:pt x="3822192" y="18288"/>
                </a:cubicBezTo>
                <a:cubicBezTo>
                  <a:pt x="3519049" y="-15838"/>
                  <a:pt x="3453132" y="3859"/>
                  <a:pt x="3335731" y="18288"/>
                </a:cubicBezTo>
                <a:cubicBezTo>
                  <a:pt x="3218330" y="32717"/>
                  <a:pt x="2718749" y="-13936"/>
                  <a:pt x="2536546" y="18288"/>
                </a:cubicBezTo>
                <a:cubicBezTo>
                  <a:pt x="2354343" y="50512"/>
                  <a:pt x="2190669" y="3238"/>
                  <a:pt x="2050085" y="18288"/>
                </a:cubicBezTo>
                <a:cubicBezTo>
                  <a:pt x="1909501" y="33338"/>
                  <a:pt x="1520975" y="3062"/>
                  <a:pt x="1250899" y="18288"/>
                </a:cubicBezTo>
                <a:cubicBezTo>
                  <a:pt x="980823" y="33514"/>
                  <a:pt x="992936" y="28036"/>
                  <a:pt x="868680" y="18288"/>
                </a:cubicBezTo>
                <a:cubicBezTo>
                  <a:pt x="744424" y="8540"/>
                  <a:pt x="230364" y="33365"/>
                  <a:pt x="0" y="18288"/>
                </a:cubicBezTo>
                <a:cubicBezTo>
                  <a:pt x="-504" y="12101"/>
                  <a:pt x="-591" y="7719"/>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Content Placeholder 3">
            <a:extLst>
              <a:ext uri="{FF2B5EF4-FFF2-40B4-BE49-F238E27FC236}">
                <a16:creationId xmlns:a16="http://schemas.microsoft.com/office/drawing/2014/main" id="{8B6BA3C2-3613-636C-689D-1C590C40736B}"/>
              </a:ext>
            </a:extLst>
          </p:cNvPr>
          <p:cNvGraphicFramePr>
            <a:graphicFrameLocks noGrp="1"/>
          </p:cNvGraphicFramePr>
          <p:nvPr>
            <p:ph idx="1"/>
            <p:extLst>
              <p:ext uri="{D42A27DB-BD31-4B8C-83A1-F6EECF244321}">
                <p14:modId xmlns:p14="http://schemas.microsoft.com/office/powerpoint/2010/main" val="3440212169"/>
              </p:ext>
            </p:extLst>
          </p:nvPr>
        </p:nvGraphicFramePr>
        <p:xfrm>
          <a:off x="788531" y="2178796"/>
          <a:ext cx="10611889" cy="3998182"/>
        </p:xfrm>
        <a:graphic>
          <a:graphicData uri="http://schemas.openxmlformats.org/drawingml/2006/table">
            <a:tbl>
              <a:tblPr firstRow="1" bandRow="1">
                <a:tableStyleId>{5C22544A-7EE6-4342-B048-85BDC9FD1C3A}</a:tableStyleId>
              </a:tblPr>
              <a:tblGrid>
                <a:gridCol w="5304023">
                  <a:extLst>
                    <a:ext uri="{9D8B030D-6E8A-4147-A177-3AD203B41FA5}">
                      <a16:colId xmlns:a16="http://schemas.microsoft.com/office/drawing/2014/main" val="3565945479"/>
                    </a:ext>
                  </a:extLst>
                </a:gridCol>
                <a:gridCol w="5307866">
                  <a:extLst>
                    <a:ext uri="{9D8B030D-6E8A-4147-A177-3AD203B41FA5}">
                      <a16:colId xmlns:a16="http://schemas.microsoft.com/office/drawing/2014/main" val="570309059"/>
                    </a:ext>
                  </a:extLst>
                </a:gridCol>
              </a:tblGrid>
              <a:tr h="2028388">
                <a:tc>
                  <a:txBody>
                    <a:bodyPr/>
                    <a:lstStyle/>
                    <a:p>
                      <a:pPr algn="ctr"/>
                      <a:r>
                        <a:rPr lang="en-GB" sz="2400" dirty="0">
                          <a:solidFill>
                            <a:schemeClr val="tx1"/>
                          </a:solidFill>
                          <a:latin typeface="Arial" panose="020B0604020202020204" pitchFamily="34" charset="0"/>
                          <a:cs typeface="Arial" panose="020B0604020202020204" pitchFamily="34" charset="0"/>
                        </a:rPr>
                        <a:t>Leadership</a:t>
                      </a:r>
                    </a:p>
                    <a:p>
                      <a:pPr marL="342900" indent="-342900">
                        <a:buFont typeface="Arial" panose="020B0604020202020204" pitchFamily="34" charset="0"/>
                        <a:buChar char="•"/>
                      </a:pPr>
                      <a:r>
                        <a:rPr lang="en-GB" sz="2000" b="0" dirty="0">
                          <a:solidFill>
                            <a:schemeClr val="tx1"/>
                          </a:solidFill>
                          <a:latin typeface="Arial" panose="020B0604020202020204" pitchFamily="34" charset="0"/>
                          <a:cs typeface="Arial" panose="020B0604020202020204" pitchFamily="34" charset="0"/>
                        </a:rPr>
                        <a:t>Leadership and management of staff and resources</a:t>
                      </a:r>
                    </a:p>
                    <a:p>
                      <a:pPr marL="342900" indent="-342900">
                        <a:buFont typeface="Arial" panose="020B0604020202020204" pitchFamily="34" charset="0"/>
                        <a:buChar char="•"/>
                      </a:pPr>
                      <a:r>
                        <a:rPr lang="en-GB" sz="2000" b="0" dirty="0">
                          <a:solidFill>
                            <a:schemeClr val="tx1"/>
                          </a:solidFill>
                          <a:latin typeface="Arial" panose="020B0604020202020204" pitchFamily="34" charset="0"/>
                          <a:cs typeface="Arial" panose="020B0604020202020204" pitchFamily="34" charset="0"/>
                        </a:rPr>
                        <a:t>Staff skills, knowledge, values and deployment</a:t>
                      </a:r>
                    </a:p>
                    <a:p>
                      <a:pPr marL="342900" indent="-342900">
                        <a:buFont typeface="Arial" panose="020B0604020202020204" pitchFamily="34" charset="0"/>
                        <a:buChar char="•"/>
                      </a:pPr>
                      <a:r>
                        <a:rPr lang="en-GB" sz="2000" b="0" dirty="0">
                          <a:solidFill>
                            <a:schemeClr val="tx1"/>
                          </a:solidFill>
                          <a:latin typeface="Arial" panose="020B0604020202020204" pitchFamily="34" charset="0"/>
                          <a:cs typeface="Arial" panose="020B0604020202020204" pitchFamily="34" charset="0"/>
                        </a:rPr>
                        <a:t>Leadership of continuous improvement</a:t>
                      </a:r>
                    </a:p>
                  </a:txBody>
                  <a:tcPr marL="80034" marR="80034" marT="40017" marB="400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pPr algn="ctr"/>
                      <a:r>
                        <a:rPr lang="en-GB" sz="2400" dirty="0">
                          <a:solidFill>
                            <a:schemeClr val="tx1"/>
                          </a:solidFill>
                          <a:latin typeface="Arial" panose="020B0604020202020204" pitchFamily="34" charset="0"/>
                          <a:cs typeface="Arial" panose="020B0604020202020204" pitchFamily="34" charset="0"/>
                        </a:rPr>
                        <a:t>Children thrive and develop in quality spaces</a:t>
                      </a:r>
                    </a:p>
                    <a:p>
                      <a:pPr marL="342900" indent="-342900">
                        <a:buFont typeface="Arial" panose="020B0604020202020204" pitchFamily="34" charset="0"/>
                        <a:buChar char="•"/>
                      </a:pPr>
                      <a:r>
                        <a:rPr lang="en-GB" sz="2000" b="0" dirty="0">
                          <a:solidFill>
                            <a:schemeClr val="tx1"/>
                          </a:solidFill>
                          <a:latin typeface="Arial" panose="020B0604020202020204" pitchFamily="34" charset="0"/>
                          <a:cs typeface="Arial" panose="020B0604020202020204" pitchFamily="34" charset="0"/>
                        </a:rPr>
                        <a:t>Children experience high quality spaces</a:t>
                      </a:r>
                    </a:p>
                  </a:txBody>
                  <a:tcPr marL="80034" marR="80034" marT="40017" marB="400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2858137893"/>
                  </a:ext>
                </a:extLst>
              </a:tr>
              <a:tr h="1666633">
                <a:tc>
                  <a:txBody>
                    <a:bodyPr/>
                    <a:lstStyle/>
                    <a:p>
                      <a:pPr algn="ctr"/>
                      <a:r>
                        <a:rPr lang="en-GB" sz="2400" b="1" dirty="0">
                          <a:latin typeface="Arial" panose="020B0604020202020204" pitchFamily="34" charset="0"/>
                          <a:cs typeface="Arial" panose="020B0604020202020204" pitchFamily="34" charset="0"/>
                        </a:rPr>
                        <a:t>Children play and learn</a:t>
                      </a:r>
                    </a:p>
                    <a:p>
                      <a:pPr marL="342900" indent="-342900">
                        <a:buFont typeface="Arial" panose="020B0604020202020204" pitchFamily="34" charset="0"/>
                        <a:buChar char="•"/>
                      </a:pPr>
                      <a:r>
                        <a:rPr lang="en-GB" sz="2000" b="0" dirty="0">
                          <a:latin typeface="Arial" panose="020B0604020202020204" pitchFamily="34" charset="0"/>
                          <a:cs typeface="Arial" panose="020B0604020202020204" pitchFamily="34" charset="0"/>
                        </a:rPr>
                        <a:t>Play and learning</a:t>
                      </a:r>
                    </a:p>
                    <a:p>
                      <a:pPr marL="342900" indent="-342900">
                        <a:buFont typeface="Arial" panose="020B0604020202020204" pitchFamily="34" charset="0"/>
                        <a:buChar char="•"/>
                      </a:pPr>
                      <a:r>
                        <a:rPr lang="en-GB" sz="2000" b="0" dirty="0">
                          <a:latin typeface="Arial" panose="020B0604020202020204" pitchFamily="34" charset="0"/>
                          <a:cs typeface="Arial" panose="020B0604020202020204" pitchFamily="34" charset="0"/>
                        </a:rPr>
                        <a:t>Curriculum</a:t>
                      </a:r>
                    </a:p>
                    <a:p>
                      <a:pPr marL="342900" indent="-342900">
                        <a:buFont typeface="Arial" panose="020B0604020202020204" pitchFamily="34" charset="0"/>
                        <a:buChar char="•"/>
                      </a:pPr>
                      <a:r>
                        <a:rPr lang="en-GB" sz="2000" b="0" dirty="0">
                          <a:latin typeface="Arial" panose="020B0604020202020204" pitchFamily="34" charset="0"/>
                          <a:cs typeface="Arial" panose="020B0604020202020204" pitchFamily="34" charset="0"/>
                        </a:rPr>
                        <a:t>Learning, teaching and assessment</a:t>
                      </a:r>
                    </a:p>
                  </a:txBody>
                  <a:tcPr marL="80034" marR="80034" marT="40017" marB="400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tc>
                  <a:txBody>
                    <a:bodyPr/>
                    <a:lstStyle/>
                    <a:p>
                      <a:pPr algn="ctr"/>
                      <a:r>
                        <a:rPr lang="en-GB" sz="2400" b="1" dirty="0">
                          <a:latin typeface="Arial" panose="020B0604020202020204" pitchFamily="34" charset="0"/>
                          <a:cs typeface="Arial" panose="020B0604020202020204" pitchFamily="34" charset="0"/>
                        </a:rPr>
                        <a:t>Children are supported to achieve</a:t>
                      </a:r>
                    </a:p>
                    <a:p>
                      <a:pPr marL="342900" indent="-342900">
                        <a:buFont typeface="Arial" panose="020B0604020202020204" pitchFamily="34" charset="0"/>
                        <a:buChar char="•"/>
                      </a:pPr>
                      <a:r>
                        <a:rPr lang="en-GB" sz="2000" b="0" dirty="0">
                          <a:latin typeface="Arial" panose="020B0604020202020204" pitchFamily="34" charset="0"/>
                          <a:cs typeface="Arial" panose="020B0604020202020204" pitchFamily="34" charset="0"/>
                        </a:rPr>
                        <a:t>Nurturing care and support</a:t>
                      </a:r>
                    </a:p>
                    <a:p>
                      <a:pPr marL="342900" indent="-342900">
                        <a:buFont typeface="Arial" panose="020B0604020202020204" pitchFamily="34" charset="0"/>
                        <a:buChar char="•"/>
                      </a:pPr>
                      <a:r>
                        <a:rPr lang="en-GB" sz="2000" b="0" dirty="0">
                          <a:latin typeface="Arial" panose="020B0604020202020204" pitchFamily="34" charset="0"/>
                          <a:cs typeface="Arial" panose="020B0604020202020204" pitchFamily="34" charset="0"/>
                        </a:rPr>
                        <a:t>Wellbeing, inclusion and equality</a:t>
                      </a:r>
                    </a:p>
                    <a:p>
                      <a:pPr marL="342900" indent="-342900">
                        <a:buFont typeface="Arial" panose="020B0604020202020204" pitchFamily="34" charset="0"/>
                        <a:buChar char="•"/>
                      </a:pPr>
                      <a:r>
                        <a:rPr lang="en-GB" sz="2000" b="0" dirty="0">
                          <a:latin typeface="Arial" panose="020B0604020202020204" pitchFamily="34" charset="0"/>
                          <a:cs typeface="Arial" panose="020B0604020202020204" pitchFamily="34" charset="0"/>
                        </a:rPr>
                        <a:t>Children’s progress</a:t>
                      </a:r>
                    </a:p>
                    <a:p>
                      <a:pPr marL="342900" indent="-342900">
                        <a:buFont typeface="Arial" panose="020B0604020202020204" pitchFamily="34" charset="0"/>
                        <a:buChar char="•"/>
                      </a:pPr>
                      <a:r>
                        <a:rPr lang="en-GB" sz="2000" b="0" dirty="0">
                          <a:latin typeface="Arial" panose="020B0604020202020204" pitchFamily="34" charset="0"/>
                          <a:cs typeface="Arial" panose="020B0604020202020204" pitchFamily="34" charset="0"/>
                        </a:rPr>
                        <a:t>Safeguarding and child protection</a:t>
                      </a:r>
                    </a:p>
                    <a:p>
                      <a:pPr marL="342900" indent="-342900">
                        <a:buFont typeface="Arial" panose="020B0604020202020204" pitchFamily="34" charset="0"/>
                        <a:buChar char="•"/>
                      </a:pPr>
                      <a:endParaRPr lang="en-GB" sz="2000" b="0" dirty="0">
                        <a:latin typeface="Arial" panose="020B0604020202020204" pitchFamily="34" charset="0"/>
                        <a:cs typeface="Arial" panose="020B0604020202020204" pitchFamily="34" charset="0"/>
                      </a:endParaRPr>
                    </a:p>
                  </a:txBody>
                  <a:tcPr marL="80034" marR="80034" marT="40017" marB="400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10000"/>
                        <a:lumOff val="90000"/>
                      </a:schemeClr>
                    </a:solidFill>
                  </a:tcPr>
                </a:tc>
                <a:extLst>
                  <a:ext uri="{0D108BD9-81ED-4DB2-BD59-A6C34878D82A}">
                    <a16:rowId xmlns:a16="http://schemas.microsoft.com/office/drawing/2014/main" val="3046554835"/>
                  </a:ext>
                </a:extLst>
              </a:tr>
            </a:tbl>
          </a:graphicData>
        </a:graphic>
      </p:graphicFrame>
    </p:spTree>
    <p:extLst>
      <p:ext uri="{BB962C8B-B14F-4D97-AF65-F5344CB8AC3E}">
        <p14:creationId xmlns:p14="http://schemas.microsoft.com/office/powerpoint/2010/main" val="8125720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BCED4D40-4B67-4331-AC48-79B82B4A47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ADE32CC-A8E9-774C-397B-CF4C6474E1CF}"/>
              </a:ext>
            </a:extLst>
          </p:cNvPr>
          <p:cNvSpPr>
            <a:spLocks noGrp="1"/>
          </p:cNvSpPr>
          <p:nvPr>
            <p:ph type="title"/>
          </p:nvPr>
        </p:nvSpPr>
        <p:spPr>
          <a:xfrm>
            <a:off x="638881" y="417576"/>
            <a:ext cx="10909640" cy="1249394"/>
          </a:xfrm>
        </p:spPr>
        <p:txBody>
          <a:bodyPr vert="horz" lIns="91440" tIns="45720" rIns="91440" bIns="45720" rtlCol="0" anchor="ctr">
            <a:normAutofit/>
          </a:bodyPr>
          <a:lstStyle/>
          <a:p>
            <a:pPr algn="ctr"/>
            <a:r>
              <a:rPr lang="en-US" kern="1200" dirty="0">
                <a:solidFill>
                  <a:schemeClr val="tx1"/>
                </a:solidFill>
                <a:latin typeface="Calibri" panose="020F0502020204030204" pitchFamily="34" charset="0"/>
                <a:ea typeface="Calibri" panose="020F0502020204030204" pitchFamily="34" charset="0"/>
                <a:cs typeface="Calibri" panose="020F0502020204030204" pitchFamily="34" charset="0"/>
              </a:rPr>
              <a:t>“Very good” illustration</a:t>
            </a:r>
          </a:p>
        </p:txBody>
      </p:sp>
      <p:sp>
        <p:nvSpPr>
          <p:cNvPr id="18" name="sketch line">
            <a:extLst>
              <a:ext uri="{FF2B5EF4-FFF2-40B4-BE49-F238E27FC236}">
                <a16:creationId xmlns:a16="http://schemas.microsoft.com/office/drawing/2014/main" id="{670CEDEF-4F34-412E-84EE-329C1E936A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07702" y="1733454"/>
            <a:ext cx="4572000" cy="18288"/>
          </a:xfrm>
          <a:custGeom>
            <a:avLst/>
            <a:gdLst>
              <a:gd name="connsiteX0" fmla="*/ 0 w 4572000"/>
              <a:gd name="connsiteY0" fmla="*/ 0 h 18288"/>
              <a:gd name="connsiteX1" fmla="*/ 515983 w 4572000"/>
              <a:gd name="connsiteY1" fmla="*/ 0 h 18288"/>
              <a:gd name="connsiteX2" fmla="*/ 1031966 w 4572000"/>
              <a:gd name="connsiteY2" fmla="*/ 0 h 18288"/>
              <a:gd name="connsiteX3" fmla="*/ 1639389 w 4572000"/>
              <a:gd name="connsiteY3" fmla="*/ 0 h 18288"/>
              <a:gd name="connsiteX4" fmla="*/ 2383971 w 4572000"/>
              <a:gd name="connsiteY4" fmla="*/ 0 h 18288"/>
              <a:gd name="connsiteX5" fmla="*/ 2945674 w 4572000"/>
              <a:gd name="connsiteY5" fmla="*/ 0 h 18288"/>
              <a:gd name="connsiteX6" fmla="*/ 3507377 w 4572000"/>
              <a:gd name="connsiteY6" fmla="*/ 0 h 18288"/>
              <a:gd name="connsiteX7" fmla="*/ 4572000 w 4572000"/>
              <a:gd name="connsiteY7" fmla="*/ 0 h 18288"/>
              <a:gd name="connsiteX8" fmla="*/ 4572000 w 4572000"/>
              <a:gd name="connsiteY8" fmla="*/ 18288 h 18288"/>
              <a:gd name="connsiteX9" fmla="*/ 3873137 w 4572000"/>
              <a:gd name="connsiteY9" fmla="*/ 18288 h 18288"/>
              <a:gd name="connsiteX10" fmla="*/ 3311434 w 4572000"/>
              <a:gd name="connsiteY10" fmla="*/ 18288 h 18288"/>
              <a:gd name="connsiteX11" fmla="*/ 2749731 w 4572000"/>
              <a:gd name="connsiteY11" fmla="*/ 18288 h 18288"/>
              <a:gd name="connsiteX12" fmla="*/ 2050869 w 4572000"/>
              <a:gd name="connsiteY12" fmla="*/ 18288 h 18288"/>
              <a:gd name="connsiteX13" fmla="*/ 1306286 w 4572000"/>
              <a:gd name="connsiteY13" fmla="*/ 18288 h 18288"/>
              <a:gd name="connsiteX14" fmla="*/ 790303 w 4572000"/>
              <a:gd name="connsiteY14" fmla="*/ 18288 h 18288"/>
              <a:gd name="connsiteX15" fmla="*/ 0 w 4572000"/>
              <a:gd name="connsiteY15" fmla="*/ 18288 h 18288"/>
              <a:gd name="connsiteX16" fmla="*/ 0 w 457200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572000" h="18288" fill="none" extrusionOk="0">
                <a:moveTo>
                  <a:pt x="0" y="0"/>
                </a:moveTo>
                <a:cubicBezTo>
                  <a:pt x="105156" y="-20963"/>
                  <a:pt x="340432" y="822"/>
                  <a:pt x="515983" y="0"/>
                </a:cubicBezTo>
                <a:cubicBezTo>
                  <a:pt x="691534" y="-822"/>
                  <a:pt x="850679" y="16479"/>
                  <a:pt x="1031966" y="0"/>
                </a:cubicBezTo>
                <a:cubicBezTo>
                  <a:pt x="1213253" y="-16479"/>
                  <a:pt x="1443646" y="-18730"/>
                  <a:pt x="1639389" y="0"/>
                </a:cubicBezTo>
                <a:cubicBezTo>
                  <a:pt x="1835132" y="18730"/>
                  <a:pt x="2159975" y="18531"/>
                  <a:pt x="2383971" y="0"/>
                </a:cubicBezTo>
                <a:cubicBezTo>
                  <a:pt x="2607967" y="-18531"/>
                  <a:pt x="2719096" y="-12030"/>
                  <a:pt x="2945674" y="0"/>
                </a:cubicBezTo>
                <a:cubicBezTo>
                  <a:pt x="3172252" y="12030"/>
                  <a:pt x="3269167" y="27666"/>
                  <a:pt x="3507377" y="0"/>
                </a:cubicBezTo>
                <a:cubicBezTo>
                  <a:pt x="3745587" y="-27666"/>
                  <a:pt x="4116741" y="18705"/>
                  <a:pt x="4572000" y="0"/>
                </a:cubicBezTo>
                <a:cubicBezTo>
                  <a:pt x="4572895" y="8974"/>
                  <a:pt x="4571454" y="9359"/>
                  <a:pt x="4572000" y="18288"/>
                </a:cubicBezTo>
                <a:cubicBezTo>
                  <a:pt x="4374698" y="3942"/>
                  <a:pt x="4098874" y="-11042"/>
                  <a:pt x="3873137" y="18288"/>
                </a:cubicBezTo>
                <a:cubicBezTo>
                  <a:pt x="3647400" y="47618"/>
                  <a:pt x="3517055" y="5421"/>
                  <a:pt x="3311434" y="18288"/>
                </a:cubicBezTo>
                <a:cubicBezTo>
                  <a:pt x="3105813" y="31155"/>
                  <a:pt x="3025168" y="17856"/>
                  <a:pt x="2749731" y="18288"/>
                </a:cubicBezTo>
                <a:cubicBezTo>
                  <a:pt x="2474294" y="18720"/>
                  <a:pt x="2291766" y="-14168"/>
                  <a:pt x="2050869" y="18288"/>
                </a:cubicBezTo>
                <a:cubicBezTo>
                  <a:pt x="1809972" y="50744"/>
                  <a:pt x="1540276" y="46798"/>
                  <a:pt x="1306286" y="18288"/>
                </a:cubicBezTo>
                <a:cubicBezTo>
                  <a:pt x="1072296" y="-10222"/>
                  <a:pt x="972445" y="19645"/>
                  <a:pt x="790303" y="18288"/>
                </a:cubicBezTo>
                <a:cubicBezTo>
                  <a:pt x="608161" y="16931"/>
                  <a:pt x="200981" y="8241"/>
                  <a:pt x="0" y="18288"/>
                </a:cubicBezTo>
                <a:cubicBezTo>
                  <a:pt x="-229" y="14222"/>
                  <a:pt x="509" y="5816"/>
                  <a:pt x="0" y="0"/>
                </a:cubicBezTo>
                <a:close/>
              </a:path>
              <a:path w="4572000" h="18288" stroke="0" extrusionOk="0">
                <a:moveTo>
                  <a:pt x="0" y="0"/>
                </a:moveTo>
                <a:cubicBezTo>
                  <a:pt x="143285" y="-9565"/>
                  <a:pt x="327959" y="-11498"/>
                  <a:pt x="561703" y="0"/>
                </a:cubicBezTo>
                <a:cubicBezTo>
                  <a:pt x="795447" y="11498"/>
                  <a:pt x="838260" y="18255"/>
                  <a:pt x="1077686" y="0"/>
                </a:cubicBezTo>
                <a:cubicBezTo>
                  <a:pt x="1317112" y="-18255"/>
                  <a:pt x="1437472" y="23514"/>
                  <a:pt x="1639389" y="0"/>
                </a:cubicBezTo>
                <a:cubicBezTo>
                  <a:pt x="1841306" y="-23514"/>
                  <a:pt x="2037142" y="-12551"/>
                  <a:pt x="2292531" y="0"/>
                </a:cubicBezTo>
                <a:cubicBezTo>
                  <a:pt x="2547920" y="12551"/>
                  <a:pt x="2810436" y="-20352"/>
                  <a:pt x="2991394" y="0"/>
                </a:cubicBezTo>
                <a:cubicBezTo>
                  <a:pt x="3172352" y="20352"/>
                  <a:pt x="3530025" y="-13347"/>
                  <a:pt x="3735977" y="0"/>
                </a:cubicBezTo>
                <a:cubicBezTo>
                  <a:pt x="3941929" y="13347"/>
                  <a:pt x="4161497" y="34086"/>
                  <a:pt x="4572000" y="0"/>
                </a:cubicBezTo>
                <a:cubicBezTo>
                  <a:pt x="4571545" y="6162"/>
                  <a:pt x="4571903" y="11775"/>
                  <a:pt x="4572000" y="18288"/>
                </a:cubicBezTo>
                <a:cubicBezTo>
                  <a:pt x="4228040" y="36490"/>
                  <a:pt x="4199736" y="42557"/>
                  <a:pt x="3873137" y="18288"/>
                </a:cubicBezTo>
                <a:cubicBezTo>
                  <a:pt x="3546538" y="-5981"/>
                  <a:pt x="3472124" y="16809"/>
                  <a:pt x="3128554" y="18288"/>
                </a:cubicBezTo>
                <a:cubicBezTo>
                  <a:pt x="2784984" y="19767"/>
                  <a:pt x="2735896" y="-17781"/>
                  <a:pt x="2383971" y="18288"/>
                </a:cubicBezTo>
                <a:cubicBezTo>
                  <a:pt x="2032046" y="54357"/>
                  <a:pt x="2019324" y="2920"/>
                  <a:pt x="1867989" y="18288"/>
                </a:cubicBezTo>
                <a:cubicBezTo>
                  <a:pt x="1716654" y="33656"/>
                  <a:pt x="1418675" y="32575"/>
                  <a:pt x="1169126" y="18288"/>
                </a:cubicBezTo>
                <a:cubicBezTo>
                  <a:pt x="919577" y="4001"/>
                  <a:pt x="798537" y="16165"/>
                  <a:pt x="561703" y="18288"/>
                </a:cubicBezTo>
                <a:cubicBezTo>
                  <a:pt x="324869" y="20411"/>
                  <a:pt x="221395" y="-912"/>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24EE8FCC-BD79-B5E5-058E-9B072565BA46}"/>
              </a:ext>
            </a:extLst>
          </p:cNvPr>
          <p:cNvPicPr>
            <a:picLocks noChangeAspect="1"/>
          </p:cNvPicPr>
          <p:nvPr/>
        </p:nvPicPr>
        <p:blipFill>
          <a:blip r:embed="rId3"/>
          <a:stretch>
            <a:fillRect/>
          </a:stretch>
        </p:blipFill>
        <p:spPr>
          <a:xfrm>
            <a:off x="1137089" y="2221309"/>
            <a:ext cx="10208541" cy="3879247"/>
          </a:xfrm>
          <a:prstGeom prst="rect">
            <a:avLst/>
          </a:prstGeom>
          <a:ln w="19050">
            <a:solidFill>
              <a:schemeClr val="tx1"/>
            </a:solidFill>
          </a:ln>
        </p:spPr>
      </p:pic>
    </p:spTree>
    <p:extLst>
      <p:ext uri="{BB962C8B-B14F-4D97-AF65-F5344CB8AC3E}">
        <p14:creationId xmlns:p14="http://schemas.microsoft.com/office/powerpoint/2010/main" val="19167236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5E5889A-07A3-71D3-D7A5-CD578183AEAF}"/>
              </a:ext>
            </a:extLst>
          </p:cNvPr>
          <p:cNvSpPr>
            <a:spLocks noGrp="1"/>
          </p:cNvSpPr>
          <p:nvPr>
            <p:ph type="title"/>
          </p:nvPr>
        </p:nvSpPr>
        <p:spPr>
          <a:xfrm>
            <a:off x="635000" y="640823"/>
            <a:ext cx="3418659" cy="5583148"/>
          </a:xfrm>
        </p:spPr>
        <p:txBody>
          <a:bodyPr anchor="ctr">
            <a:normAutofit/>
          </a:bodyPr>
          <a:lstStyle/>
          <a:p>
            <a:pPr algn="ctr"/>
            <a:r>
              <a:rPr lang="en-GB" sz="4800" dirty="0">
                <a:latin typeface="Calibri" panose="020F0502020204030204" pitchFamily="34" charset="0"/>
                <a:ea typeface="Calibri" panose="020F0502020204030204" pitchFamily="34" charset="0"/>
                <a:cs typeface="Calibri" panose="020F0502020204030204" pitchFamily="34" charset="0"/>
              </a:rPr>
              <a:t>Quality Indicators for inspections</a:t>
            </a:r>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Content Placeholder 3">
            <a:extLst>
              <a:ext uri="{FF2B5EF4-FFF2-40B4-BE49-F238E27FC236}">
                <a16:creationId xmlns:a16="http://schemas.microsoft.com/office/drawing/2014/main" id="{C3C44A2E-FFAA-1BA2-9DF6-A6CB8C9BCCBF}"/>
              </a:ext>
            </a:extLst>
          </p:cNvPr>
          <p:cNvGraphicFramePr>
            <a:graphicFrameLocks noGrp="1"/>
          </p:cNvGraphicFramePr>
          <p:nvPr>
            <p:ph idx="1"/>
            <p:extLst>
              <p:ext uri="{D42A27DB-BD31-4B8C-83A1-F6EECF244321}">
                <p14:modId xmlns:p14="http://schemas.microsoft.com/office/powerpoint/2010/main" val="2053993112"/>
              </p:ext>
            </p:extLst>
          </p:nvPr>
        </p:nvGraphicFramePr>
        <p:xfrm>
          <a:off x="4648018" y="1039125"/>
          <a:ext cx="7208148" cy="4739536"/>
        </p:xfrm>
        <a:graphic>
          <a:graphicData uri="http://schemas.openxmlformats.org/drawingml/2006/table">
            <a:tbl>
              <a:tblPr firstRow="1" bandRow="1">
                <a:tableStyleId>{5C22544A-7EE6-4342-B048-85BDC9FD1C3A}</a:tableStyleId>
              </a:tblPr>
              <a:tblGrid>
                <a:gridCol w="3596134">
                  <a:extLst>
                    <a:ext uri="{9D8B030D-6E8A-4147-A177-3AD203B41FA5}">
                      <a16:colId xmlns:a16="http://schemas.microsoft.com/office/drawing/2014/main" val="2212601611"/>
                    </a:ext>
                  </a:extLst>
                </a:gridCol>
                <a:gridCol w="3612014">
                  <a:extLst>
                    <a:ext uri="{9D8B030D-6E8A-4147-A177-3AD203B41FA5}">
                      <a16:colId xmlns:a16="http://schemas.microsoft.com/office/drawing/2014/main" val="3022159520"/>
                    </a:ext>
                  </a:extLst>
                </a:gridCol>
              </a:tblGrid>
              <a:tr h="443328">
                <a:tc>
                  <a:txBody>
                    <a:bodyPr/>
                    <a:lstStyle/>
                    <a:p>
                      <a:pPr algn="ctr"/>
                      <a:r>
                        <a:rPr lang="en-GB" sz="2300" dirty="0">
                          <a:solidFill>
                            <a:schemeClr val="tx1"/>
                          </a:solidFill>
                          <a:latin typeface="Arial" panose="020B0604020202020204" pitchFamily="34" charset="0"/>
                          <a:cs typeface="Arial" panose="020B0604020202020204" pitchFamily="34" charset="0"/>
                        </a:rPr>
                        <a:t>Education Scotland QIs</a:t>
                      </a:r>
                    </a:p>
                  </a:txBody>
                  <a:tcPr marL="58040" marR="58040" marT="29020" marB="290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lang="en-GB" sz="2300" dirty="0">
                          <a:solidFill>
                            <a:schemeClr val="tx1"/>
                          </a:solidFill>
                          <a:latin typeface="Arial" panose="020B0604020202020204" pitchFamily="34" charset="0"/>
                          <a:cs typeface="Arial" panose="020B0604020202020204" pitchFamily="34" charset="0"/>
                        </a:rPr>
                        <a:t>Care Inspectorate QIs</a:t>
                      </a:r>
                    </a:p>
                  </a:txBody>
                  <a:tcPr marL="58040" marR="58040" marT="29020" marB="290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317651305"/>
                  </a:ext>
                </a:extLst>
              </a:tr>
              <a:tr h="4296208">
                <a:tc>
                  <a:txBody>
                    <a:bodyPr/>
                    <a:lstStyle/>
                    <a:p>
                      <a:pPr marL="342900" indent="-342900">
                        <a:buFont typeface="Arial" panose="020B0604020202020204" pitchFamily="34" charset="0"/>
                        <a:buChar char="•"/>
                      </a:pPr>
                      <a:r>
                        <a:rPr lang="en-GB" sz="2200">
                          <a:latin typeface="Arial" panose="020B0604020202020204" pitchFamily="34" charset="0"/>
                          <a:cs typeface="Arial" panose="020B0604020202020204" pitchFamily="34" charset="0"/>
                        </a:rPr>
                        <a:t>Leadership of continuous improvement</a:t>
                      </a:r>
                    </a:p>
                    <a:p>
                      <a:pPr marL="342900" indent="-342900">
                        <a:buFont typeface="Arial" panose="020B0604020202020204" pitchFamily="34" charset="0"/>
                        <a:buChar char="•"/>
                      </a:pPr>
                      <a:r>
                        <a:rPr lang="en-GB" sz="2200">
                          <a:latin typeface="Arial" panose="020B0604020202020204" pitchFamily="34" charset="0"/>
                          <a:cs typeface="Arial" panose="020B0604020202020204" pitchFamily="34" charset="0"/>
                        </a:rPr>
                        <a:t>Curriculum</a:t>
                      </a:r>
                    </a:p>
                    <a:p>
                      <a:pPr marL="342900" indent="-342900">
                        <a:buFont typeface="Arial" panose="020B0604020202020204" pitchFamily="34" charset="0"/>
                        <a:buChar char="•"/>
                      </a:pPr>
                      <a:r>
                        <a:rPr lang="en-GB" sz="2200">
                          <a:latin typeface="Arial" panose="020B0604020202020204" pitchFamily="34" charset="0"/>
                          <a:cs typeface="Arial" panose="020B0604020202020204" pitchFamily="34" charset="0"/>
                        </a:rPr>
                        <a:t>Learning, teaching and assessment</a:t>
                      </a:r>
                    </a:p>
                    <a:p>
                      <a:pPr marL="342900" indent="-342900">
                        <a:buFont typeface="Arial" panose="020B0604020202020204" pitchFamily="34" charset="0"/>
                        <a:buChar char="•"/>
                      </a:pPr>
                      <a:r>
                        <a:rPr lang="en-GB" sz="2200">
                          <a:latin typeface="Arial" panose="020B0604020202020204" pitchFamily="34" charset="0"/>
                          <a:cs typeface="Arial" panose="020B0604020202020204" pitchFamily="34" charset="0"/>
                        </a:rPr>
                        <a:t>Wellbeing, inclusion and equality</a:t>
                      </a:r>
                    </a:p>
                    <a:p>
                      <a:pPr marL="342900" indent="-342900">
                        <a:buFont typeface="Arial" panose="020B0604020202020204" pitchFamily="34" charset="0"/>
                        <a:buChar char="•"/>
                      </a:pPr>
                      <a:r>
                        <a:rPr lang="en-GB" sz="2200">
                          <a:latin typeface="Arial" panose="020B0604020202020204" pitchFamily="34" charset="0"/>
                          <a:cs typeface="Arial" panose="020B0604020202020204" pitchFamily="34" charset="0"/>
                        </a:rPr>
                        <a:t>Children’s progress</a:t>
                      </a:r>
                    </a:p>
                    <a:p>
                      <a:pPr marL="342900" indent="-342900">
                        <a:buFont typeface="Arial" panose="020B0604020202020204" pitchFamily="34" charset="0"/>
                        <a:buChar char="•"/>
                      </a:pPr>
                      <a:r>
                        <a:rPr lang="en-GB" sz="2200">
                          <a:latin typeface="Arial" panose="020B0604020202020204" pitchFamily="34" charset="0"/>
                          <a:cs typeface="Arial" panose="020B0604020202020204" pitchFamily="34" charset="0"/>
                        </a:rPr>
                        <a:t>Safeguarding and child protection</a:t>
                      </a:r>
                    </a:p>
                  </a:txBody>
                  <a:tcPr marL="58040" marR="58040" marT="29020" marB="290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342900" indent="-342900">
                        <a:buFont typeface="Arial" panose="020B0604020202020204" pitchFamily="34" charset="0"/>
                        <a:buChar char="•"/>
                      </a:pPr>
                      <a:r>
                        <a:rPr lang="en-GB" sz="2200" dirty="0">
                          <a:latin typeface="Arial" panose="020B0604020202020204" pitchFamily="34" charset="0"/>
                          <a:cs typeface="Arial" panose="020B0604020202020204" pitchFamily="34" charset="0"/>
                        </a:rPr>
                        <a:t>Leadership and management of staff and resources</a:t>
                      </a:r>
                    </a:p>
                    <a:p>
                      <a:pPr marL="342900" indent="-342900">
                        <a:buFont typeface="Arial" panose="020B0604020202020204" pitchFamily="34" charset="0"/>
                        <a:buChar char="•"/>
                      </a:pPr>
                      <a:r>
                        <a:rPr lang="en-GB" sz="2200" dirty="0">
                          <a:latin typeface="Arial" panose="020B0604020202020204" pitchFamily="34" charset="0"/>
                          <a:cs typeface="Arial" panose="020B0604020202020204" pitchFamily="34" charset="0"/>
                        </a:rPr>
                        <a:t>Staff skills, knowledge, values and deployment</a:t>
                      </a:r>
                    </a:p>
                    <a:p>
                      <a:pPr marL="342900" indent="-342900">
                        <a:buFont typeface="Arial" panose="020B0604020202020204" pitchFamily="34" charset="0"/>
                        <a:buChar char="•"/>
                      </a:pPr>
                      <a:r>
                        <a:rPr lang="en-GB" sz="2200" dirty="0">
                          <a:latin typeface="Arial" panose="020B0604020202020204" pitchFamily="34" charset="0"/>
                          <a:cs typeface="Arial" panose="020B0604020202020204" pitchFamily="34" charset="0"/>
                        </a:rPr>
                        <a:t>Children experience high quality spaces.</a:t>
                      </a:r>
                    </a:p>
                    <a:p>
                      <a:pPr marL="342900" indent="-342900">
                        <a:buFont typeface="Arial" panose="020B0604020202020204" pitchFamily="34" charset="0"/>
                        <a:buChar char="•"/>
                      </a:pPr>
                      <a:r>
                        <a:rPr lang="en-GB" sz="2200" dirty="0">
                          <a:latin typeface="Arial" panose="020B0604020202020204" pitchFamily="34" charset="0"/>
                          <a:cs typeface="Arial" panose="020B0604020202020204" pitchFamily="34" charset="0"/>
                        </a:rPr>
                        <a:t>Play and learning</a:t>
                      </a:r>
                    </a:p>
                    <a:p>
                      <a:pPr marL="342900" indent="-342900">
                        <a:buFont typeface="Arial" panose="020B0604020202020204" pitchFamily="34" charset="0"/>
                        <a:buChar char="•"/>
                      </a:pPr>
                      <a:r>
                        <a:rPr lang="en-GB" sz="2200" dirty="0">
                          <a:latin typeface="Arial" panose="020B0604020202020204" pitchFamily="34" charset="0"/>
                          <a:cs typeface="Arial" panose="020B0604020202020204" pitchFamily="34" charset="0"/>
                        </a:rPr>
                        <a:t>Nurturing care and support</a:t>
                      </a:r>
                    </a:p>
                    <a:p>
                      <a:pPr marL="342900" indent="-342900">
                        <a:buFont typeface="Arial" panose="020B0604020202020204" pitchFamily="34" charset="0"/>
                        <a:buChar char="•"/>
                      </a:pPr>
                      <a:r>
                        <a:rPr lang="en-GB" sz="2200" dirty="0">
                          <a:latin typeface="Arial" panose="020B0604020202020204" pitchFamily="34" charset="0"/>
                          <a:cs typeface="Arial" panose="020B0604020202020204" pitchFamily="34" charset="0"/>
                        </a:rPr>
                        <a:t>Safeguarding and child protection</a:t>
                      </a:r>
                    </a:p>
                    <a:p>
                      <a:endParaRPr lang="en-GB" sz="1100" dirty="0"/>
                    </a:p>
                  </a:txBody>
                  <a:tcPr marL="58040" marR="58040" marT="29020" marB="2902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72681885"/>
                  </a:ext>
                </a:extLst>
              </a:tr>
            </a:tbl>
          </a:graphicData>
        </a:graphic>
      </p:graphicFrame>
    </p:spTree>
    <p:extLst>
      <p:ext uri="{BB962C8B-B14F-4D97-AF65-F5344CB8AC3E}">
        <p14:creationId xmlns:p14="http://schemas.microsoft.com/office/powerpoint/2010/main" val="17491989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63D1903-EFFC-D306-9BE0-7F0571DDC205}"/>
              </a:ext>
            </a:extLst>
          </p:cNvPr>
          <p:cNvSpPr>
            <a:spLocks noGrp="1"/>
          </p:cNvSpPr>
          <p:nvPr>
            <p:ph type="title"/>
          </p:nvPr>
        </p:nvSpPr>
        <p:spPr>
          <a:xfrm>
            <a:off x="838200" y="365125"/>
            <a:ext cx="10515600" cy="1325563"/>
          </a:xfrm>
        </p:spPr>
        <p:txBody>
          <a:bodyPr>
            <a:normAutofit/>
          </a:bodyPr>
          <a:lstStyle/>
          <a:p>
            <a:r>
              <a:rPr lang="en-GB" dirty="0">
                <a:latin typeface="Calibri" panose="020F0502020204030204" pitchFamily="34" charset="0"/>
                <a:ea typeface="Calibri" panose="020F0502020204030204" pitchFamily="34" charset="0"/>
                <a:cs typeface="Calibri" panose="020F0502020204030204" pitchFamily="34" charset="0"/>
              </a:rPr>
              <a:t>The PRAISE Framework</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CCD25FC5-8F96-5A3C-4D84-6C7BF0EE00A3}"/>
              </a:ext>
            </a:extLst>
          </p:cNvPr>
          <p:cNvSpPr>
            <a:spLocks noGrp="1"/>
          </p:cNvSpPr>
          <p:nvPr>
            <p:ph idx="1"/>
          </p:nvPr>
        </p:nvSpPr>
        <p:spPr>
          <a:xfrm>
            <a:off x="838200" y="1929384"/>
            <a:ext cx="10515600" cy="4928616"/>
          </a:xfrm>
        </p:spPr>
        <p:txBody>
          <a:bodyPr>
            <a:normAutofit fontScale="92500" lnSpcReduction="20000"/>
          </a:bodyPr>
          <a:lstStyle/>
          <a:p>
            <a:pPr>
              <a:spcAft>
                <a:spcPts val="1500"/>
              </a:spcAft>
              <a:buNone/>
            </a:pPr>
            <a:r>
              <a:rPr lang="en-GB" sz="1900" b="1" i="0" dirty="0">
                <a:effectLst/>
                <a:latin typeface="Calibri" panose="020F0502020204030204" pitchFamily="34" charset="0"/>
                <a:ea typeface="Calibri" panose="020F0502020204030204" pitchFamily="34" charset="0"/>
                <a:cs typeface="Calibri" panose="020F0502020204030204" pitchFamily="34" charset="0"/>
              </a:rPr>
              <a:t>Purpose - </a:t>
            </a:r>
            <a:r>
              <a:rPr lang="en-GB" sz="1900" b="0" i="0" dirty="0">
                <a:effectLst/>
                <a:latin typeface="Calibri" panose="020F0502020204030204" pitchFamily="34" charset="0"/>
                <a:ea typeface="Calibri" panose="020F0502020204030204" pitchFamily="34" charset="0"/>
                <a:cs typeface="Calibri" panose="020F0502020204030204" pitchFamily="34" charset="0"/>
              </a:rPr>
              <a:t>being clear about the overall purpose of the inspection/review and retaining this throughout.</a:t>
            </a:r>
            <a:r>
              <a:rPr lang="en-GB" sz="1900" dirty="0">
                <a:latin typeface="Calibri" panose="020F0502020204030204" pitchFamily="34" charset="0"/>
                <a:ea typeface="Calibri" panose="020F0502020204030204" pitchFamily="34" charset="0"/>
                <a:cs typeface="Calibri" panose="020F0502020204030204" pitchFamily="34" charset="0"/>
              </a:rPr>
              <a:t> </a:t>
            </a:r>
            <a:r>
              <a:rPr lang="en-GB" sz="1900" b="0" i="0" dirty="0">
                <a:effectLst/>
                <a:latin typeface="Calibri" panose="020F0502020204030204" pitchFamily="34" charset="0"/>
                <a:ea typeface="Calibri" panose="020F0502020204030204" pitchFamily="34" charset="0"/>
                <a:cs typeface="Calibri" panose="020F0502020204030204" pitchFamily="34" charset="0"/>
              </a:rPr>
              <a:t>Creating a shared agenda with staff in the organisation and amongst members of the inspection/review team.</a:t>
            </a:r>
          </a:p>
          <a:p>
            <a:pPr>
              <a:spcAft>
                <a:spcPts val="1500"/>
              </a:spcAft>
              <a:buNone/>
            </a:pPr>
            <a:r>
              <a:rPr lang="en-GB" sz="1900" b="1" i="0" dirty="0">
                <a:effectLst/>
                <a:latin typeface="Calibri" panose="020F0502020204030204" pitchFamily="34" charset="0"/>
                <a:ea typeface="Calibri" panose="020F0502020204030204" pitchFamily="34" charset="0"/>
                <a:cs typeface="Calibri" panose="020F0502020204030204" pitchFamily="34" charset="0"/>
              </a:rPr>
              <a:t>Relationships</a:t>
            </a:r>
            <a:r>
              <a:rPr lang="en-GB" sz="1900" b="0" i="0" dirty="0">
                <a:effectLst/>
                <a:latin typeface="Calibri" panose="020F0502020204030204" pitchFamily="34" charset="0"/>
                <a:ea typeface="Calibri" panose="020F0502020204030204" pitchFamily="34" charset="0"/>
                <a:cs typeface="Calibri" panose="020F0502020204030204" pitchFamily="34" charset="0"/>
              </a:rPr>
              <a:t> - building and maintaining constructive relationships throughout the process as the basis of a high-quality inspection/review.</a:t>
            </a:r>
          </a:p>
          <a:p>
            <a:pPr>
              <a:spcAft>
                <a:spcPts val="1500"/>
              </a:spcAft>
              <a:buNone/>
            </a:pPr>
            <a:r>
              <a:rPr lang="en-GB" sz="1900" b="1" i="0" dirty="0">
                <a:effectLst/>
                <a:latin typeface="Calibri" panose="020F0502020204030204" pitchFamily="34" charset="0"/>
                <a:ea typeface="Calibri" panose="020F0502020204030204" pitchFamily="34" charset="0"/>
                <a:cs typeface="Calibri" panose="020F0502020204030204" pitchFamily="34" charset="0"/>
              </a:rPr>
              <a:t>Awareness</a:t>
            </a:r>
            <a:r>
              <a:rPr lang="en-GB" sz="1900" b="0" i="0" dirty="0">
                <a:effectLst/>
                <a:latin typeface="Calibri" panose="020F0502020204030204" pitchFamily="34" charset="0"/>
                <a:ea typeface="Calibri" panose="020F0502020204030204" pitchFamily="34" charset="0"/>
                <a:cs typeface="Calibri" panose="020F0502020204030204" pitchFamily="34" charset="0"/>
              </a:rPr>
              <a:t> - maintaining a high level of awareness of the context in which staff are operating, of their feelings and reactions to the process and of the inspector's own approach and its impact.</a:t>
            </a:r>
          </a:p>
          <a:p>
            <a:pPr>
              <a:spcAft>
                <a:spcPts val="1500"/>
              </a:spcAft>
              <a:buNone/>
            </a:pPr>
            <a:r>
              <a:rPr lang="en-GB" sz="1900" b="1" i="0" dirty="0">
                <a:effectLst/>
                <a:latin typeface="Calibri" panose="020F0502020204030204" pitchFamily="34" charset="0"/>
                <a:ea typeface="Calibri" panose="020F0502020204030204" pitchFamily="34" charset="0"/>
                <a:cs typeface="Calibri" panose="020F0502020204030204" pitchFamily="34" charset="0"/>
              </a:rPr>
              <a:t>Information gathering</a:t>
            </a:r>
            <a:r>
              <a:rPr lang="en-GB" sz="1900" b="0" i="0" dirty="0">
                <a:effectLst/>
                <a:latin typeface="Calibri" panose="020F0502020204030204" pitchFamily="34" charset="0"/>
                <a:ea typeface="Calibri" panose="020F0502020204030204" pitchFamily="34" charset="0"/>
                <a:cs typeface="Calibri" panose="020F0502020204030204" pitchFamily="34" charset="0"/>
              </a:rPr>
              <a:t> - careful inquiry to gather and analyse evidence. Retaining an objective stance, testing assumptions and assimilating data before evaluating.</a:t>
            </a:r>
          </a:p>
          <a:p>
            <a:pPr>
              <a:spcAft>
                <a:spcPts val="1500"/>
              </a:spcAft>
              <a:buNone/>
            </a:pPr>
            <a:r>
              <a:rPr lang="en-GB" sz="1900" b="1" i="0" dirty="0">
                <a:effectLst/>
                <a:latin typeface="Calibri" panose="020F0502020204030204" pitchFamily="34" charset="0"/>
                <a:ea typeface="Calibri" panose="020F0502020204030204" pitchFamily="34" charset="0"/>
                <a:cs typeface="Calibri" panose="020F0502020204030204" pitchFamily="34" charset="0"/>
              </a:rPr>
              <a:t>Sharing information</a:t>
            </a:r>
            <a:r>
              <a:rPr lang="en-GB" sz="1900" b="0" i="0" dirty="0">
                <a:effectLst/>
                <a:latin typeface="Calibri" panose="020F0502020204030204" pitchFamily="34" charset="0"/>
                <a:ea typeface="Calibri" panose="020F0502020204030204" pitchFamily="34" charset="0"/>
                <a:cs typeface="Calibri" panose="020F0502020204030204" pitchFamily="34" charset="0"/>
              </a:rPr>
              <a:t> - communicating effectively throughout the process to prepare and inform staff. Encouraging staff to be open in providing their perspective and sharing findings as the inspection/review progresses.</a:t>
            </a:r>
          </a:p>
          <a:p>
            <a:pPr marL="0" indent="0">
              <a:spcAft>
                <a:spcPts val="1500"/>
              </a:spcAft>
              <a:buNone/>
            </a:pPr>
            <a:r>
              <a:rPr lang="en-GB" sz="1900" b="1" i="0" dirty="0">
                <a:effectLst/>
                <a:latin typeface="Calibri" panose="020F0502020204030204" pitchFamily="34" charset="0"/>
                <a:ea typeface="Calibri" panose="020F0502020204030204" pitchFamily="34" charset="0"/>
                <a:cs typeface="Calibri" panose="020F0502020204030204" pitchFamily="34" charset="0"/>
              </a:rPr>
              <a:t>Enabling</a:t>
            </a:r>
            <a:r>
              <a:rPr lang="en-GB" sz="1900" b="0" i="0" dirty="0">
                <a:effectLst/>
                <a:latin typeface="Calibri" panose="020F0502020204030204" pitchFamily="34" charset="0"/>
                <a:ea typeface="Calibri" panose="020F0502020204030204" pitchFamily="34" charset="0"/>
                <a:cs typeface="Calibri" panose="020F0502020204030204" pitchFamily="34" charset="0"/>
              </a:rPr>
              <a:t> - treating people with respect, engaging them in professional dialogue, recognising their efforts and sharing findings in a constructive way to encourage ownership and learning to take place.</a:t>
            </a:r>
          </a:p>
          <a:p>
            <a:endParaRPr lang="en-GB" sz="1400" dirty="0"/>
          </a:p>
        </p:txBody>
      </p:sp>
    </p:spTree>
    <p:extLst>
      <p:ext uri="{BB962C8B-B14F-4D97-AF65-F5344CB8AC3E}">
        <p14:creationId xmlns:p14="http://schemas.microsoft.com/office/powerpoint/2010/main" val="8781627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6D37EE4-EA1B-46EE-A54B-5233C63C96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3F5378A-6276-C0F8-3E1C-B4C0320E18CA}"/>
              </a:ext>
            </a:extLst>
          </p:cNvPr>
          <p:cNvSpPr>
            <a:spLocks noGrp="1"/>
          </p:cNvSpPr>
          <p:nvPr>
            <p:ph type="title"/>
          </p:nvPr>
        </p:nvSpPr>
        <p:spPr>
          <a:xfrm>
            <a:off x="572493" y="238539"/>
            <a:ext cx="11047013" cy="1434415"/>
          </a:xfrm>
        </p:spPr>
        <p:txBody>
          <a:bodyPr anchor="b">
            <a:normAutofit/>
          </a:bodyPr>
          <a:lstStyle/>
          <a:p>
            <a:r>
              <a:rPr lang="en-GB" dirty="0">
                <a:latin typeface="Calibri" panose="020F0502020204030204" pitchFamily="34" charset="0"/>
                <a:ea typeface="Calibri" panose="020F0502020204030204" pitchFamily="34" charset="0"/>
                <a:cs typeface="Calibri" panose="020F0502020204030204" pitchFamily="34" charset="0"/>
              </a:rPr>
              <a:t>Education Scotland inspections</a:t>
            </a:r>
          </a:p>
        </p:txBody>
      </p:sp>
      <p:sp>
        <p:nvSpPr>
          <p:cNvPr id="11" name="sketch line">
            <a:extLst>
              <a:ext uri="{FF2B5EF4-FFF2-40B4-BE49-F238E27FC236}">
                <a16:creationId xmlns:a16="http://schemas.microsoft.com/office/drawing/2014/main" id="{927D5270-6648-4CC1-8F78-48BE299CAC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767709"/>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EBB3FD6-7B5E-739E-8131-B6D82EF77F78}"/>
              </a:ext>
            </a:extLst>
          </p:cNvPr>
          <p:cNvSpPr>
            <a:spLocks noGrp="1"/>
          </p:cNvSpPr>
          <p:nvPr>
            <p:ph idx="1"/>
          </p:nvPr>
        </p:nvSpPr>
        <p:spPr>
          <a:xfrm>
            <a:off x="4905954" y="2071316"/>
            <a:ext cx="7286045" cy="4114800"/>
          </a:xfrm>
        </p:spPr>
        <p:txBody>
          <a:bodyPr anchor="t">
            <a:normAutofit fontScale="85000" lnSpcReduction="20000"/>
          </a:bodyPr>
          <a:lstStyle/>
          <a:p>
            <a:r>
              <a:rPr lang="en-GB" sz="3200" dirty="0">
                <a:latin typeface="Calibri" panose="020F0502020204030204" pitchFamily="34" charset="0"/>
                <a:ea typeface="Calibri" panose="020F0502020204030204" pitchFamily="34" charset="0"/>
                <a:cs typeface="Calibri" panose="020F0502020204030204" pitchFamily="34" charset="0"/>
              </a:rPr>
              <a:t>Over 2 weeks’ notice</a:t>
            </a:r>
          </a:p>
          <a:p>
            <a:pPr marL="0" indent="0">
              <a:buNone/>
            </a:pPr>
            <a:endParaRPr lang="en-GB" sz="3200" dirty="0">
              <a:latin typeface="Calibri" panose="020F0502020204030204" pitchFamily="34" charset="0"/>
              <a:ea typeface="Calibri" panose="020F0502020204030204" pitchFamily="34" charset="0"/>
              <a:cs typeface="Calibri" panose="020F0502020204030204" pitchFamily="34" charset="0"/>
            </a:endParaRPr>
          </a:p>
          <a:p>
            <a:r>
              <a:rPr lang="en-GB" sz="3200" dirty="0">
                <a:latin typeface="Calibri" panose="020F0502020204030204" pitchFamily="34" charset="0"/>
                <a:ea typeface="Calibri" panose="020F0502020204030204" pitchFamily="34" charset="0"/>
                <a:cs typeface="Calibri" panose="020F0502020204030204" pitchFamily="34" charset="0"/>
              </a:rPr>
              <a:t>Full or short model  inspection</a:t>
            </a:r>
          </a:p>
          <a:p>
            <a:pPr marL="0" indent="0">
              <a:buNone/>
            </a:pPr>
            <a:endParaRPr lang="en-GB" sz="3200" dirty="0">
              <a:latin typeface="Calibri" panose="020F0502020204030204" pitchFamily="34" charset="0"/>
              <a:ea typeface="Calibri" panose="020F0502020204030204" pitchFamily="34" charset="0"/>
              <a:cs typeface="Calibri" panose="020F0502020204030204" pitchFamily="34" charset="0"/>
            </a:endParaRPr>
          </a:p>
          <a:p>
            <a:r>
              <a:rPr lang="en-GB" sz="3200" dirty="0">
                <a:latin typeface="Calibri" panose="020F0502020204030204" pitchFamily="34" charset="0"/>
                <a:ea typeface="Calibri" panose="020F0502020204030204" pitchFamily="34" charset="0"/>
                <a:cs typeface="Calibri" panose="020F0502020204030204" pitchFamily="34" charset="0"/>
              </a:rPr>
              <a:t>Possible shared inspection with Care Inspectorate</a:t>
            </a:r>
          </a:p>
          <a:p>
            <a:pPr marL="0" indent="0">
              <a:buNone/>
            </a:pPr>
            <a:endParaRPr lang="en-GB" sz="3200" dirty="0">
              <a:latin typeface="Calibri" panose="020F0502020204030204" pitchFamily="34" charset="0"/>
              <a:ea typeface="Calibri" panose="020F0502020204030204" pitchFamily="34" charset="0"/>
              <a:cs typeface="Calibri" panose="020F0502020204030204" pitchFamily="34" charset="0"/>
            </a:endParaRPr>
          </a:p>
          <a:p>
            <a:r>
              <a:rPr lang="en-GB" sz="3200" dirty="0">
                <a:latin typeface="Calibri" panose="020F0502020204030204" pitchFamily="34" charset="0"/>
                <a:ea typeface="Calibri" panose="020F0502020204030204" pitchFamily="34" charset="0"/>
                <a:cs typeface="Calibri" panose="020F0502020204030204" pitchFamily="34" charset="0"/>
              </a:rPr>
              <a:t>Inform EYESO</a:t>
            </a:r>
          </a:p>
          <a:p>
            <a:pPr marL="0" indent="0">
              <a:buNone/>
            </a:pPr>
            <a:endParaRPr lang="en-GB" sz="3200" dirty="0">
              <a:latin typeface="Calibri" panose="020F0502020204030204" pitchFamily="34" charset="0"/>
              <a:ea typeface="Calibri" panose="020F0502020204030204" pitchFamily="34" charset="0"/>
              <a:cs typeface="Calibri" panose="020F0502020204030204" pitchFamily="34" charset="0"/>
            </a:endParaRPr>
          </a:p>
          <a:p>
            <a:r>
              <a:rPr lang="en-GB" sz="3200" dirty="0">
                <a:latin typeface="Calibri" panose="020F0502020204030204" pitchFamily="34" charset="0"/>
                <a:ea typeface="Calibri" panose="020F0502020204030204" pitchFamily="34" charset="0"/>
                <a:cs typeface="Calibri" panose="020F0502020204030204" pitchFamily="34" charset="0"/>
              </a:rPr>
              <a:t>Pre-inspection support visits</a:t>
            </a:r>
          </a:p>
        </p:txBody>
      </p:sp>
      <p:pic>
        <p:nvPicPr>
          <p:cNvPr id="5" name="Picture 2" descr="Education Scotland – Ada Scotland Festival">
            <a:extLst>
              <a:ext uri="{FF2B5EF4-FFF2-40B4-BE49-F238E27FC236}">
                <a16:creationId xmlns:a16="http://schemas.microsoft.com/office/drawing/2014/main" id="{2C1019C8-EE55-F768-6D83-1569AE61638F}"/>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22294" y="2844167"/>
            <a:ext cx="4014216" cy="2569098"/>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AD38BB4A-C13B-12E8-7E08-2F61861F7F86}"/>
              </a:ext>
            </a:extLst>
          </p:cNvPr>
          <p:cNvSpPr txBox="1"/>
          <p:nvPr/>
        </p:nvSpPr>
        <p:spPr>
          <a:xfrm>
            <a:off x="322294" y="6215146"/>
            <a:ext cx="6099048" cy="369332"/>
          </a:xfrm>
          <a:prstGeom prst="rect">
            <a:avLst/>
          </a:prstGeom>
          <a:noFill/>
        </p:spPr>
        <p:txBody>
          <a:bodyPr wrap="square">
            <a:spAutoFit/>
          </a:bodyPr>
          <a:lstStyle/>
          <a:p>
            <a:r>
              <a:rPr lang="en-GB" dirty="0">
                <a:latin typeface="Cavolini" panose="03000502040302020204" pitchFamily="66" charset="0"/>
                <a:cs typeface="Cavolini" panose="03000502040302020204" pitchFamily="66" charset="0"/>
                <a:hlinkClick r:id="rId4"/>
              </a:rPr>
              <a:t>Education Scotland Guidance for ELC Settings</a:t>
            </a:r>
            <a:r>
              <a:rPr lang="en-GB" dirty="0"/>
              <a:t>/</a:t>
            </a:r>
          </a:p>
        </p:txBody>
      </p:sp>
    </p:spTree>
    <p:extLst>
      <p:ext uri="{BB962C8B-B14F-4D97-AF65-F5344CB8AC3E}">
        <p14:creationId xmlns:p14="http://schemas.microsoft.com/office/powerpoint/2010/main" val="10823583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1726</TotalTime>
  <Words>1203</Words>
  <Application>Microsoft Office PowerPoint</Application>
  <PresentationFormat>Widescreen</PresentationFormat>
  <Paragraphs>240</Paragraphs>
  <Slides>28</Slides>
  <Notes>28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28</vt:i4>
      </vt:variant>
    </vt:vector>
  </HeadingPairs>
  <TitlesOfParts>
    <vt:vector size="35" baseType="lpstr">
      <vt:lpstr>Aptos</vt:lpstr>
      <vt:lpstr>Aptos Display</vt:lpstr>
      <vt:lpstr>Arial</vt:lpstr>
      <vt:lpstr>Calibri</vt:lpstr>
      <vt:lpstr>Cavolini</vt:lpstr>
      <vt:lpstr>Wingdings</vt:lpstr>
      <vt:lpstr>Office Theme</vt:lpstr>
      <vt:lpstr>Inspections  in  Early Learning  &amp;  Childcare</vt:lpstr>
      <vt:lpstr>Inspections in ELC settings</vt:lpstr>
      <vt:lpstr>Current inspection frameworks</vt:lpstr>
      <vt:lpstr>Draft  Quality Improvement Framework</vt:lpstr>
      <vt:lpstr>Quality Improvement Framework Structure</vt:lpstr>
      <vt:lpstr>“Very good” illustration</vt:lpstr>
      <vt:lpstr>Quality Indicators for inspections</vt:lpstr>
      <vt:lpstr>The PRAISE Framework</vt:lpstr>
      <vt:lpstr>Education Scotland inspections</vt:lpstr>
      <vt:lpstr>Before the inspection</vt:lpstr>
      <vt:lpstr>Self-evaluation Summary Form</vt:lpstr>
      <vt:lpstr>Education Scotland 6-point grading scale</vt:lpstr>
      <vt:lpstr>During the inspection – Day 1</vt:lpstr>
      <vt:lpstr>Short model -Day 2   Full model – Days 2 &amp; 3</vt:lpstr>
      <vt:lpstr>Short model – Day 3  Full model  - Day 4</vt:lpstr>
      <vt:lpstr>After the inspection </vt:lpstr>
      <vt:lpstr>When further inspection activity is required </vt:lpstr>
      <vt:lpstr>Care Inspectorate inspections</vt:lpstr>
      <vt:lpstr>Before the inspection</vt:lpstr>
      <vt:lpstr>Core Assurances Template</vt:lpstr>
      <vt:lpstr>Scrutiny Assessment Tool (SAT)</vt:lpstr>
      <vt:lpstr>During the inspection - Day 1</vt:lpstr>
      <vt:lpstr>Purpose:  To evaluate the kind of experience a child is having  To see interactions from the child’s perspective  To determine whether the support a child is receiving is effective  </vt:lpstr>
      <vt:lpstr>During the inspection - Day 2</vt:lpstr>
      <vt:lpstr>After the inspection</vt:lpstr>
      <vt:lpstr>When a setting falls below the National Standard</vt:lpstr>
      <vt:lpstr>Care Inspectorate’s 6-point grading scale</vt:lpstr>
      <vt:lpstr>Any questions?  Please contact your CCM or EYESO</vt:lpstr>
    </vt:vector>
  </TitlesOfParts>
  <Company>The Highland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Mairi MacKay (Area Education Mid)</dc:creator>
  <cp:lastModifiedBy>Mairi MacKay (Area Education Mid)</cp:lastModifiedBy>
  <cp:revision>17</cp:revision>
  <dcterms:created xsi:type="dcterms:W3CDTF">2025-06-02T11:07:47Z</dcterms:created>
  <dcterms:modified xsi:type="dcterms:W3CDTF">2025-08-21T15:32:54Z</dcterms:modified>
</cp:coreProperties>
</file>