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25"/>
  </p:notesMasterIdLst>
  <p:sldIdLst>
    <p:sldId id="256" r:id="rId5"/>
    <p:sldId id="410" r:id="rId6"/>
    <p:sldId id="413" r:id="rId7"/>
    <p:sldId id="294" r:id="rId8"/>
    <p:sldId id="299" r:id="rId9"/>
    <p:sldId id="295" r:id="rId10"/>
    <p:sldId id="417" r:id="rId11"/>
    <p:sldId id="408" r:id="rId12"/>
    <p:sldId id="297" r:id="rId13"/>
    <p:sldId id="300" r:id="rId14"/>
    <p:sldId id="407" r:id="rId15"/>
    <p:sldId id="415" r:id="rId16"/>
    <p:sldId id="416" r:id="rId17"/>
    <p:sldId id="280" r:id="rId18"/>
    <p:sldId id="411" r:id="rId19"/>
    <p:sldId id="414" r:id="rId20"/>
    <p:sldId id="298" r:id="rId21"/>
    <p:sldId id="409" r:id="rId22"/>
    <p:sldId id="296" r:id="rId23"/>
    <p:sldId id="293" r:id="rId24"/>
  </p:sldIdLst>
  <p:sldSz cx="9144000" cy="6858000" type="screen4x3"/>
  <p:notesSz cx="6808788" cy="994092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40" roundtripDataSignature="AMtx7mjVXEt87Pqd0VvX1/9j2PuqlDSvg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8615BF2-CF92-4E7D-91AF-26F8F86096D5}">
  <a:tblStyle styleId="{28615BF2-CF92-4E7D-91AF-26F8F86096D5}"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36C0E909-5BF6-4108-A1AA-107532790D90}" styleName="Table_1">
    <a:wholeTbl>
      <a:tcTxStyle b="off" i="off">
        <a:font>
          <a:latin typeface="Calibri"/>
          <a:ea typeface="Calibri"/>
          <a:cs typeface="Calibri"/>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1"/>
              </a:solidFill>
              <a:prstDash val="solid"/>
              <a:round/>
              <a:headEnd type="none" w="sm" len="sm"/>
              <a:tailEnd type="none" w="sm" len="sm"/>
            </a:ln>
          </a:top>
        </a:tcBdr>
        <a:fill>
          <a:solidFill>
            <a:srgbClr val="E8ECF4"/>
          </a:solidFill>
        </a:fill>
      </a:tcStyle>
    </a:lastRow>
    <a:seCell>
      <a:tcTxStyle/>
      <a:tcStyle>
        <a:tcBdr/>
      </a:tcStyle>
    </a:seCell>
    <a:swCell>
      <a:tcTxStyle/>
      <a:tcStyle>
        <a:tcBdr/>
      </a:tcStyle>
    </a:swCell>
    <a:firstRow>
      <a:tcTxStyle b="on" i="off"/>
      <a:tcStyle>
        <a:tcBdr/>
        <a:fill>
          <a:solidFill>
            <a:srgbClr val="E8ECF4"/>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29730" autoAdjust="0"/>
  </p:normalViewPr>
  <p:slideViewPr>
    <p:cSldViewPr snapToGrid="0">
      <p:cViewPr varScale="1">
        <p:scale>
          <a:sx n="18" d="100"/>
          <a:sy n="18" d="100"/>
        </p:scale>
        <p:origin x="2680" y="44"/>
      </p:cViewPr>
      <p:guideLst>
        <p:guide orient="horz" pos="2160"/>
        <p:guide pos="288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17.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40" Type="http://customschemas.google.com/relationships/presentationmetadata" Target="meta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10" Type="http://schemas.openxmlformats.org/officeDocument/2006/relationships/slide" Target="slides/slide6.xml"/><Relationship Id="rId19" Type="http://schemas.openxmlformats.org/officeDocument/2006/relationships/slide" Target="slides/slide1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756F35-92EB-4808-A0EA-C5234D6D9E3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E1D1EE8-A8B8-4234-9978-C9313255C249}">
      <dgm:prSet/>
      <dgm:spPr/>
      <dgm:t>
        <a:bodyPr/>
        <a:lstStyle/>
        <a:p>
          <a:r>
            <a:rPr lang="en-GB"/>
            <a:t>Key elements:</a:t>
          </a:r>
          <a:endParaRPr lang="en-US"/>
        </a:p>
      </dgm:t>
    </dgm:pt>
    <dgm:pt modelId="{409AB7FD-C04F-4CA5-B5AD-E72D3A6246B2}" type="parTrans" cxnId="{218C3CCA-6A92-4358-942F-DFEF3FCFFAA9}">
      <dgm:prSet/>
      <dgm:spPr/>
      <dgm:t>
        <a:bodyPr/>
        <a:lstStyle/>
        <a:p>
          <a:endParaRPr lang="en-US"/>
        </a:p>
      </dgm:t>
    </dgm:pt>
    <dgm:pt modelId="{DB9FAD0A-1F03-423A-A7B8-2041E1C5F938}" type="sibTrans" cxnId="{218C3CCA-6A92-4358-942F-DFEF3FCFFAA9}">
      <dgm:prSet/>
      <dgm:spPr/>
      <dgm:t>
        <a:bodyPr/>
        <a:lstStyle/>
        <a:p>
          <a:endParaRPr lang="en-US"/>
        </a:p>
      </dgm:t>
    </dgm:pt>
    <dgm:pt modelId="{069E5691-F14D-4CEF-8825-F6D75CAD6AB5}">
      <dgm:prSet/>
      <dgm:spPr/>
      <dgm:t>
        <a:bodyPr/>
        <a:lstStyle/>
        <a:p>
          <a:r>
            <a:rPr lang="en-GB" dirty="0"/>
            <a:t>context (because/starting point)</a:t>
          </a:r>
          <a:endParaRPr lang="en-US" dirty="0"/>
        </a:p>
      </dgm:t>
    </dgm:pt>
    <dgm:pt modelId="{AD796B6D-093E-432E-B1C1-E19026F1321B}" type="parTrans" cxnId="{E340BF4B-94E2-4B9B-AC63-13687BB46CDE}">
      <dgm:prSet/>
      <dgm:spPr/>
      <dgm:t>
        <a:bodyPr/>
        <a:lstStyle/>
        <a:p>
          <a:endParaRPr lang="en-US"/>
        </a:p>
      </dgm:t>
    </dgm:pt>
    <dgm:pt modelId="{79275485-E8F1-4085-8090-B5421AD867F1}" type="sibTrans" cxnId="{E340BF4B-94E2-4B9B-AC63-13687BB46CDE}">
      <dgm:prSet/>
      <dgm:spPr/>
      <dgm:t>
        <a:bodyPr/>
        <a:lstStyle/>
        <a:p>
          <a:endParaRPr lang="en-US"/>
        </a:p>
      </dgm:t>
    </dgm:pt>
    <dgm:pt modelId="{0DC0D230-41A7-4AA0-B317-9CF9FD52CE15}">
      <dgm:prSet/>
      <dgm:spPr/>
      <dgm:t>
        <a:bodyPr/>
        <a:lstStyle/>
        <a:p>
          <a:r>
            <a:rPr lang="en-GB" dirty="0"/>
            <a:t>children’s and adults voice, thoughts and discoveries</a:t>
          </a:r>
          <a:endParaRPr lang="en-US" dirty="0"/>
        </a:p>
      </dgm:t>
    </dgm:pt>
    <dgm:pt modelId="{D3B4F9B8-1C98-4D97-9B20-611BF4213E4F}" type="parTrans" cxnId="{406A47F4-36F3-43FE-AB5D-3165B1FCCF9B}">
      <dgm:prSet/>
      <dgm:spPr/>
      <dgm:t>
        <a:bodyPr/>
        <a:lstStyle/>
        <a:p>
          <a:endParaRPr lang="en-US"/>
        </a:p>
      </dgm:t>
    </dgm:pt>
    <dgm:pt modelId="{ABD5619A-251B-4379-963E-A5AE2735D8FA}" type="sibTrans" cxnId="{406A47F4-36F3-43FE-AB5D-3165B1FCCF9B}">
      <dgm:prSet/>
      <dgm:spPr/>
      <dgm:t>
        <a:bodyPr/>
        <a:lstStyle/>
        <a:p>
          <a:endParaRPr lang="en-US"/>
        </a:p>
      </dgm:t>
    </dgm:pt>
    <dgm:pt modelId="{095DAC0B-2445-4DC6-B225-4E214C8B2F2D}">
      <dgm:prSet/>
      <dgm:spPr/>
      <dgm:t>
        <a:bodyPr/>
        <a:lstStyle/>
        <a:p>
          <a:r>
            <a:rPr lang="en-GB"/>
            <a:t>mark making and adult writing</a:t>
          </a:r>
          <a:endParaRPr lang="en-US"/>
        </a:p>
      </dgm:t>
    </dgm:pt>
    <dgm:pt modelId="{18936501-D06E-48EF-B7A7-86EA6E7690E8}" type="parTrans" cxnId="{1187FBA4-A869-48FD-A0E7-9D007858C44A}">
      <dgm:prSet/>
      <dgm:spPr/>
      <dgm:t>
        <a:bodyPr/>
        <a:lstStyle/>
        <a:p>
          <a:endParaRPr lang="en-US"/>
        </a:p>
      </dgm:t>
    </dgm:pt>
    <dgm:pt modelId="{9650AA68-1121-4E4E-A767-1346BAB0E416}" type="sibTrans" cxnId="{1187FBA4-A869-48FD-A0E7-9D007858C44A}">
      <dgm:prSet/>
      <dgm:spPr/>
      <dgm:t>
        <a:bodyPr/>
        <a:lstStyle/>
        <a:p>
          <a:endParaRPr lang="en-US"/>
        </a:p>
      </dgm:t>
    </dgm:pt>
    <dgm:pt modelId="{F18B0689-7D35-4DDE-A604-47D052249BB2}">
      <dgm:prSet/>
      <dgm:spPr/>
      <dgm:t>
        <a:bodyPr/>
        <a:lstStyle/>
        <a:p>
          <a:r>
            <a:rPr lang="en-GB" dirty="0"/>
            <a:t>photos, research, real things …</a:t>
          </a:r>
          <a:endParaRPr lang="en-US" dirty="0"/>
        </a:p>
      </dgm:t>
    </dgm:pt>
    <dgm:pt modelId="{4E1680B7-B754-41F9-BF5E-A9F778AD4E0F}" type="parTrans" cxnId="{D428D7E8-D0B6-4683-A1DE-4E0A81A33654}">
      <dgm:prSet/>
      <dgm:spPr/>
      <dgm:t>
        <a:bodyPr/>
        <a:lstStyle/>
        <a:p>
          <a:endParaRPr lang="en-US"/>
        </a:p>
      </dgm:t>
    </dgm:pt>
    <dgm:pt modelId="{B9FCD6D6-04A5-4A7C-9C44-6B7A209C5074}" type="sibTrans" cxnId="{D428D7E8-D0B6-4683-A1DE-4E0A81A33654}">
      <dgm:prSet/>
      <dgm:spPr/>
      <dgm:t>
        <a:bodyPr/>
        <a:lstStyle/>
        <a:p>
          <a:endParaRPr lang="en-US"/>
        </a:p>
      </dgm:t>
    </dgm:pt>
    <dgm:pt modelId="{D00AB7F9-66CF-4551-A6A5-29FF202CC71C}">
      <dgm:prSet/>
      <dgm:spPr/>
      <dgm:t>
        <a:bodyPr/>
        <a:lstStyle/>
        <a:p>
          <a:r>
            <a:rPr lang="en-GB" dirty="0"/>
            <a:t>PLODS, add on, side tracks, new directions</a:t>
          </a:r>
          <a:endParaRPr lang="en-US" dirty="0"/>
        </a:p>
      </dgm:t>
    </dgm:pt>
    <dgm:pt modelId="{4A379EC1-07AC-483D-A74C-3F577F87C981}" type="parTrans" cxnId="{59E2EF2D-C347-4D30-9BAF-081C422FEE9A}">
      <dgm:prSet/>
      <dgm:spPr/>
      <dgm:t>
        <a:bodyPr/>
        <a:lstStyle/>
        <a:p>
          <a:endParaRPr lang="en-US"/>
        </a:p>
      </dgm:t>
    </dgm:pt>
    <dgm:pt modelId="{388485F2-5CD6-460C-A34F-66DC205ECE7E}" type="sibTrans" cxnId="{59E2EF2D-C347-4D30-9BAF-081C422FEE9A}">
      <dgm:prSet/>
      <dgm:spPr/>
      <dgm:t>
        <a:bodyPr/>
        <a:lstStyle/>
        <a:p>
          <a:endParaRPr lang="en-US"/>
        </a:p>
      </dgm:t>
    </dgm:pt>
    <dgm:pt modelId="{154BECE1-91C7-4032-A58D-1B416B344544}">
      <dgm:prSet/>
      <dgm:spPr/>
      <dgm:t>
        <a:bodyPr/>
        <a:lstStyle/>
        <a:p>
          <a:r>
            <a:rPr lang="en-GB"/>
            <a:t>skills and learning – linking to curriculum</a:t>
          </a:r>
          <a:endParaRPr lang="en-US"/>
        </a:p>
      </dgm:t>
    </dgm:pt>
    <dgm:pt modelId="{A064FBBF-D50E-4091-AA5C-73E3C9B403CB}" type="parTrans" cxnId="{7255E5A0-DA61-4E33-94EC-6AA72226E9BB}">
      <dgm:prSet/>
      <dgm:spPr/>
      <dgm:t>
        <a:bodyPr/>
        <a:lstStyle/>
        <a:p>
          <a:endParaRPr lang="en-US"/>
        </a:p>
      </dgm:t>
    </dgm:pt>
    <dgm:pt modelId="{2FB12566-2844-4F67-925D-79A6238C371C}" type="sibTrans" cxnId="{7255E5A0-DA61-4E33-94EC-6AA72226E9BB}">
      <dgm:prSet/>
      <dgm:spPr/>
      <dgm:t>
        <a:bodyPr/>
        <a:lstStyle/>
        <a:p>
          <a:endParaRPr lang="en-US"/>
        </a:p>
      </dgm:t>
    </dgm:pt>
    <dgm:pt modelId="{87BC6FB6-4E48-4B97-97E2-34DB0BBEE805}">
      <dgm:prSet/>
      <dgm:spPr/>
      <dgm:t>
        <a:bodyPr/>
        <a:lstStyle/>
        <a:p>
          <a:r>
            <a:rPr lang="en-GB" dirty="0"/>
            <a:t>this is planning so remember to include – challenge and enjoyment, breadth, progression, depth, personalisation and choice, coherence and relevance. </a:t>
          </a:r>
          <a:endParaRPr lang="en-US" dirty="0"/>
        </a:p>
      </dgm:t>
    </dgm:pt>
    <dgm:pt modelId="{63BE2CC2-35EB-43D7-959D-72F27313A920}" type="parTrans" cxnId="{7CBEC8BA-5578-4B24-A631-3DBAE71AE25B}">
      <dgm:prSet/>
      <dgm:spPr/>
      <dgm:t>
        <a:bodyPr/>
        <a:lstStyle/>
        <a:p>
          <a:endParaRPr lang="en-US"/>
        </a:p>
      </dgm:t>
    </dgm:pt>
    <dgm:pt modelId="{780EA281-1902-4C3D-B353-00832744BEA6}" type="sibTrans" cxnId="{7CBEC8BA-5578-4B24-A631-3DBAE71AE25B}">
      <dgm:prSet/>
      <dgm:spPr/>
      <dgm:t>
        <a:bodyPr/>
        <a:lstStyle/>
        <a:p>
          <a:endParaRPr lang="en-US"/>
        </a:p>
      </dgm:t>
    </dgm:pt>
    <dgm:pt modelId="{4F3673AE-0C2D-4C97-A0AA-C98D80252139}">
      <dgm:prSet/>
      <dgm:spPr/>
      <dgm:t>
        <a:bodyPr/>
        <a:lstStyle/>
        <a:p>
          <a:r>
            <a:rPr lang="en-US" dirty="0"/>
            <a:t>A balance of child and adult initiated/responsive and intentional </a:t>
          </a:r>
        </a:p>
      </dgm:t>
    </dgm:pt>
    <dgm:pt modelId="{518E1521-0585-4394-9954-F7628B824DA3}" type="parTrans" cxnId="{D51BC859-ECD7-4732-8D85-2A8B8D8BE69D}">
      <dgm:prSet/>
      <dgm:spPr/>
    </dgm:pt>
    <dgm:pt modelId="{E5CEB76A-DA5F-43CC-94F3-B4E14C20C241}" type="sibTrans" cxnId="{D51BC859-ECD7-4732-8D85-2A8B8D8BE69D}">
      <dgm:prSet/>
      <dgm:spPr/>
    </dgm:pt>
    <dgm:pt modelId="{A9E4922B-54D9-445A-9961-6AF7400203AF}" type="pres">
      <dgm:prSet presAssocID="{FC756F35-92EB-4808-A0EA-C5234D6D9E38}" presName="linear" presStyleCnt="0">
        <dgm:presLayoutVars>
          <dgm:animLvl val="lvl"/>
          <dgm:resizeHandles val="exact"/>
        </dgm:presLayoutVars>
      </dgm:prSet>
      <dgm:spPr/>
    </dgm:pt>
    <dgm:pt modelId="{7BB22D5B-3ECF-4E41-9645-A3916EED81BA}" type="pres">
      <dgm:prSet presAssocID="{CE1D1EE8-A8B8-4234-9978-C9313255C249}" presName="parentText" presStyleLbl="node1" presStyleIdx="0" presStyleCnt="1">
        <dgm:presLayoutVars>
          <dgm:chMax val="0"/>
          <dgm:bulletEnabled val="1"/>
        </dgm:presLayoutVars>
      </dgm:prSet>
      <dgm:spPr/>
    </dgm:pt>
    <dgm:pt modelId="{46B4FFF1-4175-4965-A284-B0C02038B123}" type="pres">
      <dgm:prSet presAssocID="{CE1D1EE8-A8B8-4234-9978-C9313255C249}" presName="childText" presStyleLbl="revTx" presStyleIdx="0" presStyleCnt="1">
        <dgm:presLayoutVars>
          <dgm:bulletEnabled val="1"/>
        </dgm:presLayoutVars>
      </dgm:prSet>
      <dgm:spPr/>
    </dgm:pt>
  </dgm:ptLst>
  <dgm:cxnLst>
    <dgm:cxn modelId="{453DE70E-AEB8-4BE3-B159-C3535AEE512B}" type="presOf" srcId="{CE1D1EE8-A8B8-4234-9978-C9313255C249}" destId="{7BB22D5B-3ECF-4E41-9645-A3916EED81BA}" srcOrd="0" destOrd="0" presId="urn:microsoft.com/office/officeart/2005/8/layout/vList2"/>
    <dgm:cxn modelId="{59E2EF2D-C347-4D30-9BAF-081C422FEE9A}" srcId="{CE1D1EE8-A8B8-4234-9978-C9313255C249}" destId="{D00AB7F9-66CF-4551-A6A5-29FF202CC71C}" srcOrd="5" destOrd="0" parTransId="{4A379EC1-07AC-483D-A74C-3F577F87C981}" sibTransId="{388485F2-5CD6-460C-A34F-66DC205ECE7E}"/>
    <dgm:cxn modelId="{08DA4964-FD73-4BEC-928F-07C81CF6DDB0}" type="presOf" srcId="{095DAC0B-2445-4DC6-B225-4E214C8B2F2D}" destId="{46B4FFF1-4175-4965-A284-B0C02038B123}" srcOrd="0" destOrd="3" presId="urn:microsoft.com/office/officeart/2005/8/layout/vList2"/>
    <dgm:cxn modelId="{E340BF4B-94E2-4B9B-AC63-13687BB46CDE}" srcId="{CE1D1EE8-A8B8-4234-9978-C9313255C249}" destId="{069E5691-F14D-4CEF-8825-F6D75CAD6AB5}" srcOrd="0" destOrd="0" parTransId="{AD796B6D-093E-432E-B1C1-E19026F1321B}" sibTransId="{79275485-E8F1-4085-8090-B5421AD867F1}"/>
    <dgm:cxn modelId="{B4BEC54E-2523-4AF5-8B21-BA6A5B8D392F}" type="presOf" srcId="{0DC0D230-41A7-4AA0-B317-9CF9FD52CE15}" destId="{46B4FFF1-4175-4965-A284-B0C02038B123}" srcOrd="0" destOrd="2" presId="urn:microsoft.com/office/officeart/2005/8/layout/vList2"/>
    <dgm:cxn modelId="{DB9E3474-0105-4ED0-8978-BF70D24F1C72}" type="presOf" srcId="{4F3673AE-0C2D-4C97-A0AA-C98D80252139}" destId="{46B4FFF1-4175-4965-A284-B0C02038B123}" srcOrd="0" destOrd="1" presId="urn:microsoft.com/office/officeart/2005/8/layout/vList2"/>
    <dgm:cxn modelId="{151D5C74-10BD-443D-85E3-D3ACED891CC5}" type="presOf" srcId="{87BC6FB6-4E48-4B97-97E2-34DB0BBEE805}" destId="{46B4FFF1-4175-4965-A284-B0C02038B123}" srcOrd="0" destOrd="7" presId="urn:microsoft.com/office/officeart/2005/8/layout/vList2"/>
    <dgm:cxn modelId="{69B20175-763B-4873-B1B0-5CBA9C0FCBB4}" type="presOf" srcId="{D00AB7F9-66CF-4551-A6A5-29FF202CC71C}" destId="{46B4FFF1-4175-4965-A284-B0C02038B123}" srcOrd="0" destOrd="5" presId="urn:microsoft.com/office/officeart/2005/8/layout/vList2"/>
    <dgm:cxn modelId="{D51BC859-ECD7-4732-8D85-2A8B8D8BE69D}" srcId="{CE1D1EE8-A8B8-4234-9978-C9313255C249}" destId="{4F3673AE-0C2D-4C97-A0AA-C98D80252139}" srcOrd="1" destOrd="0" parTransId="{518E1521-0585-4394-9954-F7628B824DA3}" sibTransId="{E5CEB76A-DA5F-43CC-94F3-B4E14C20C241}"/>
    <dgm:cxn modelId="{7255E5A0-DA61-4E33-94EC-6AA72226E9BB}" srcId="{CE1D1EE8-A8B8-4234-9978-C9313255C249}" destId="{154BECE1-91C7-4032-A58D-1B416B344544}" srcOrd="6" destOrd="0" parTransId="{A064FBBF-D50E-4091-AA5C-73E3C9B403CB}" sibTransId="{2FB12566-2844-4F67-925D-79A6238C371C}"/>
    <dgm:cxn modelId="{1187FBA4-A869-48FD-A0E7-9D007858C44A}" srcId="{CE1D1EE8-A8B8-4234-9978-C9313255C249}" destId="{095DAC0B-2445-4DC6-B225-4E214C8B2F2D}" srcOrd="3" destOrd="0" parTransId="{18936501-D06E-48EF-B7A7-86EA6E7690E8}" sibTransId="{9650AA68-1121-4E4E-A767-1346BAB0E416}"/>
    <dgm:cxn modelId="{02CD47B3-6A7C-41D6-95DC-0D2A74BAD581}" type="presOf" srcId="{F18B0689-7D35-4DDE-A604-47D052249BB2}" destId="{46B4FFF1-4175-4965-A284-B0C02038B123}" srcOrd="0" destOrd="4" presId="urn:microsoft.com/office/officeart/2005/8/layout/vList2"/>
    <dgm:cxn modelId="{E57C19B9-0985-46E2-9246-5A63B5FDDEA4}" type="presOf" srcId="{069E5691-F14D-4CEF-8825-F6D75CAD6AB5}" destId="{46B4FFF1-4175-4965-A284-B0C02038B123}" srcOrd="0" destOrd="0" presId="urn:microsoft.com/office/officeart/2005/8/layout/vList2"/>
    <dgm:cxn modelId="{7CBEC8BA-5578-4B24-A631-3DBAE71AE25B}" srcId="{CE1D1EE8-A8B8-4234-9978-C9313255C249}" destId="{87BC6FB6-4E48-4B97-97E2-34DB0BBEE805}" srcOrd="7" destOrd="0" parTransId="{63BE2CC2-35EB-43D7-959D-72F27313A920}" sibTransId="{780EA281-1902-4C3D-B353-00832744BEA6}"/>
    <dgm:cxn modelId="{218C3CCA-6A92-4358-942F-DFEF3FCFFAA9}" srcId="{FC756F35-92EB-4808-A0EA-C5234D6D9E38}" destId="{CE1D1EE8-A8B8-4234-9978-C9313255C249}" srcOrd="0" destOrd="0" parTransId="{409AB7FD-C04F-4CA5-B5AD-E72D3A6246B2}" sibTransId="{DB9FAD0A-1F03-423A-A7B8-2041E1C5F938}"/>
    <dgm:cxn modelId="{F3731DE2-7689-40C3-96DD-0019D7DC952E}" type="presOf" srcId="{154BECE1-91C7-4032-A58D-1B416B344544}" destId="{46B4FFF1-4175-4965-A284-B0C02038B123}" srcOrd="0" destOrd="6" presId="urn:microsoft.com/office/officeart/2005/8/layout/vList2"/>
    <dgm:cxn modelId="{D428D7E8-D0B6-4683-A1DE-4E0A81A33654}" srcId="{CE1D1EE8-A8B8-4234-9978-C9313255C249}" destId="{F18B0689-7D35-4DDE-A604-47D052249BB2}" srcOrd="4" destOrd="0" parTransId="{4E1680B7-B754-41F9-BF5E-A9F778AD4E0F}" sibTransId="{B9FCD6D6-04A5-4A7C-9C44-6B7A209C5074}"/>
    <dgm:cxn modelId="{1E04F7F2-6C34-461D-9DDF-00ED967F8FD7}" type="presOf" srcId="{FC756F35-92EB-4808-A0EA-C5234D6D9E38}" destId="{A9E4922B-54D9-445A-9961-6AF7400203AF}" srcOrd="0" destOrd="0" presId="urn:microsoft.com/office/officeart/2005/8/layout/vList2"/>
    <dgm:cxn modelId="{406A47F4-36F3-43FE-AB5D-3165B1FCCF9B}" srcId="{CE1D1EE8-A8B8-4234-9978-C9313255C249}" destId="{0DC0D230-41A7-4AA0-B317-9CF9FD52CE15}" srcOrd="2" destOrd="0" parTransId="{D3B4F9B8-1C98-4D97-9B20-611BF4213E4F}" sibTransId="{ABD5619A-251B-4379-963E-A5AE2735D8FA}"/>
    <dgm:cxn modelId="{234CC6D0-EA49-4456-AF7C-33FE7F3DFF30}" type="presParOf" srcId="{A9E4922B-54D9-445A-9961-6AF7400203AF}" destId="{7BB22D5B-3ECF-4E41-9645-A3916EED81BA}" srcOrd="0" destOrd="0" presId="urn:microsoft.com/office/officeart/2005/8/layout/vList2"/>
    <dgm:cxn modelId="{E4CA58C9-7E6B-4563-9035-7CF54E7F8898}" type="presParOf" srcId="{A9E4922B-54D9-445A-9961-6AF7400203AF}" destId="{46B4FFF1-4175-4965-A284-B0C02038B123}"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22D5B-3ECF-4E41-9645-A3916EED81BA}">
      <dsp:nvSpPr>
        <dsp:cNvPr id="0" name=""/>
        <dsp:cNvSpPr/>
      </dsp:nvSpPr>
      <dsp:spPr>
        <a:xfrm>
          <a:off x="0" y="1551"/>
          <a:ext cx="8697649" cy="8189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GB" sz="3500" kern="1200"/>
            <a:t>Key elements:</a:t>
          </a:r>
          <a:endParaRPr lang="en-US" sz="3500" kern="1200"/>
        </a:p>
      </dsp:txBody>
      <dsp:txXfrm>
        <a:off x="39980" y="41531"/>
        <a:ext cx="8617689" cy="739039"/>
      </dsp:txXfrm>
    </dsp:sp>
    <dsp:sp modelId="{46B4FFF1-4175-4965-A284-B0C02038B123}">
      <dsp:nvSpPr>
        <dsp:cNvPr id="0" name=""/>
        <dsp:cNvSpPr/>
      </dsp:nvSpPr>
      <dsp:spPr>
        <a:xfrm>
          <a:off x="0" y="820551"/>
          <a:ext cx="8697649" cy="5361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6150"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GB" sz="2700" kern="1200" dirty="0"/>
            <a:t>context (because/starting point)</a:t>
          </a:r>
          <a:endParaRPr lang="en-US" sz="2700" kern="1200" dirty="0"/>
        </a:p>
        <a:p>
          <a:pPr marL="228600" lvl="1" indent="-228600" algn="l" defTabSz="1200150">
            <a:lnSpc>
              <a:spcPct val="90000"/>
            </a:lnSpc>
            <a:spcBef>
              <a:spcPct val="0"/>
            </a:spcBef>
            <a:spcAft>
              <a:spcPct val="20000"/>
            </a:spcAft>
            <a:buChar char="•"/>
          </a:pPr>
          <a:r>
            <a:rPr lang="en-US" sz="2700" kern="1200" dirty="0"/>
            <a:t>A balance of child and adult initiated/responsive and intentional </a:t>
          </a:r>
        </a:p>
        <a:p>
          <a:pPr marL="228600" lvl="1" indent="-228600" algn="l" defTabSz="1200150">
            <a:lnSpc>
              <a:spcPct val="90000"/>
            </a:lnSpc>
            <a:spcBef>
              <a:spcPct val="0"/>
            </a:spcBef>
            <a:spcAft>
              <a:spcPct val="20000"/>
            </a:spcAft>
            <a:buChar char="•"/>
          </a:pPr>
          <a:r>
            <a:rPr lang="en-GB" sz="2700" kern="1200" dirty="0"/>
            <a:t>children’s and adults voice, thoughts and discoveries</a:t>
          </a:r>
          <a:endParaRPr lang="en-US" sz="2700" kern="1200" dirty="0"/>
        </a:p>
        <a:p>
          <a:pPr marL="228600" lvl="1" indent="-228600" algn="l" defTabSz="1200150">
            <a:lnSpc>
              <a:spcPct val="90000"/>
            </a:lnSpc>
            <a:spcBef>
              <a:spcPct val="0"/>
            </a:spcBef>
            <a:spcAft>
              <a:spcPct val="20000"/>
            </a:spcAft>
            <a:buChar char="•"/>
          </a:pPr>
          <a:r>
            <a:rPr lang="en-GB" sz="2700" kern="1200"/>
            <a:t>mark making and adult writing</a:t>
          </a:r>
          <a:endParaRPr lang="en-US" sz="2700" kern="1200"/>
        </a:p>
        <a:p>
          <a:pPr marL="228600" lvl="1" indent="-228600" algn="l" defTabSz="1200150">
            <a:lnSpc>
              <a:spcPct val="90000"/>
            </a:lnSpc>
            <a:spcBef>
              <a:spcPct val="0"/>
            </a:spcBef>
            <a:spcAft>
              <a:spcPct val="20000"/>
            </a:spcAft>
            <a:buChar char="•"/>
          </a:pPr>
          <a:r>
            <a:rPr lang="en-GB" sz="2700" kern="1200" dirty="0"/>
            <a:t>photos, research, real things …</a:t>
          </a:r>
          <a:endParaRPr lang="en-US" sz="2700" kern="1200" dirty="0"/>
        </a:p>
        <a:p>
          <a:pPr marL="228600" lvl="1" indent="-228600" algn="l" defTabSz="1200150">
            <a:lnSpc>
              <a:spcPct val="90000"/>
            </a:lnSpc>
            <a:spcBef>
              <a:spcPct val="0"/>
            </a:spcBef>
            <a:spcAft>
              <a:spcPct val="20000"/>
            </a:spcAft>
            <a:buChar char="•"/>
          </a:pPr>
          <a:r>
            <a:rPr lang="en-GB" sz="2700" kern="1200" dirty="0"/>
            <a:t>PLODS, add on, side tracks, new directions</a:t>
          </a:r>
          <a:endParaRPr lang="en-US" sz="2700" kern="1200" dirty="0"/>
        </a:p>
        <a:p>
          <a:pPr marL="228600" lvl="1" indent="-228600" algn="l" defTabSz="1200150">
            <a:lnSpc>
              <a:spcPct val="90000"/>
            </a:lnSpc>
            <a:spcBef>
              <a:spcPct val="0"/>
            </a:spcBef>
            <a:spcAft>
              <a:spcPct val="20000"/>
            </a:spcAft>
            <a:buChar char="•"/>
          </a:pPr>
          <a:r>
            <a:rPr lang="en-GB" sz="2700" kern="1200"/>
            <a:t>skills and learning – linking to curriculum</a:t>
          </a:r>
          <a:endParaRPr lang="en-US" sz="2700" kern="1200"/>
        </a:p>
        <a:p>
          <a:pPr marL="228600" lvl="1" indent="-228600" algn="l" defTabSz="1200150">
            <a:lnSpc>
              <a:spcPct val="90000"/>
            </a:lnSpc>
            <a:spcBef>
              <a:spcPct val="0"/>
            </a:spcBef>
            <a:spcAft>
              <a:spcPct val="20000"/>
            </a:spcAft>
            <a:buChar char="•"/>
          </a:pPr>
          <a:r>
            <a:rPr lang="en-GB" sz="2700" kern="1200" dirty="0"/>
            <a:t>this is planning so remember to include – challenge and enjoyment, breadth, progression, depth, personalisation and choice, coherence and relevance. </a:t>
          </a:r>
          <a:endParaRPr lang="en-US" sz="2700" kern="1200" dirty="0"/>
        </a:p>
      </dsp:txBody>
      <dsp:txXfrm>
        <a:off x="0" y="820551"/>
        <a:ext cx="8697649" cy="53613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2950475" cy="49704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6738" y="1"/>
            <a:ext cx="2950475" cy="49704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20750" y="746125"/>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0880" y="4721940"/>
            <a:ext cx="5447030" cy="447341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42154"/>
            <a:ext cx="2950475" cy="497046"/>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6738" y="9442154"/>
            <a:ext cx="2950475" cy="497046"/>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920750" y="746125"/>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0880" y="4721940"/>
            <a:ext cx="5447030" cy="44734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GB" dirty="0">
                <a:highlight>
                  <a:srgbClr val="00FFFF"/>
                </a:highlight>
              </a:rPr>
              <a:t> </a:t>
            </a:r>
            <a:endParaRPr dirty="0">
              <a:highlight>
                <a:srgbClr val="00FFFF"/>
              </a:highlight>
            </a:endParaRPr>
          </a:p>
          <a:p>
            <a:pPr marL="0" lvl="0" indent="0" algn="l" rtl="0">
              <a:spcBef>
                <a:spcPts val="0"/>
              </a:spcBef>
              <a:spcAft>
                <a:spcPts val="0"/>
              </a:spcAft>
              <a:buClr>
                <a:schemeClr val="dk1"/>
              </a:buClr>
              <a:buSzPts val="1200"/>
              <a:buFont typeface="Arial"/>
              <a:buNone/>
            </a:pPr>
            <a:endParaRPr dirty="0">
              <a:highlight>
                <a:srgbClr val="00FFFF"/>
              </a:highlight>
            </a:endParaRPr>
          </a:p>
          <a:p>
            <a:pPr marL="0" lvl="0" indent="0" algn="l" rtl="0">
              <a:spcBef>
                <a:spcPts val="0"/>
              </a:spcBef>
              <a:spcAft>
                <a:spcPts val="0"/>
              </a:spcAft>
              <a:buNone/>
            </a:pPr>
            <a:endParaRPr b="1" dirty="0"/>
          </a:p>
          <a:p>
            <a:pPr marL="0" lvl="0" indent="0" algn="l" rtl="0">
              <a:spcBef>
                <a:spcPts val="0"/>
              </a:spcBef>
              <a:spcAft>
                <a:spcPts val="0"/>
              </a:spcAft>
              <a:buNone/>
            </a:pPr>
            <a:endParaRPr b="1" dirty="0"/>
          </a:p>
        </p:txBody>
      </p:sp>
      <p:sp>
        <p:nvSpPr>
          <p:cNvPr id="87" name="Google Shape;87;p1:notes"/>
          <p:cNvSpPr txBox="1">
            <a:spLocks noGrp="1"/>
          </p:cNvSpPr>
          <p:nvPr>
            <p:ph type="sldNum" idx="12"/>
          </p:nvPr>
        </p:nvSpPr>
        <p:spPr>
          <a:xfrm>
            <a:off x="3856738" y="9442154"/>
            <a:ext cx="2950475" cy="497046"/>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
        <p:nvSpPr>
          <p:cNvPr id="88" name="Google Shape;88;p1:notes"/>
          <p:cNvSpPr txBox="1">
            <a:spLocks noGrp="1"/>
          </p:cNvSpPr>
          <p:nvPr>
            <p:ph type="dt" idx="10"/>
          </p:nvPr>
        </p:nvSpPr>
        <p:spPr>
          <a:xfrm>
            <a:off x="3856738" y="1"/>
            <a:ext cx="2950475" cy="497046"/>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GB"/>
              <a:t>12/04/2021</a:t>
            </a:r>
            <a:endParaRPr/>
          </a:p>
        </p:txBody>
      </p:sp>
      <p:sp>
        <p:nvSpPr>
          <p:cNvPr id="89" name="Google Shape;89;p1:notes"/>
          <p:cNvSpPr txBox="1">
            <a:spLocks noGrp="1"/>
          </p:cNvSpPr>
          <p:nvPr>
            <p:ph type="hdr" idx="3"/>
          </p:nvPr>
        </p:nvSpPr>
        <p:spPr>
          <a:xfrm>
            <a:off x="0" y="1"/>
            <a:ext cx="2950475" cy="49704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Profilng and Reporting in Highland</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9222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7069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1427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6552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a:extLst>
            <a:ext uri="{FF2B5EF4-FFF2-40B4-BE49-F238E27FC236}">
              <a16:creationId xmlns:a16="http://schemas.microsoft.com/office/drawing/2014/main" id="{489656AA-BE09-FA64-50B2-0FFF0E7AE51B}"/>
            </a:ext>
          </a:extLst>
        </p:cNvPr>
        <p:cNvGrpSpPr/>
        <p:nvPr/>
      </p:nvGrpSpPr>
      <p:grpSpPr>
        <a:xfrm>
          <a:off x="0" y="0"/>
          <a:ext cx="0" cy="0"/>
          <a:chOff x="0" y="0"/>
          <a:chExt cx="0" cy="0"/>
        </a:xfrm>
      </p:grpSpPr>
      <p:sp>
        <p:nvSpPr>
          <p:cNvPr id="133" name="Google Shape;133;p2:notes">
            <a:extLst>
              <a:ext uri="{FF2B5EF4-FFF2-40B4-BE49-F238E27FC236}">
                <a16:creationId xmlns:a16="http://schemas.microsoft.com/office/drawing/2014/main" id="{EE92D3A7-759C-180E-AD6F-AACEF987794E}"/>
              </a:ext>
            </a:extLst>
          </p:cNvPr>
          <p:cNvSpPr>
            <a:spLocks noGrp="1" noRot="1" noChangeAspect="1"/>
          </p:cNvSpPr>
          <p:nvPr>
            <p:ph type="sldImg" idx="2"/>
          </p:nvPr>
        </p:nvSpPr>
        <p:spPr>
          <a:xfrm>
            <a:off x="920750" y="746125"/>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2:notes">
            <a:extLst>
              <a:ext uri="{FF2B5EF4-FFF2-40B4-BE49-F238E27FC236}">
                <a16:creationId xmlns:a16="http://schemas.microsoft.com/office/drawing/2014/main" id="{1BC3BEAB-F929-5BFF-E634-793361C4298C}"/>
              </a:ext>
            </a:extLst>
          </p:cNvPr>
          <p:cNvSpPr txBox="1">
            <a:spLocks noGrp="1"/>
          </p:cNvSpPr>
          <p:nvPr>
            <p:ph type="body" idx="1"/>
          </p:nvPr>
        </p:nvSpPr>
        <p:spPr>
          <a:xfrm>
            <a:off x="680880"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lang="en-GB" dirty="0"/>
          </a:p>
          <a:p>
            <a:pPr marL="0" lvl="0" indent="0" algn="l" rtl="0">
              <a:lnSpc>
                <a:spcPct val="115000"/>
              </a:lnSpc>
              <a:spcBef>
                <a:spcPts val="0"/>
              </a:spcBef>
              <a:spcAft>
                <a:spcPts val="0"/>
              </a:spcAft>
              <a:buClr>
                <a:schemeClr val="dk1"/>
              </a:buClr>
              <a:buSzPts val="1100"/>
              <a:buFont typeface="Arial"/>
              <a:buNone/>
            </a:pPr>
            <a:endParaRPr lang="en-GB" dirty="0"/>
          </a:p>
          <a:p>
            <a:pPr marL="0" lvl="0" indent="0" algn="l" rtl="0">
              <a:lnSpc>
                <a:spcPct val="115000"/>
              </a:lnSpc>
              <a:spcBef>
                <a:spcPts val="0"/>
              </a:spcBef>
              <a:spcAft>
                <a:spcPts val="0"/>
              </a:spcAft>
              <a:buClr>
                <a:schemeClr val="dk1"/>
              </a:buClr>
              <a:buSzPts val="1100"/>
              <a:buFont typeface="Arial"/>
              <a:buNone/>
            </a:pPr>
            <a:r>
              <a:rPr lang="en-GB" dirty="0"/>
              <a:t>  </a:t>
            </a:r>
          </a:p>
          <a:p>
            <a:pPr marL="0" lvl="0" indent="0" algn="l" rtl="0">
              <a:lnSpc>
                <a:spcPct val="115000"/>
              </a:lnSpc>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b="1" dirty="0">
              <a:highlight>
                <a:srgbClr val="00FFFF"/>
              </a:highlight>
            </a:endParaRPr>
          </a:p>
        </p:txBody>
      </p:sp>
      <p:sp>
        <p:nvSpPr>
          <p:cNvPr id="135" name="Google Shape;135;p2:notes">
            <a:extLst>
              <a:ext uri="{FF2B5EF4-FFF2-40B4-BE49-F238E27FC236}">
                <a16:creationId xmlns:a16="http://schemas.microsoft.com/office/drawing/2014/main" id="{18A878FE-2FCD-6222-5158-0A5AD68B7485}"/>
              </a:ext>
            </a:extLst>
          </p:cNvPr>
          <p:cNvSpPr txBox="1">
            <a:spLocks noGrp="1"/>
          </p:cNvSpPr>
          <p:nvPr>
            <p:ph type="sldNum" idx="12"/>
          </p:nvPr>
        </p:nvSpPr>
        <p:spPr>
          <a:xfrm>
            <a:off x="3856738" y="9442154"/>
            <a:ext cx="2950475" cy="497046"/>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extLst>
      <p:ext uri="{BB962C8B-B14F-4D97-AF65-F5344CB8AC3E}">
        <p14:creationId xmlns:p14="http://schemas.microsoft.com/office/powerpoint/2010/main" val="1194840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buFont typeface="Arial" panose="020B0604020202020204" pitchFamily="34" charset="0"/>
              <a:buChar char="•"/>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2580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7898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5565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6296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77B8E-F726-7092-986B-F1EEF078ED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8279C9-A2CE-EC47-367E-E5C8A69692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64B76F-493B-6E79-14CC-2B41FBA1FF7F}"/>
              </a:ext>
            </a:extLst>
          </p:cNvPr>
          <p:cNvSpPr>
            <a:spLocks noGrp="1"/>
          </p:cNvSpPr>
          <p:nvPr>
            <p:ph type="body" idx="1"/>
          </p:nvPr>
        </p:nvSpPr>
        <p:spPr/>
        <p:txBody>
          <a:bodyPr/>
          <a:lstStyle/>
          <a:p>
            <a:pPr marL="0"/>
            <a:endParaRPr lang="en-GB" dirty="0"/>
          </a:p>
        </p:txBody>
      </p:sp>
      <p:sp>
        <p:nvSpPr>
          <p:cNvPr id="4" name="Slide Number Placeholder 3">
            <a:extLst>
              <a:ext uri="{FF2B5EF4-FFF2-40B4-BE49-F238E27FC236}">
                <a16:creationId xmlns:a16="http://schemas.microsoft.com/office/drawing/2014/main" id="{78B67981-9253-76DD-4884-FF0C8477E89B}"/>
              </a:ext>
            </a:extLst>
          </p:cNvPr>
          <p:cNvSpPr>
            <a:spLocks noGrp="1"/>
          </p:cNvSpPr>
          <p:nvPr>
            <p:ph type="sldNum" sz="quarter" idx="5"/>
          </p:nvPr>
        </p:nvSpPr>
        <p:spPr/>
        <p:txBody>
          <a:bodyPr/>
          <a:lstStyle/>
          <a:p>
            <a:fld id="{D1F39BA9-CD43-46D3-91B3-A742A71049FC}" type="slidenum">
              <a:rPr lang="en-GB" smtClean="0"/>
              <a:t>19</a:t>
            </a:fld>
            <a:endParaRPr lang="en-GB"/>
          </a:p>
        </p:txBody>
      </p:sp>
    </p:spTree>
    <p:extLst>
      <p:ext uri="{BB962C8B-B14F-4D97-AF65-F5344CB8AC3E}">
        <p14:creationId xmlns:p14="http://schemas.microsoft.com/office/powerpoint/2010/main" val="2560223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1629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a:extLst>
            <a:ext uri="{FF2B5EF4-FFF2-40B4-BE49-F238E27FC236}">
              <a16:creationId xmlns:a16="http://schemas.microsoft.com/office/drawing/2014/main" id="{CEFCD634-B7EC-553E-3599-5EEA2B079E79}"/>
            </a:ext>
          </a:extLst>
        </p:cNvPr>
        <p:cNvGrpSpPr/>
        <p:nvPr/>
      </p:nvGrpSpPr>
      <p:grpSpPr>
        <a:xfrm>
          <a:off x="0" y="0"/>
          <a:ext cx="0" cy="0"/>
          <a:chOff x="0" y="0"/>
          <a:chExt cx="0" cy="0"/>
        </a:xfrm>
      </p:grpSpPr>
      <p:sp>
        <p:nvSpPr>
          <p:cNvPr id="331" name="Google Shape;331;gd03ca528b6_1_10:notes">
            <a:extLst>
              <a:ext uri="{FF2B5EF4-FFF2-40B4-BE49-F238E27FC236}">
                <a16:creationId xmlns:a16="http://schemas.microsoft.com/office/drawing/2014/main" id="{827EBEE0-FE03-CC43-E7F9-843BFB86EC0E}"/>
              </a:ext>
            </a:extLst>
          </p:cNvPr>
          <p:cNvSpPr>
            <a:spLocks noGrp="1" noRot="1" noChangeAspect="1"/>
          </p:cNvSpPr>
          <p:nvPr>
            <p:ph type="sldImg" idx="2"/>
          </p:nvPr>
        </p:nvSpPr>
        <p:spPr>
          <a:xfrm>
            <a:off x="920750" y="746125"/>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gd03ca528b6_1_10:notes">
            <a:extLst>
              <a:ext uri="{FF2B5EF4-FFF2-40B4-BE49-F238E27FC236}">
                <a16:creationId xmlns:a16="http://schemas.microsoft.com/office/drawing/2014/main" id="{A1470632-31BB-60E8-EB93-DBC2D9B9E3E4}"/>
              </a:ext>
            </a:extLst>
          </p:cNvPr>
          <p:cNvSpPr txBox="1">
            <a:spLocks noGrp="1"/>
          </p:cNvSpPr>
          <p:nvPr>
            <p:ph type="body" idx="1"/>
          </p:nvPr>
        </p:nvSpPr>
        <p:spPr>
          <a:xfrm>
            <a:off x="680880" y="4721940"/>
            <a:ext cx="5447100" cy="44733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endParaRPr lang="en-GB" b="0" dirty="0"/>
          </a:p>
          <a:p>
            <a:pPr marL="0" lvl="0" indent="0" algn="l" rtl="0">
              <a:spcBef>
                <a:spcPts val="0"/>
              </a:spcBef>
              <a:spcAft>
                <a:spcPts val="0"/>
              </a:spcAft>
              <a:buNone/>
            </a:pPr>
            <a:endParaRPr b="1" dirty="0"/>
          </a:p>
        </p:txBody>
      </p:sp>
      <p:sp>
        <p:nvSpPr>
          <p:cNvPr id="333" name="Google Shape;333;gd03ca528b6_1_10:notes">
            <a:extLst>
              <a:ext uri="{FF2B5EF4-FFF2-40B4-BE49-F238E27FC236}">
                <a16:creationId xmlns:a16="http://schemas.microsoft.com/office/drawing/2014/main" id="{59C27DA7-1725-6E34-4788-081F2240EFB7}"/>
              </a:ext>
            </a:extLst>
          </p:cNvPr>
          <p:cNvSpPr txBox="1">
            <a:spLocks noGrp="1"/>
          </p:cNvSpPr>
          <p:nvPr>
            <p:ph type="sldNum" idx="12"/>
          </p:nvPr>
        </p:nvSpPr>
        <p:spPr>
          <a:xfrm>
            <a:off x="3856738" y="9442154"/>
            <a:ext cx="2950500" cy="4971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extLst>
      <p:ext uri="{BB962C8B-B14F-4D97-AF65-F5344CB8AC3E}">
        <p14:creationId xmlns:p14="http://schemas.microsoft.com/office/powerpoint/2010/main" val="4023101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6187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20ACC-56A5-BC14-C6F4-45820E1B37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38D937-96B0-131D-0FF6-34F4D9C6E6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5FC7A7-DB80-DF18-BCD5-62FC648AB7C7}"/>
              </a:ext>
            </a:extLst>
          </p:cNvPr>
          <p:cNvSpPr>
            <a:spLocks noGrp="1"/>
          </p:cNvSpPr>
          <p:nvPr>
            <p:ph type="body" idx="1"/>
          </p:nvPr>
        </p:nvSpPr>
        <p:spPr/>
        <p:txBody>
          <a:bodyPr/>
          <a:lstStyle/>
          <a:p>
            <a:pPr>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815E24B6-C96E-36B7-CE20-20D828D94CA8}"/>
              </a:ext>
            </a:extLst>
          </p:cNvPr>
          <p:cNvSpPr>
            <a:spLocks noGrp="1"/>
          </p:cNvSpPr>
          <p:nvPr>
            <p:ph type="sldNum" sz="quarter" idx="5"/>
          </p:nvPr>
        </p:nvSpPr>
        <p:spPr/>
        <p:txBody>
          <a:bodyPr/>
          <a:lstStyle/>
          <a:p>
            <a:fld id="{D1F39BA9-CD43-46D3-91B3-A742A71049FC}" type="slidenum">
              <a:rPr lang="en-GB" smtClean="0"/>
              <a:t>4</a:t>
            </a:fld>
            <a:endParaRPr lang="en-GB"/>
          </a:p>
        </p:txBody>
      </p:sp>
    </p:spTree>
    <p:extLst>
      <p:ext uri="{BB962C8B-B14F-4D97-AF65-F5344CB8AC3E}">
        <p14:creationId xmlns:p14="http://schemas.microsoft.com/office/powerpoint/2010/main" val="1302565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7822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DCC2D-0CBE-A9A9-6D2E-059C11DDDE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A376E0-F50B-6004-D5DF-54BD4E631D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20C8FD-C271-281A-7F0E-3B631DC3D62E}"/>
              </a:ext>
            </a:extLst>
          </p:cNvPr>
          <p:cNvSpPr>
            <a:spLocks noGrp="1"/>
          </p:cNvSpPr>
          <p:nvPr>
            <p:ph type="body" idx="1"/>
          </p:nvPr>
        </p:nvSpPr>
        <p:spPr/>
        <p:txBody>
          <a:bodyPr/>
          <a:lstStyle/>
          <a:p>
            <a:pPr>
              <a:buFont typeface="Arial" panose="020B0604020202020204" pitchFamily="34" charset="0"/>
              <a:buChar char="•"/>
            </a:pPr>
            <a:endParaRPr lang="en-GB" dirty="0"/>
          </a:p>
          <a:p>
            <a:endParaRPr lang="en-GB" dirty="0"/>
          </a:p>
        </p:txBody>
      </p:sp>
      <p:sp>
        <p:nvSpPr>
          <p:cNvPr id="4" name="Slide Number Placeholder 3">
            <a:extLst>
              <a:ext uri="{FF2B5EF4-FFF2-40B4-BE49-F238E27FC236}">
                <a16:creationId xmlns:a16="http://schemas.microsoft.com/office/drawing/2014/main" id="{1192EAB0-79C6-FC3A-3EAF-61D611F6500C}"/>
              </a:ext>
            </a:extLst>
          </p:cNvPr>
          <p:cNvSpPr>
            <a:spLocks noGrp="1"/>
          </p:cNvSpPr>
          <p:nvPr>
            <p:ph type="sldNum" sz="quarter" idx="5"/>
          </p:nvPr>
        </p:nvSpPr>
        <p:spPr/>
        <p:txBody>
          <a:bodyPr/>
          <a:lstStyle/>
          <a:p>
            <a:fld id="{D1F39BA9-CD43-46D3-91B3-A742A71049FC}" type="slidenum">
              <a:rPr lang="en-GB" smtClean="0"/>
              <a:t>6</a:t>
            </a:fld>
            <a:endParaRPr lang="en-GB"/>
          </a:p>
        </p:txBody>
      </p:sp>
    </p:spTree>
    <p:extLst>
      <p:ext uri="{BB962C8B-B14F-4D97-AF65-F5344CB8AC3E}">
        <p14:creationId xmlns:p14="http://schemas.microsoft.com/office/powerpoint/2010/main" val="2462984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5776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4652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8219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2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2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2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2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2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hyperlink" Target="https://www.youtube.com/watch?v=ElTk-6qyRf4&amp;t=195s"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6.png"/><Relationship Id="rId5" Type="http://schemas.openxmlformats.org/officeDocument/2006/relationships/slide" Target="slide12.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7.png"/><Relationship Id="rId5" Type="http://schemas.openxmlformats.org/officeDocument/2006/relationships/image" Target="../media/image1.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2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28.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7.png"/><Relationship Id="rId5" Type="http://schemas.openxmlformats.org/officeDocument/2006/relationships/image" Target="../media/image1.jpe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hyperlink" Target="https://education.gov.scot/resources/early-level-play-pedagogy-toolkit/"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9.m4a"/><Relationship Id="rId7" Type="http://schemas.openxmlformats.org/officeDocument/2006/relationships/image" Target="../media/image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notesSlide" Target="../notesSlides/notesSlide8.xml"/><Relationship Id="rId5" Type="http://schemas.openxmlformats.org/officeDocument/2006/relationships/slideLayout" Target="../slideLayouts/slideLayout7.xml"/><Relationship Id="rId10" Type="http://schemas.openxmlformats.org/officeDocument/2006/relationships/image" Target="../media/image2.png"/><Relationship Id="rId4" Type="http://schemas.openxmlformats.org/officeDocument/2006/relationships/audio" Target="../media/media9.m4a"/><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0"/>
        <p:cNvGrpSpPr/>
        <p:nvPr/>
      </p:nvGrpSpPr>
      <p:grpSpPr>
        <a:xfrm>
          <a:off x="0" y="0"/>
          <a:ext cx="0" cy="0"/>
          <a:chOff x="0" y="0"/>
          <a:chExt cx="0" cy="0"/>
        </a:xfrm>
      </p:grpSpPr>
      <p:sp>
        <p:nvSpPr>
          <p:cNvPr id="119" name="Rectangle 118">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Google Shape;93;p1"/>
          <p:cNvPicPr preferRelativeResize="0"/>
          <p:nvPr/>
        </p:nvPicPr>
        <p:blipFill rotWithShape="1">
          <a:blip r:embed="rId5">
            <a:alphaModFix amt="50000"/>
          </a:blip>
          <a:srcRect l="3316" r="40" b="-1"/>
          <a:stretch/>
        </p:blipFill>
        <p:spPr>
          <a:xfrm>
            <a:off x="20" y="10"/>
            <a:ext cx="9141692" cy="6857990"/>
          </a:xfrm>
          <a:prstGeom prst="rect">
            <a:avLst/>
          </a:prstGeom>
          <a:noFill/>
        </p:spPr>
      </p:pic>
      <p:sp>
        <p:nvSpPr>
          <p:cNvPr id="91" name="Google Shape;91;p1"/>
          <p:cNvSpPr txBox="1">
            <a:spLocks noGrp="1"/>
          </p:cNvSpPr>
          <p:nvPr>
            <p:ph type="ctrTitle"/>
          </p:nvPr>
        </p:nvSpPr>
        <p:spPr>
          <a:xfrm>
            <a:off x="1143000" y="1122363"/>
            <a:ext cx="6858000" cy="3063240"/>
          </a:xfrm>
          <a:prstGeom prst="rect">
            <a:avLst/>
          </a:prstGeom>
        </p:spPr>
        <p:txBody>
          <a:bodyPr spcFirstLastPara="1" lIns="91425" tIns="45700" rIns="91425" bIns="45700" anchorCtr="0">
            <a:normAutofit fontScale="90000"/>
          </a:bodyPr>
          <a:lstStyle/>
          <a:p>
            <a:pPr marL="0" marR="0" lvl="0" indent="0" rtl="0">
              <a:lnSpc>
                <a:spcPct val="90000"/>
              </a:lnSpc>
              <a:spcBef>
                <a:spcPts val="0"/>
              </a:spcBef>
              <a:spcAft>
                <a:spcPts val="0"/>
              </a:spcAft>
              <a:buNone/>
            </a:pPr>
            <a:endParaRPr lang="en-US" sz="5300" dirty="0">
              <a:solidFill>
                <a:schemeClr val="bg1"/>
              </a:solidFill>
              <a:latin typeface="Calibri"/>
              <a:ea typeface="Calibri"/>
              <a:cs typeface="Calibri"/>
              <a:sym typeface="Calibri"/>
            </a:endParaRPr>
          </a:p>
          <a:p>
            <a:pPr marL="0" marR="0" lvl="0" indent="0" rtl="0">
              <a:lnSpc>
                <a:spcPct val="90000"/>
              </a:lnSpc>
              <a:spcBef>
                <a:spcPts val="0"/>
              </a:spcBef>
              <a:spcAft>
                <a:spcPts val="0"/>
              </a:spcAft>
              <a:buNone/>
            </a:pPr>
            <a:r>
              <a:rPr lang="en-US" sz="5300" i="0" u="none" strike="noStrike" cap="none" dirty="0">
                <a:solidFill>
                  <a:schemeClr val="bg1"/>
                </a:solidFill>
                <a:latin typeface="Calibri"/>
                <a:ea typeface="Calibri"/>
                <a:cs typeface="Calibri"/>
                <a:sym typeface="Calibri"/>
              </a:rPr>
              <a:t>Early Years Planning</a:t>
            </a:r>
            <a:br>
              <a:rPr lang="en-US" sz="5300" i="0" u="none" strike="noStrike" cap="none" dirty="0">
                <a:solidFill>
                  <a:schemeClr val="bg1"/>
                </a:solidFill>
                <a:latin typeface="Calibri"/>
                <a:ea typeface="Calibri"/>
                <a:cs typeface="Calibri"/>
                <a:sym typeface="Calibri"/>
              </a:rPr>
            </a:br>
            <a:r>
              <a:rPr lang="en-US" sz="5300" i="0" u="none" strike="noStrike" cap="none" dirty="0">
                <a:solidFill>
                  <a:schemeClr val="bg1"/>
                </a:solidFill>
                <a:latin typeface="Calibri"/>
                <a:ea typeface="Calibri"/>
                <a:cs typeface="Calibri"/>
                <a:sym typeface="Calibri"/>
              </a:rPr>
              <a:t>for managers</a:t>
            </a:r>
            <a:br>
              <a:rPr lang="en-US" sz="5300" i="0" u="none" strike="noStrike" cap="none" dirty="0">
                <a:solidFill>
                  <a:schemeClr val="bg1"/>
                </a:solidFill>
                <a:latin typeface="Calibri"/>
                <a:ea typeface="Calibri"/>
                <a:cs typeface="Calibri"/>
                <a:sym typeface="Calibri"/>
              </a:rPr>
            </a:br>
            <a:br>
              <a:rPr lang="en-US" sz="5300" i="0" u="none" strike="noStrike" cap="none" dirty="0">
                <a:solidFill>
                  <a:schemeClr val="bg1"/>
                </a:solidFill>
                <a:latin typeface="Calibri"/>
                <a:ea typeface="Calibri"/>
                <a:cs typeface="Calibri"/>
                <a:sym typeface="Calibri"/>
              </a:rPr>
            </a:br>
            <a:r>
              <a:rPr lang="en-US" sz="1800" i="0" u="none" strike="noStrike" cap="none" dirty="0">
                <a:solidFill>
                  <a:schemeClr val="bg1"/>
                </a:solidFill>
                <a:latin typeface="Calibri"/>
                <a:ea typeface="Calibri"/>
                <a:cs typeface="Calibri"/>
                <a:sym typeface="Calibri"/>
              </a:rPr>
              <a:t>23</a:t>
            </a:r>
            <a:r>
              <a:rPr lang="en-US" sz="1800" i="0" u="none" strike="noStrike" cap="none" baseline="30000" dirty="0">
                <a:solidFill>
                  <a:schemeClr val="bg1"/>
                </a:solidFill>
                <a:latin typeface="Calibri"/>
                <a:ea typeface="Calibri"/>
                <a:cs typeface="Calibri"/>
                <a:sym typeface="Calibri"/>
              </a:rPr>
              <a:t>rd</a:t>
            </a:r>
            <a:r>
              <a:rPr lang="en-US" sz="1800" i="0" u="none" strike="noStrike" cap="none" dirty="0">
                <a:solidFill>
                  <a:schemeClr val="bg1"/>
                </a:solidFill>
                <a:latin typeface="Calibri"/>
                <a:ea typeface="Calibri"/>
                <a:cs typeface="Calibri"/>
                <a:sym typeface="Calibri"/>
              </a:rPr>
              <a:t> September 2025 </a:t>
            </a:r>
          </a:p>
          <a:p>
            <a:pPr marL="0" marR="0" lvl="0" indent="0" rtl="0">
              <a:lnSpc>
                <a:spcPct val="90000"/>
              </a:lnSpc>
              <a:spcBef>
                <a:spcPts val="0"/>
              </a:spcBef>
              <a:spcAft>
                <a:spcPts val="0"/>
              </a:spcAft>
              <a:buNone/>
            </a:pPr>
            <a:endParaRPr lang="en-US" sz="5300" dirty="0">
              <a:solidFill>
                <a:schemeClr val="bg1"/>
              </a:solidFill>
              <a:latin typeface="Calibri"/>
              <a:ea typeface="Calibri"/>
              <a:cs typeface="Calibri"/>
              <a:sym typeface="Calibri"/>
            </a:endParaRPr>
          </a:p>
        </p:txBody>
      </p:sp>
      <p:sp>
        <p:nvSpPr>
          <p:cNvPr id="121"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4368623"/>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Google Shape;102;p1"/>
          <p:cNvSpPr txBox="1"/>
          <p:nvPr/>
        </p:nvSpPr>
        <p:spPr>
          <a:xfrm>
            <a:off x="6374550" y="4995775"/>
            <a:ext cx="2363700" cy="122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2" name="Recorded Sound">
            <a:hlinkClick r:id="" action="ppaction://media"/>
            <a:extLst>
              <a:ext uri="{FF2B5EF4-FFF2-40B4-BE49-F238E27FC236}">
                <a16:creationId xmlns:a16="http://schemas.microsoft.com/office/drawing/2014/main" id="{8A6973CA-6421-50BB-822C-FDC608589A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7657" y="5390641"/>
            <a:ext cx="406400" cy="4064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3FB7A5-A381-AE10-5021-42189243EE50}"/>
              </a:ext>
            </a:extLst>
          </p:cNvPr>
          <p:cNvPicPr>
            <a:picLocks noChangeAspect="1"/>
          </p:cNvPicPr>
          <p:nvPr/>
        </p:nvPicPr>
        <p:blipFill>
          <a:blip r:embed="rId5"/>
          <a:stretch>
            <a:fillRect/>
          </a:stretch>
        </p:blipFill>
        <p:spPr>
          <a:xfrm>
            <a:off x="1580828" y="146621"/>
            <a:ext cx="6059836" cy="3295059"/>
          </a:xfrm>
          <a:prstGeom prst="rect">
            <a:avLst/>
          </a:prstGeom>
        </p:spPr>
      </p:pic>
      <p:pic>
        <p:nvPicPr>
          <p:cNvPr id="7" name="Picture 6">
            <a:extLst>
              <a:ext uri="{FF2B5EF4-FFF2-40B4-BE49-F238E27FC236}">
                <a16:creationId xmlns:a16="http://schemas.microsoft.com/office/drawing/2014/main" id="{06B3E832-1540-669F-2B8B-EAADC556306B}"/>
              </a:ext>
            </a:extLst>
          </p:cNvPr>
          <p:cNvPicPr>
            <a:picLocks noChangeAspect="1"/>
          </p:cNvPicPr>
          <p:nvPr/>
        </p:nvPicPr>
        <p:blipFill>
          <a:blip r:embed="rId6"/>
          <a:stretch>
            <a:fillRect/>
          </a:stretch>
        </p:blipFill>
        <p:spPr>
          <a:xfrm>
            <a:off x="4794015" y="3924411"/>
            <a:ext cx="4125259" cy="2620410"/>
          </a:xfrm>
          <a:prstGeom prst="rect">
            <a:avLst/>
          </a:prstGeom>
        </p:spPr>
      </p:pic>
      <p:pic>
        <p:nvPicPr>
          <p:cNvPr id="2" name="Recorded Sound">
            <a:hlinkClick r:id="" action="ppaction://media"/>
            <a:extLst>
              <a:ext uri="{FF2B5EF4-FFF2-40B4-BE49-F238E27FC236}">
                <a16:creationId xmlns:a16="http://schemas.microsoft.com/office/drawing/2014/main" id="{95EB16D6-0D47-6E4E-9703-6A867185B2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95251" y="5336756"/>
            <a:ext cx="406400" cy="406400"/>
          </a:xfrm>
          <a:prstGeom prst="rect">
            <a:avLst/>
          </a:prstGeom>
        </p:spPr>
      </p:pic>
    </p:spTree>
    <p:extLst>
      <p:ext uri="{BB962C8B-B14F-4D97-AF65-F5344CB8AC3E}">
        <p14:creationId xmlns:p14="http://schemas.microsoft.com/office/powerpoint/2010/main" val="344080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EDAD1A-37A6-C814-5F6D-4F96E89727EA}"/>
              </a:ext>
            </a:extLst>
          </p:cNvPr>
          <p:cNvPicPr>
            <a:picLocks noChangeAspect="1"/>
          </p:cNvPicPr>
          <p:nvPr/>
        </p:nvPicPr>
        <p:blipFill>
          <a:blip r:embed="rId5"/>
          <a:stretch>
            <a:fillRect/>
          </a:stretch>
        </p:blipFill>
        <p:spPr>
          <a:xfrm>
            <a:off x="139485" y="189469"/>
            <a:ext cx="4943959" cy="2944678"/>
          </a:xfrm>
          <a:prstGeom prst="rect">
            <a:avLst/>
          </a:prstGeom>
        </p:spPr>
      </p:pic>
      <p:sp>
        <p:nvSpPr>
          <p:cNvPr id="9" name="Rectangle: Rounded Corners 8">
            <a:extLst>
              <a:ext uri="{FF2B5EF4-FFF2-40B4-BE49-F238E27FC236}">
                <a16:creationId xmlns:a16="http://schemas.microsoft.com/office/drawing/2014/main" id="{398960F8-1F28-C6B9-F524-F29B9A1D4DE6}"/>
              </a:ext>
            </a:extLst>
          </p:cNvPr>
          <p:cNvSpPr/>
          <p:nvPr/>
        </p:nvSpPr>
        <p:spPr>
          <a:xfrm>
            <a:off x="495946" y="3622443"/>
            <a:ext cx="8090116" cy="29023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BDFF738B-D9B7-2A68-6B7B-D0C710CE186F}"/>
              </a:ext>
            </a:extLst>
          </p:cNvPr>
          <p:cNvSpPr/>
          <p:nvPr/>
        </p:nvSpPr>
        <p:spPr>
          <a:xfrm>
            <a:off x="4951706" y="287885"/>
            <a:ext cx="4029560" cy="2610297"/>
          </a:xfrm>
          <a:prstGeom prst="ellipse">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1AEA245A-F104-648C-F81B-075FA7445713}"/>
              </a:ext>
            </a:extLst>
          </p:cNvPr>
          <p:cNvSpPr txBox="1"/>
          <p:nvPr/>
        </p:nvSpPr>
        <p:spPr>
          <a:xfrm>
            <a:off x="5556141" y="628824"/>
            <a:ext cx="3153906" cy="1754326"/>
          </a:xfrm>
          <a:prstGeom prst="rect">
            <a:avLst/>
          </a:prstGeom>
          <a:noFill/>
        </p:spPr>
        <p:txBody>
          <a:bodyPr wrap="square">
            <a:spAutoFit/>
          </a:bodyPr>
          <a:lstStyle/>
          <a:p>
            <a:r>
              <a:rPr lang="en-GB" sz="1800" dirty="0"/>
              <a:t>It is important that we provide meaningful and rich contexts and opportunities for children to develop a wide range of skills such as early literacy and numeracy.</a:t>
            </a:r>
          </a:p>
        </p:txBody>
      </p:sp>
      <p:sp>
        <p:nvSpPr>
          <p:cNvPr id="7" name="TextBox 6">
            <a:extLst>
              <a:ext uri="{FF2B5EF4-FFF2-40B4-BE49-F238E27FC236}">
                <a16:creationId xmlns:a16="http://schemas.microsoft.com/office/drawing/2014/main" id="{40632BB8-832A-F281-0C53-950F5AE964FD}"/>
              </a:ext>
            </a:extLst>
          </p:cNvPr>
          <p:cNvSpPr txBox="1"/>
          <p:nvPr/>
        </p:nvSpPr>
        <p:spPr>
          <a:xfrm>
            <a:off x="697423" y="3950230"/>
            <a:ext cx="7687159" cy="2031325"/>
          </a:xfrm>
          <a:prstGeom prst="rect">
            <a:avLst/>
          </a:prstGeom>
          <a:noFill/>
        </p:spPr>
        <p:txBody>
          <a:bodyPr wrap="square">
            <a:spAutoFit/>
          </a:bodyPr>
          <a:lstStyle/>
          <a:p>
            <a:r>
              <a:rPr lang="en-GB" sz="1800" dirty="0">
                <a:solidFill>
                  <a:schemeClr val="bg1"/>
                </a:solidFill>
              </a:rPr>
              <a:t>As pedagogical leaders we should know the purpose and possibilities of the materials we provide outdoors and indoors. It is essential that we regularly evaluate how children are using the spaces within the environment and make changes and additions when required. Children should be involved in developing  and caring for their environment. By involving children fully in planning their learning they will begin to understand the importance of caring for their environment and resources. </a:t>
            </a:r>
          </a:p>
        </p:txBody>
      </p:sp>
      <p:pic>
        <p:nvPicPr>
          <p:cNvPr id="2" name="Recorded Sound">
            <a:hlinkClick r:id="" action="ppaction://media"/>
            <a:extLst>
              <a:ext uri="{FF2B5EF4-FFF2-40B4-BE49-F238E27FC236}">
                <a16:creationId xmlns:a16="http://schemas.microsoft.com/office/drawing/2014/main" id="{7F204AC1-69E9-C466-79F2-4551F30A9E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66710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5" action="ppaction://hlinksldjump"/>
            <a:extLst>
              <a:ext uri="{FF2B5EF4-FFF2-40B4-BE49-F238E27FC236}">
                <a16:creationId xmlns:a16="http://schemas.microsoft.com/office/drawing/2014/main" id="{6A1DCD83-48E6-DE0C-58B1-D58BF4BC4196}"/>
              </a:ext>
            </a:extLst>
          </p:cNvPr>
          <p:cNvPicPr>
            <a:picLocks noChangeAspect="1"/>
          </p:cNvPicPr>
          <p:nvPr/>
        </p:nvPicPr>
        <p:blipFill>
          <a:blip r:embed="rId6"/>
          <a:stretch>
            <a:fillRect/>
          </a:stretch>
        </p:blipFill>
        <p:spPr>
          <a:xfrm>
            <a:off x="441701" y="1489882"/>
            <a:ext cx="8260597" cy="4653149"/>
          </a:xfrm>
          <a:prstGeom prst="rect">
            <a:avLst/>
          </a:prstGeom>
        </p:spPr>
      </p:pic>
      <p:sp>
        <p:nvSpPr>
          <p:cNvPr id="5" name="TextBox 4">
            <a:extLst>
              <a:ext uri="{FF2B5EF4-FFF2-40B4-BE49-F238E27FC236}">
                <a16:creationId xmlns:a16="http://schemas.microsoft.com/office/drawing/2014/main" id="{D12F4C79-F660-6316-9C34-C951F0627F70}"/>
              </a:ext>
            </a:extLst>
          </p:cNvPr>
          <p:cNvSpPr txBox="1"/>
          <p:nvPr/>
        </p:nvSpPr>
        <p:spPr>
          <a:xfrm>
            <a:off x="441701" y="273081"/>
            <a:ext cx="8260596" cy="954107"/>
          </a:xfrm>
          <a:prstGeom prst="rect">
            <a:avLst/>
          </a:prstGeom>
          <a:noFill/>
        </p:spPr>
        <p:txBody>
          <a:bodyPr wrap="square">
            <a:spAutoFit/>
          </a:bodyPr>
          <a:lstStyle/>
          <a:p>
            <a:r>
              <a:rPr lang="en-GB" sz="2800" dirty="0">
                <a:latin typeface="Calibri" panose="020F0502020204030204" pitchFamily="34" charset="0"/>
                <a:ea typeface="Calibri" panose="020F0502020204030204" pitchFamily="34" charset="0"/>
                <a:cs typeface="Calibri" panose="020F0502020204030204" pitchFamily="34" charset="0"/>
                <a:hlinkClick r:id="rId7"/>
              </a:rPr>
              <a:t>Section 2 Play Pedagogy Toolkit, Lyn Taylor from Education Scotland</a:t>
            </a:r>
            <a:r>
              <a:rPr lang="en-GB" dirty="0"/>
              <a:t>. </a:t>
            </a:r>
          </a:p>
        </p:txBody>
      </p:sp>
      <p:pic>
        <p:nvPicPr>
          <p:cNvPr id="4" name="Recorded Sound">
            <a:hlinkClick r:id="" action="ppaction://media"/>
            <a:extLst>
              <a:ext uri="{FF2B5EF4-FFF2-40B4-BE49-F238E27FC236}">
                <a16:creationId xmlns:a16="http://schemas.microsoft.com/office/drawing/2014/main" id="{A5815C48-51EC-25C7-2719-813CDAAC1B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8799" y="6300115"/>
            <a:ext cx="406400" cy="406400"/>
          </a:xfrm>
          <a:prstGeom prst="rect">
            <a:avLst/>
          </a:prstGeom>
        </p:spPr>
      </p:pic>
    </p:spTree>
    <p:extLst>
      <p:ext uri="{BB962C8B-B14F-4D97-AF65-F5344CB8AC3E}">
        <p14:creationId xmlns:p14="http://schemas.microsoft.com/office/powerpoint/2010/main" val="49634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B739B-3955-1D0F-77CA-A418808AFD30}"/>
              </a:ext>
            </a:extLst>
          </p:cNvPr>
          <p:cNvSpPr>
            <a:spLocks noGrp="1"/>
          </p:cNvSpPr>
          <p:nvPr>
            <p:ph type="title"/>
          </p:nvPr>
        </p:nvSpPr>
        <p:spPr/>
        <p:txBody>
          <a:bodyPr>
            <a:normAutofit/>
          </a:bodyPr>
          <a:lstStyle/>
          <a:p>
            <a:r>
              <a:rPr lang="en-GB" sz="3600" dirty="0"/>
              <a:t>Self-evaluation and monitoring</a:t>
            </a:r>
          </a:p>
        </p:txBody>
      </p:sp>
      <p:sp>
        <p:nvSpPr>
          <p:cNvPr id="3" name="Text Placeholder 2">
            <a:extLst>
              <a:ext uri="{FF2B5EF4-FFF2-40B4-BE49-F238E27FC236}">
                <a16:creationId xmlns:a16="http://schemas.microsoft.com/office/drawing/2014/main" id="{194B9CE8-B813-2451-DDF6-EDFAF3BB4E5F}"/>
              </a:ext>
            </a:extLst>
          </p:cNvPr>
          <p:cNvSpPr>
            <a:spLocks noGrp="1"/>
          </p:cNvSpPr>
          <p:nvPr>
            <p:ph type="body" idx="1"/>
          </p:nvPr>
        </p:nvSpPr>
        <p:spPr/>
        <p:txBody>
          <a:bodyPr>
            <a:normAutofit fontScale="92500" lnSpcReduction="20000"/>
          </a:bodyPr>
          <a:lstStyle/>
          <a:p>
            <a:r>
              <a:rPr lang="en-GB" dirty="0"/>
              <a:t>Plan time to monitor and evaluate your process for planning and the environment (interactions, experiences and spaces).</a:t>
            </a:r>
          </a:p>
          <a:p>
            <a:r>
              <a:rPr lang="en-GB" dirty="0"/>
              <a:t>Use national documents and other tools to support your evaluations: the quality improvement framework, Realising the ambition, Education Scotland’s play pedagogy toolkit. </a:t>
            </a:r>
          </a:p>
          <a:p>
            <a:r>
              <a:rPr lang="en-GB" dirty="0"/>
              <a:t>Ensure you and your staff take time to reflect.</a:t>
            </a:r>
          </a:p>
          <a:p>
            <a:r>
              <a:rPr lang="en-GB" dirty="0"/>
              <a:t>Involve children and families. </a:t>
            </a:r>
          </a:p>
          <a:p>
            <a:r>
              <a:rPr lang="en-GB" dirty="0"/>
              <a:t>Impact!</a:t>
            </a:r>
          </a:p>
          <a:p>
            <a:endParaRPr lang="en-GB" dirty="0"/>
          </a:p>
        </p:txBody>
      </p:sp>
      <p:pic>
        <p:nvPicPr>
          <p:cNvPr id="4" name="Recorded Sound">
            <a:hlinkClick r:id="" action="ppaction://media"/>
            <a:extLst>
              <a:ext uri="{FF2B5EF4-FFF2-40B4-BE49-F238E27FC236}">
                <a16:creationId xmlns:a16="http://schemas.microsoft.com/office/drawing/2014/main" id="{FEA11A2E-0537-74BB-C7A5-DEA72CAEB8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5922963"/>
            <a:ext cx="406400" cy="406400"/>
          </a:xfrm>
          <a:prstGeom prst="rect">
            <a:avLst/>
          </a:prstGeom>
        </p:spPr>
      </p:pic>
    </p:spTree>
    <p:extLst>
      <p:ext uri="{BB962C8B-B14F-4D97-AF65-F5344CB8AC3E}">
        <p14:creationId xmlns:p14="http://schemas.microsoft.com/office/powerpoint/2010/main" val="125330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6">
          <a:extLst>
            <a:ext uri="{FF2B5EF4-FFF2-40B4-BE49-F238E27FC236}">
              <a16:creationId xmlns:a16="http://schemas.microsoft.com/office/drawing/2014/main" id="{95EFA7B9-17F7-1610-52D7-C314D2E6D4CB}"/>
            </a:ext>
          </a:extLst>
        </p:cNvPr>
        <p:cNvGrpSpPr/>
        <p:nvPr/>
      </p:nvGrpSpPr>
      <p:grpSpPr>
        <a:xfrm>
          <a:off x="0" y="0"/>
          <a:ext cx="0" cy="0"/>
          <a:chOff x="0" y="0"/>
          <a:chExt cx="0" cy="0"/>
        </a:xfrm>
      </p:grpSpPr>
      <p:pic>
        <p:nvPicPr>
          <p:cNvPr id="137" name="Google Shape;137;p2">
            <a:extLst>
              <a:ext uri="{FF2B5EF4-FFF2-40B4-BE49-F238E27FC236}">
                <a16:creationId xmlns:a16="http://schemas.microsoft.com/office/drawing/2014/main" id="{D1C0624E-11F6-BA88-26A4-B9DD879F3FD7}"/>
              </a:ext>
            </a:extLst>
          </p:cNvPr>
          <p:cNvPicPr preferRelativeResize="0"/>
          <p:nvPr/>
        </p:nvPicPr>
        <p:blipFill rotWithShape="1">
          <a:blip r:embed="rId5">
            <a:alphaModFix/>
          </a:blip>
          <a:srcRect l="719" r="-720" b="40964"/>
          <a:stretch/>
        </p:blipFill>
        <p:spPr>
          <a:xfrm>
            <a:off x="0" y="0"/>
            <a:ext cx="9144000" cy="898902"/>
          </a:xfrm>
          <a:prstGeom prst="rect">
            <a:avLst/>
          </a:prstGeom>
          <a:noFill/>
          <a:ln>
            <a:noFill/>
          </a:ln>
        </p:spPr>
      </p:pic>
      <p:sp>
        <p:nvSpPr>
          <p:cNvPr id="140" name="Google Shape;140;p2">
            <a:extLst>
              <a:ext uri="{FF2B5EF4-FFF2-40B4-BE49-F238E27FC236}">
                <a16:creationId xmlns:a16="http://schemas.microsoft.com/office/drawing/2014/main" id="{CB9DCA1D-7A35-D359-5723-85CE14458C44}"/>
              </a:ext>
            </a:extLst>
          </p:cNvPr>
          <p:cNvSpPr txBox="1"/>
          <p:nvPr/>
        </p:nvSpPr>
        <p:spPr>
          <a:xfrm>
            <a:off x="1543500" y="4881150"/>
            <a:ext cx="192300" cy="11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41" name="Google Shape;141;p2">
            <a:extLst>
              <a:ext uri="{FF2B5EF4-FFF2-40B4-BE49-F238E27FC236}">
                <a16:creationId xmlns:a16="http://schemas.microsoft.com/office/drawing/2014/main" id="{A30A1855-DAB5-E793-CC86-36E3726ECFB3}"/>
              </a:ext>
            </a:extLst>
          </p:cNvPr>
          <p:cNvSpPr txBox="1"/>
          <p:nvPr/>
        </p:nvSpPr>
        <p:spPr>
          <a:xfrm>
            <a:off x="7646775" y="3329150"/>
            <a:ext cx="734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2" name="TextBox 1">
            <a:extLst>
              <a:ext uri="{FF2B5EF4-FFF2-40B4-BE49-F238E27FC236}">
                <a16:creationId xmlns:a16="http://schemas.microsoft.com/office/drawing/2014/main" id="{41AA9E21-12DC-574F-514C-C9672EC20D82}"/>
              </a:ext>
            </a:extLst>
          </p:cNvPr>
          <p:cNvSpPr txBox="1"/>
          <p:nvPr/>
        </p:nvSpPr>
        <p:spPr>
          <a:xfrm>
            <a:off x="1" y="1135903"/>
            <a:ext cx="9143999" cy="5560497"/>
          </a:xfrm>
          <a:prstGeom prst="rect">
            <a:avLst/>
          </a:prstGeom>
          <a:solidFill>
            <a:schemeClr val="accent4">
              <a:lumMod val="20000"/>
              <a:lumOff val="80000"/>
            </a:schemeClr>
          </a:solidFill>
          <a:effectLst>
            <a:softEdge rad="127000"/>
          </a:effectLst>
        </p:spPr>
        <p:txBody>
          <a:bodyPr wrap="square" rtlCol="0">
            <a:spAutoFit/>
          </a:bodyPr>
          <a:lstStyle/>
          <a:p>
            <a:r>
              <a:rPr lang="en-GB" sz="1800" b="1" dirty="0">
                <a:latin typeface="Calibri" panose="020F0502020204030204" pitchFamily="34" charset="0"/>
                <a:cs typeface="Calibri" panose="020F0502020204030204" pitchFamily="34" charset="0"/>
              </a:rPr>
              <a:t>Challenge questions</a:t>
            </a:r>
            <a:r>
              <a:rPr lang="en-GB" sz="1800" dirty="0">
                <a:latin typeface="Calibri" panose="020F0502020204030204" pitchFamily="34" charset="0"/>
                <a:cs typeface="Calibri" panose="020F0502020204030204" pitchFamily="34" charset="0"/>
              </a:rPr>
              <a:t>:</a:t>
            </a:r>
            <a:endParaRPr lang="en-GB" sz="1800" b="1" dirty="0">
              <a:latin typeface="Calibri" panose="020F0502020204030204" pitchFamily="34" charset="0"/>
              <a:cs typeface="Calibri" panose="020F0502020204030204" pitchFamily="34" charset="0"/>
            </a:endParaRPr>
          </a:p>
          <a:p>
            <a:r>
              <a:rPr lang="en-GB" sz="1800" b="1" dirty="0">
                <a:latin typeface="Calibri" panose="020F0502020204030204" pitchFamily="34" charset="0"/>
                <a:cs typeface="Calibri" panose="020F0502020204030204" pitchFamily="34" charset="0"/>
              </a:rPr>
              <a:t>Learning, teaching and assessment</a:t>
            </a:r>
            <a:r>
              <a:rPr lang="en-GB" sz="1800" dirty="0">
                <a:latin typeface="Calibri" panose="020F0502020204030204" pitchFamily="34" charset="0"/>
                <a:cs typeface="Calibri" panose="020F0502020204030204" pitchFamily="34" charset="0"/>
              </a:rPr>
              <a:t>:</a:t>
            </a:r>
          </a:p>
          <a:p>
            <a:pPr marL="342900" indent="-342900">
              <a:spcAft>
                <a:spcPts val="375"/>
              </a:spcAft>
              <a:buFont typeface="Arial" panose="020B0604020202020204" pitchFamily="34" charset="0"/>
              <a:buChar char="•"/>
            </a:pPr>
            <a:r>
              <a:rPr lang="en-GB" sz="1600" dirty="0"/>
              <a:t>How well does the balance of intentional and responsive planning allow</a:t>
            </a:r>
          </a:p>
          <a:p>
            <a:pPr>
              <a:spcAft>
                <a:spcPts val="375"/>
              </a:spcAft>
            </a:pPr>
            <a:r>
              <a:rPr lang="en-GB" sz="1600" dirty="0"/>
              <a:t>       for breadth, depth, challenge and progress across the curriculum? </a:t>
            </a:r>
          </a:p>
          <a:p>
            <a:pPr>
              <a:spcAft>
                <a:spcPts val="375"/>
              </a:spcAft>
            </a:pPr>
            <a:r>
              <a:rPr lang="en-GB" sz="1600" dirty="0"/>
              <a:t>       In what ways do children influence planning to take their interests forward?</a:t>
            </a:r>
          </a:p>
          <a:p>
            <a:pPr marL="285750" indent="-285750">
              <a:spcAft>
                <a:spcPts val="375"/>
              </a:spcAft>
              <a:buFont typeface="Arial" panose="020B0604020202020204" pitchFamily="34" charset="0"/>
              <a:buChar char="•"/>
            </a:pPr>
            <a:r>
              <a:rPr lang="en-GB" sz="1600" dirty="0"/>
              <a:t>  How do we ensure that we use a rights-based approach to learning, teaching and  </a:t>
            </a:r>
          </a:p>
          <a:p>
            <a:pPr>
              <a:spcAft>
                <a:spcPts val="375"/>
              </a:spcAft>
            </a:pPr>
            <a:r>
              <a:rPr lang="en-GB" sz="1600" dirty="0"/>
              <a:t>       assessment?</a:t>
            </a:r>
          </a:p>
          <a:p>
            <a:pPr>
              <a:spcAft>
                <a:spcPts val="375"/>
              </a:spcAft>
            </a:pPr>
            <a:r>
              <a:rPr lang="en-GB" sz="1600" dirty="0"/>
              <a:t>       In what ways do children have the opportunity to be independent, responsible, and lead their  </a:t>
            </a:r>
          </a:p>
          <a:p>
            <a:pPr>
              <a:spcAft>
                <a:spcPts val="375"/>
              </a:spcAft>
            </a:pPr>
            <a:r>
              <a:rPr lang="en-GB" sz="1600" dirty="0"/>
              <a:t>      own learning?</a:t>
            </a:r>
          </a:p>
          <a:p>
            <a:pPr>
              <a:spcAft>
                <a:spcPts val="375"/>
              </a:spcAft>
            </a:pPr>
            <a:endParaRPr lang="en-GB" sz="1600" dirty="0"/>
          </a:p>
          <a:p>
            <a:pPr>
              <a:spcAft>
                <a:spcPts val="375"/>
              </a:spcAft>
            </a:pPr>
            <a:r>
              <a:rPr lang="en-GB" sz="1600" b="1" dirty="0">
                <a:solidFill>
                  <a:srgbClr val="333333"/>
                </a:solidFill>
                <a:latin typeface="Roboto" panose="02000000000000000000" pitchFamily="2" charset="0"/>
              </a:rPr>
              <a:t>Play, learning and developing</a:t>
            </a:r>
          </a:p>
          <a:p>
            <a:pPr marL="285750" indent="-285750">
              <a:spcAft>
                <a:spcPts val="375"/>
              </a:spcAft>
              <a:buFont typeface="Arial" panose="020B0604020202020204" pitchFamily="34" charset="0"/>
              <a:buChar char="•"/>
            </a:pPr>
            <a:r>
              <a:rPr lang="en-GB" sz="1600" dirty="0"/>
              <a:t>How do we maximise opportunities for children to be challenged, creative and engaged in their play and learning?</a:t>
            </a:r>
          </a:p>
          <a:p>
            <a:pPr marL="285750" indent="-285750">
              <a:buFont typeface="Arial" panose="020B0604020202020204" pitchFamily="34" charset="0"/>
              <a:buChar char="•"/>
            </a:pPr>
            <a:r>
              <a:rPr lang="en-GB" sz="1600" dirty="0"/>
              <a:t>How well do we support and encourage children’s natural curiosity, creativity and problem solving?</a:t>
            </a:r>
          </a:p>
          <a:p>
            <a:pPr marL="285750" indent="-285750">
              <a:buFont typeface="Arial" panose="020B0604020202020204" pitchFamily="34" charset="0"/>
              <a:buChar char="•"/>
            </a:pPr>
            <a:r>
              <a:rPr lang="en-GB" sz="1600" dirty="0"/>
              <a:t>How can children be supported to have confidence in leading their own learning?</a:t>
            </a:r>
          </a:p>
          <a:p>
            <a:pPr marL="285750" indent="-285750">
              <a:buFont typeface="Arial" panose="020B0604020202020204" pitchFamily="34" charset="0"/>
              <a:buChar char="•"/>
            </a:pPr>
            <a:r>
              <a:rPr lang="en-GB" sz="1600" dirty="0"/>
              <a:t>How do we ensure we keep up to date with relevant theory and demonstrate how our understanding of child development supports high-quality play and learning experiences?</a:t>
            </a:r>
          </a:p>
          <a:p>
            <a:pPr>
              <a:spcAft>
                <a:spcPts val="375"/>
              </a:spcAft>
            </a:pPr>
            <a:r>
              <a:rPr lang="en-GB" sz="1600" dirty="0">
                <a:solidFill>
                  <a:srgbClr val="333333"/>
                </a:solidFill>
                <a:latin typeface="Roboto" panose="02000000000000000000" pitchFamily="2" charset="0"/>
              </a:rPr>
              <a:t> </a:t>
            </a:r>
            <a:endParaRPr lang="en-GB" dirty="0">
              <a:solidFill>
                <a:srgbClr val="333333"/>
              </a:solidFill>
              <a:latin typeface="Roboto" panose="02000000000000000000" pitchFamily="2" charset="0"/>
            </a:endParaRPr>
          </a:p>
          <a:p>
            <a:r>
              <a:rPr lang="en-GB" dirty="0"/>
              <a:t>Quality improvement framework for early learning and childcare. </a:t>
            </a:r>
          </a:p>
        </p:txBody>
      </p:sp>
      <p:pic>
        <p:nvPicPr>
          <p:cNvPr id="4" name="Picture 3">
            <a:extLst>
              <a:ext uri="{FF2B5EF4-FFF2-40B4-BE49-F238E27FC236}">
                <a16:creationId xmlns:a16="http://schemas.microsoft.com/office/drawing/2014/main" id="{FB15BC53-FEC4-8AEC-8C11-9AC6612F871A}"/>
              </a:ext>
            </a:extLst>
          </p:cNvPr>
          <p:cNvPicPr>
            <a:picLocks noChangeAspect="1"/>
          </p:cNvPicPr>
          <p:nvPr/>
        </p:nvPicPr>
        <p:blipFill>
          <a:blip r:embed="rId6"/>
          <a:stretch>
            <a:fillRect/>
          </a:stretch>
        </p:blipFill>
        <p:spPr>
          <a:xfrm>
            <a:off x="7059168" y="178474"/>
            <a:ext cx="1828603" cy="1796630"/>
          </a:xfrm>
          <a:prstGeom prst="rect">
            <a:avLst/>
          </a:prstGeom>
          <a:effectLst>
            <a:softEdge rad="63500"/>
          </a:effectLst>
        </p:spPr>
      </p:pic>
      <p:sp>
        <p:nvSpPr>
          <p:cNvPr id="5" name="TextBox 4">
            <a:extLst>
              <a:ext uri="{FF2B5EF4-FFF2-40B4-BE49-F238E27FC236}">
                <a16:creationId xmlns:a16="http://schemas.microsoft.com/office/drawing/2014/main" id="{BD391C5E-8AE8-30A0-4FCF-06EA318E2962}"/>
              </a:ext>
            </a:extLst>
          </p:cNvPr>
          <p:cNvSpPr txBox="1"/>
          <p:nvPr/>
        </p:nvSpPr>
        <p:spPr>
          <a:xfrm>
            <a:off x="786537" y="415475"/>
            <a:ext cx="7570922" cy="400110"/>
          </a:xfrm>
          <a:prstGeom prst="rect">
            <a:avLst/>
          </a:prstGeom>
          <a:noFill/>
        </p:spPr>
        <p:txBody>
          <a:bodyPr wrap="square">
            <a:spAutoFit/>
          </a:bodyPr>
          <a:lstStyle/>
          <a:p>
            <a:pPr algn="ctr"/>
            <a:r>
              <a:rPr lang="en-GB" sz="2000" b="1" dirty="0"/>
              <a:t>Self-evaluation</a:t>
            </a:r>
            <a:r>
              <a:rPr lang="en-GB" dirty="0"/>
              <a:t> </a:t>
            </a:r>
          </a:p>
        </p:txBody>
      </p:sp>
      <p:pic>
        <p:nvPicPr>
          <p:cNvPr id="3" name="Recorded Sound">
            <a:hlinkClick r:id="" action="ppaction://media"/>
            <a:extLst>
              <a:ext uri="{FF2B5EF4-FFF2-40B4-BE49-F238E27FC236}">
                <a16:creationId xmlns:a16="http://schemas.microsoft.com/office/drawing/2014/main" id="{2D871F6D-1C21-D002-F6F8-5B066E0FEF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83591" y="6290000"/>
            <a:ext cx="406400" cy="406400"/>
          </a:xfrm>
          <a:prstGeom prst="rect">
            <a:avLst/>
          </a:prstGeom>
        </p:spPr>
      </p:pic>
    </p:spTree>
    <p:extLst>
      <p:ext uri="{BB962C8B-B14F-4D97-AF65-F5344CB8AC3E}">
        <p14:creationId xmlns:p14="http://schemas.microsoft.com/office/powerpoint/2010/main" val="94955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A4727F-2339-56CE-762F-52D7F1C7B1EC}"/>
              </a:ext>
            </a:extLst>
          </p:cNvPr>
          <p:cNvSpPr>
            <a:spLocks noGrp="1"/>
          </p:cNvSpPr>
          <p:nvPr>
            <p:ph type="title"/>
          </p:nvPr>
        </p:nvSpPr>
        <p:spPr/>
        <p:txBody>
          <a:bodyPr>
            <a:normAutofit fontScale="90000"/>
          </a:bodyPr>
          <a:lstStyle/>
          <a:p>
            <a:r>
              <a:rPr lang="en-GB" dirty="0"/>
              <a:t>Interactions, experiences and spaces</a:t>
            </a:r>
          </a:p>
        </p:txBody>
      </p:sp>
      <p:sp>
        <p:nvSpPr>
          <p:cNvPr id="7" name="Text Placeholder 6">
            <a:extLst>
              <a:ext uri="{FF2B5EF4-FFF2-40B4-BE49-F238E27FC236}">
                <a16:creationId xmlns:a16="http://schemas.microsoft.com/office/drawing/2014/main" id="{E8089D95-63F4-3C15-2061-2A0FC2B0084E}"/>
              </a:ext>
            </a:extLst>
          </p:cNvPr>
          <p:cNvSpPr>
            <a:spLocks noGrp="1"/>
          </p:cNvSpPr>
          <p:nvPr>
            <p:ph type="body" idx="1"/>
          </p:nvPr>
        </p:nvSpPr>
        <p:spPr>
          <a:xfrm>
            <a:off x="457200" y="1205948"/>
            <a:ext cx="8229600" cy="4920215"/>
          </a:xfrm>
        </p:spPr>
        <p:txBody>
          <a:bodyPr>
            <a:normAutofit/>
          </a:bodyPr>
          <a:lstStyle/>
          <a:p>
            <a:r>
              <a:rPr lang="en-GB" sz="2000" dirty="0"/>
              <a:t>How often do you look at the space from the eyes of the children? </a:t>
            </a:r>
          </a:p>
          <a:p>
            <a:r>
              <a:rPr lang="en-GB" sz="2000" dirty="0"/>
              <a:t>How do you know your spaces and experiences both indoors and outdoors are ‘working’ for your children?</a:t>
            </a:r>
          </a:p>
          <a:p>
            <a:r>
              <a:rPr lang="en-GB" sz="2000" dirty="0"/>
              <a:t>How do you know that quality interactions are supporting children’s play and learning? </a:t>
            </a:r>
          </a:p>
        </p:txBody>
      </p:sp>
      <p:pic>
        <p:nvPicPr>
          <p:cNvPr id="2" name="Picture 1">
            <a:extLst>
              <a:ext uri="{FF2B5EF4-FFF2-40B4-BE49-F238E27FC236}">
                <a16:creationId xmlns:a16="http://schemas.microsoft.com/office/drawing/2014/main" id="{F526EF61-04DA-57D1-6AF8-85DCF4E59DDA}"/>
              </a:ext>
            </a:extLst>
          </p:cNvPr>
          <p:cNvPicPr>
            <a:picLocks noChangeAspect="1"/>
          </p:cNvPicPr>
          <p:nvPr/>
        </p:nvPicPr>
        <p:blipFill>
          <a:blip r:embed="rId5"/>
          <a:stretch>
            <a:fillRect/>
          </a:stretch>
        </p:blipFill>
        <p:spPr>
          <a:xfrm>
            <a:off x="205409" y="3909393"/>
            <a:ext cx="4075044" cy="2834828"/>
          </a:xfrm>
          <a:prstGeom prst="rect">
            <a:avLst/>
          </a:prstGeom>
        </p:spPr>
      </p:pic>
      <p:pic>
        <p:nvPicPr>
          <p:cNvPr id="3" name="Picture 2">
            <a:extLst>
              <a:ext uri="{FF2B5EF4-FFF2-40B4-BE49-F238E27FC236}">
                <a16:creationId xmlns:a16="http://schemas.microsoft.com/office/drawing/2014/main" id="{14D9638D-8810-FED4-407D-58A29D844BDB}"/>
              </a:ext>
            </a:extLst>
          </p:cNvPr>
          <p:cNvPicPr>
            <a:picLocks noChangeAspect="1"/>
          </p:cNvPicPr>
          <p:nvPr/>
        </p:nvPicPr>
        <p:blipFill>
          <a:blip r:embed="rId6"/>
          <a:stretch>
            <a:fillRect/>
          </a:stretch>
        </p:blipFill>
        <p:spPr>
          <a:xfrm>
            <a:off x="4678017" y="3909393"/>
            <a:ext cx="3876263" cy="2834828"/>
          </a:xfrm>
          <a:prstGeom prst="rect">
            <a:avLst/>
          </a:prstGeom>
        </p:spPr>
      </p:pic>
      <p:pic>
        <p:nvPicPr>
          <p:cNvPr id="4" name="Recorded Sound">
            <a:hlinkClick r:id="" action="ppaction://media"/>
            <a:extLst>
              <a:ext uri="{FF2B5EF4-FFF2-40B4-BE49-F238E27FC236}">
                <a16:creationId xmlns:a16="http://schemas.microsoft.com/office/drawing/2014/main" id="{E98E857E-9A9B-2134-96D3-C383CC40F56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62528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2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7C4164-077A-6E32-5FEA-94BA27DD3D63}"/>
              </a:ext>
            </a:extLst>
          </p:cNvPr>
          <p:cNvPicPr>
            <a:picLocks noChangeAspect="1"/>
          </p:cNvPicPr>
          <p:nvPr/>
        </p:nvPicPr>
        <p:blipFill>
          <a:blip r:embed="rId5"/>
          <a:stretch>
            <a:fillRect/>
          </a:stretch>
        </p:blipFill>
        <p:spPr>
          <a:xfrm>
            <a:off x="340963" y="294469"/>
            <a:ext cx="8183105" cy="6137328"/>
          </a:xfrm>
          <a:prstGeom prst="rect">
            <a:avLst/>
          </a:prstGeom>
        </p:spPr>
      </p:pic>
      <p:pic>
        <p:nvPicPr>
          <p:cNvPr id="2" name="Recorded Sound">
            <a:hlinkClick r:id="" action="ppaction://media"/>
            <a:extLst>
              <a:ext uri="{FF2B5EF4-FFF2-40B4-BE49-F238E27FC236}">
                <a16:creationId xmlns:a16="http://schemas.microsoft.com/office/drawing/2014/main" id="{492830E9-2189-7DA1-9CCC-D32B2BDDD3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29315" y="5638260"/>
            <a:ext cx="406400" cy="406400"/>
          </a:xfrm>
          <a:prstGeom prst="rect">
            <a:avLst/>
          </a:prstGeom>
        </p:spPr>
      </p:pic>
    </p:spTree>
    <p:extLst>
      <p:ext uri="{BB962C8B-B14F-4D97-AF65-F5344CB8AC3E}">
        <p14:creationId xmlns:p14="http://schemas.microsoft.com/office/powerpoint/2010/main" val="304458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D45317-439C-933B-427B-526D5581A8BC}"/>
              </a:ext>
            </a:extLst>
          </p:cNvPr>
          <p:cNvPicPr>
            <a:picLocks noChangeAspect="1"/>
          </p:cNvPicPr>
          <p:nvPr/>
        </p:nvPicPr>
        <p:blipFill>
          <a:blip r:embed="rId5"/>
          <a:stretch>
            <a:fillRect/>
          </a:stretch>
        </p:blipFill>
        <p:spPr>
          <a:xfrm>
            <a:off x="2777067" y="194934"/>
            <a:ext cx="6062353" cy="3617649"/>
          </a:xfrm>
          <a:prstGeom prst="rect">
            <a:avLst/>
          </a:prstGeom>
        </p:spPr>
      </p:pic>
      <p:pic>
        <p:nvPicPr>
          <p:cNvPr id="10" name="Picture 9">
            <a:extLst>
              <a:ext uri="{FF2B5EF4-FFF2-40B4-BE49-F238E27FC236}">
                <a16:creationId xmlns:a16="http://schemas.microsoft.com/office/drawing/2014/main" id="{6E182A49-5D7C-4860-F5DE-CD1C6E2F605C}"/>
              </a:ext>
            </a:extLst>
          </p:cNvPr>
          <p:cNvPicPr>
            <a:picLocks noChangeAspect="1"/>
          </p:cNvPicPr>
          <p:nvPr/>
        </p:nvPicPr>
        <p:blipFill>
          <a:blip r:embed="rId6"/>
          <a:stretch>
            <a:fillRect/>
          </a:stretch>
        </p:blipFill>
        <p:spPr>
          <a:xfrm>
            <a:off x="304580" y="3541749"/>
            <a:ext cx="5728722" cy="3121317"/>
          </a:xfrm>
          <a:prstGeom prst="rect">
            <a:avLst/>
          </a:prstGeom>
        </p:spPr>
      </p:pic>
      <p:pic>
        <p:nvPicPr>
          <p:cNvPr id="12" name="Picture 11">
            <a:extLst>
              <a:ext uri="{FF2B5EF4-FFF2-40B4-BE49-F238E27FC236}">
                <a16:creationId xmlns:a16="http://schemas.microsoft.com/office/drawing/2014/main" id="{255E79DC-F31C-AA53-F18A-90A5D22B30D4}"/>
              </a:ext>
            </a:extLst>
          </p:cNvPr>
          <p:cNvPicPr>
            <a:picLocks noChangeAspect="1"/>
          </p:cNvPicPr>
          <p:nvPr/>
        </p:nvPicPr>
        <p:blipFill>
          <a:blip r:embed="rId7"/>
          <a:stretch>
            <a:fillRect/>
          </a:stretch>
        </p:blipFill>
        <p:spPr>
          <a:xfrm>
            <a:off x="304580" y="417202"/>
            <a:ext cx="2221644" cy="1524071"/>
          </a:xfrm>
          <a:prstGeom prst="rect">
            <a:avLst/>
          </a:prstGeom>
        </p:spPr>
      </p:pic>
      <p:pic>
        <p:nvPicPr>
          <p:cNvPr id="2" name="Recorded Sound">
            <a:hlinkClick r:id="" action="ppaction://media"/>
            <a:extLst>
              <a:ext uri="{FF2B5EF4-FFF2-40B4-BE49-F238E27FC236}">
                <a16:creationId xmlns:a16="http://schemas.microsoft.com/office/drawing/2014/main" id="{6CF882FC-1B4A-3143-6829-A15B3EF18A6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67251" y="6046821"/>
            <a:ext cx="406400" cy="406400"/>
          </a:xfrm>
          <a:prstGeom prst="rect">
            <a:avLst/>
          </a:prstGeom>
        </p:spPr>
      </p:pic>
    </p:spTree>
    <p:extLst>
      <p:ext uri="{BB962C8B-B14F-4D97-AF65-F5344CB8AC3E}">
        <p14:creationId xmlns:p14="http://schemas.microsoft.com/office/powerpoint/2010/main" val="185337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8CC0F5-B618-5B16-1CBE-A310B03B65EB}"/>
              </a:ext>
            </a:extLst>
          </p:cNvPr>
          <p:cNvPicPr>
            <a:picLocks noChangeAspect="1"/>
          </p:cNvPicPr>
          <p:nvPr/>
        </p:nvPicPr>
        <p:blipFill>
          <a:blip r:embed="rId5"/>
          <a:stretch>
            <a:fillRect/>
          </a:stretch>
        </p:blipFill>
        <p:spPr>
          <a:xfrm>
            <a:off x="171128" y="2858104"/>
            <a:ext cx="4974309" cy="3801126"/>
          </a:xfrm>
          <a:prstGeom prst="rect">
            <a:avLst/>
          </a:prstGeom>
        </p:spPr>
      </p:pic>
      <p:pic>
        <p:nvPicPr>
          <p:cNvPr id="3" name="Picture 2">
            <a:extLst>
              <a:ext uri="{FF2B5EF4-FFF2-40B4-BE49-F238E27FC236}">
                <a16:creationId xmlns:a16="http://schemas.microsoft.com/office/drawing/2014/main" id="{676A097E-FF53-B0B7-E82A-8DA9E0EBD64E}"/>
              </a:ext>
            </a:extLst>
          </p:cNvPr>
          <p:cNvPicPr>
            <a:picLocks noChangeAspect="1"/>
          </p:cNvPicPr>
          <p:nvPr/>
        </p:nvPicPr>
        <p:blipFill>
          <a:blip r:embed="rId6"/>
          <a:stretch>
            <a:fillRect/>
          </a:stretch>
        </p:blipFill>
        <p:spPr>
          <a:xfrm>
            <a:off x="3620421" y="198770"/>
            <a:ext cx="5352451" cy="3458830"/>
          </a:xfrm>
          <a:prstGeom prst="rect">
            <a:avLst/>
          </a:prstGeom>
        </p:spPr>
      </p:pic>
      <p:pic>
        <p:nvPicPr>
          <p:cNvPr id="4" name="Recorded Sound">
            <a:hlinkClick r:id="" action="ppaction://media"/>
            <a:extLst>
              <a:ext uri="{FF2B5EF4-FFF2-40B4-BE49-F238E27FC236}">
                <a16:creationId xmlns:a16="http://schemas.microsoft.com/office/drawing/2014/main" id="{6733BED0-BE8D-7097-19F4-DDE30EC98E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0246" y="6252830"/>
            <a:ext cx="406400" cy="406400"/>
          </a:xfrm>
          <a:prstGeom prst="rect">
            <a:avLst/>
          </a:prstGeom>
        </p:spPr>
      </p:pic>
    </p:spTree>
    <p:extLst>
      <p:ext uri="{BB962C8B-B14F-4D97-AF65-F5344CB8AC3E}">
        <p14:creationId xmlns:p14="http://schemas.microsoft.com/office/powerpoint/2010/main" val="41471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CA69B-8319-AEF0-FAE6-0F20FFCA9BD9}"/>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7B0100F-1164-4106-1E0D-CF25E6615CE7}"/>
              </a:ext>
            </a:extLst>
          </p:cNvPr>
          <p:cNvPicPr>
            <a:picLocks noGrp="1" noChangeAspect="1"/>
          </p:cNvPicPr>
          <p:nvPr>
            <p:ph idx="1"/>
          </p:nvPr>
        </p:nvPicPr>
        <p:blipFill>
          <a:blip r:embed="rId5"/>
          <a:stretch>
            <a:fillRect/>
          </a:stretch>
        </p:blipFill>
        <p:spPr>
          <a:xfrm>
            <a:off x="581186" y="383583"/>
            <a:ext cx="7981627" cy="6090834"/>
          </a:xfrm>
        </p:spPr>
      </p:pic>
      <p:pic>
        <p:nvPicPr>
          <p:cNvPr id="2" name="Recorded Sound">
            <a:hlinkClick r:id="" action="ppaction://media"/>
            <a:extLst>
              <a:ext uri="{FF2B5EF4-FFF2-40B4-BE49-F238E27FC236}">
                <a16:creationId xmlns:a16="http://schemas.microsoft.com/office/drawing/2014/main" id="{A3B7D56A-56FC-1CB5-2466-E39303779A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799" y="6150702"/>
            <a:ext cx="406400" cy="406400"/>
          </a:xfrm>
          <a:prstGeom prst="rect">
            <a:avLst/>
          </a:prstGeom>
        </p:spPr>
      </p:pic>
    </p:spTree>
    <p:extLst>
      <p:ext uri="{BB962C8B-B14F-4D97-AF65-F5344CB8AC3E}">
        <p14:creationId xmlns:p14="http://schemas.microsoft.com/office/powerpoint/2010/main" val="2247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F40DC2-5783-89D6-97B7-067E2DE6FDF6}"/>
              </a:ext>
            </a:extLst>
          </p:cNvPr>
          <p:cNvPicPr>
            <a:picLocks noChangeAspect="1"/>
          </p:cNvPicPr>
          <p:nvPr/>
        </p:nvPicPr>
        <p:blipFill>
          <a:blip r:embed="rId5"/>
          <a:stretch>
            <a:fillRect/>
          </a:stretch>
        </p:blipFill>
        <p:spPr>
          <a:xfrm>
            <a:off x="482600" y="2065319"/>
            <a:ext cx="3971037" cy="2727360"/>
          </a:xfrm>
          <a:prstGeom prst="rect">
            <a:avLst/>
          </a:prstGeom>
        </p:spPr>
      </p:pic>
      <p:cxnSp>
        <p:nvCxnSpPr>
          <p:cNvPr id="15" name="Straight Connector 1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996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164E6B3-E264-D93D-A6E8-15C0255CB42E}"/>
              </a:ext>
            </a:extLst>
          </p:cNvPr>
          <p:cNvPicPr>
            <a:picLocks noChangeAspect="1"/>
          </p:cNvPicPr>
          <p:nvPr/>
        </p:nvPicPr>
        <p:blipFill>
          <a:blip r:embed="rId6"/>
          <a:stretch>
            <a:fillRect/>
          </a:stretch>
        </p:blipFill>
        <p:spPr>
          <a:xfrm>
            <a:off x="4690362" y="1686707"/>
            <a:ext cx="3971037" cy="3484585"/>
          </a:xfrm>
          <a:prstGeom prst="rect">
            <a:avLst/>
          </a:prstGeom>
        </p:spPr>
      </p:pic>
      <p:pic>
        <p:nvPicPr>
          <p:cNvPr id="2" name="Recorded Sound">
            <a:hlinkClick r:id="" action="ppaction://media"/>
            <a:extLst>
              <a:ext uri="{FF2B5EF4-FFF2-40B4-BE49-F238E27FC236}">
                <a16:creationId xmlns:a16="http://schemas.microsoft.com/office/drawing/2014/main" id="{CD8086C7-C406-0432-66EF-0F90849A22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73855" y="5511800"/>
            <a:ext cx="406400" cy="406400"/>
          </a:xfrm>
          <a:prstGeom prst="rect">
            <a:avLst/>
          </a:prstGeom>
        </p:spPr>
      </p:pic>
    </p:spTree>
    <p:extLst>
      <p:ext uri="{BB962C8B-B14F-4D97-AF65-F5344CB8AC3E}">
        <p14:creationId xmlns:p14="http://schemas.microsoft.com/office/powerpoint/2010/main" val="309854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2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4">
          <a:extLst>
            <a:ext uri="{FF2B5EF4-FFF2-40B4-BE49-F238E27FC236}">
              <a16:creationId xmlns:a16="http://schemas.microsoft.com/office/drawing/2014/main" id="{86DFF1C8-D77A-1491-8248-2124B96B9E88}"/>
            </a:ext>
          </a:extLst>
        </p:cNvPr>
        <p:cNvGrpSpPr/>
        <p:nvPr/>
      </p:nvGrpSpPr>
      <p:grpSpPr>
        <a:xfrm>
          <a:off x="0" y="0"/>
          <a:ext cx="0" cy="0"/>
          <a:chOff x="0" y="0"/>
          <a:chExt cx="0" cy="0"/>
        </a:xfrm>
      </p:grpSpPr>
      <p:pic>
        <p:nvPicPr>
          <p:cNvPr id="335" name="Google Shape;335;gd03ca528b6_1_10">
            <a:extLst>
              <a:ext uri="{FF2B5EF4-FFF2-40B4-BE49-F238E27FC236}">
                <a16:creationId xmlns:a16="http://schemas.microsoft.com/office/drawing/2014/main" id="{8A287419-4D51-6B6C-A529-4E1D52310FCA}"/>
              </a:ext>
            </a:extLst>
          </p:cNvPr>
          <p:cNvPicPr preferRelativeResize="0"/>
          <p:nvPr/>
        </p:nvPicPr>
        <p:blipFill rotWithShape="1">
          <a:blip r:embed="rId5">
            <a:alphaModFix/>
          </a:blip>
          <a:srcRect/>
          <a:stretch/>
        </p:blipFill>
        <p:spPr>
          <a:xfrm>
            <a:off x="0" y="0"/>
            <a:ext cx="9144000" cy="6858000"/>
          </a:xfrm>
          <a:prstGeom prst="rect">
            <a:avLst/>
          </a:prstGeom>
          <a:noFill/>
          <a:ln>
            <a:noFill/>
          </a:ln>
        </p:spPr>
      </p:pic>
      <p:sp>
        <p:nvSpPr>
          <p:cNvPr id="338" name="Google Shape;338;gd03ca528b6_1_10">
            <a:extLst>
              <a:ext uri="{FF2B5EF4-FFF2-40B4-BE49-F238E27FC236}">
                <a16:creationId xmlns:a16="http://schemas.microsoft.com/office/drawing/2014/main" id="{51A982DA-B0E5-D536-8EB3-9F82F4697FB6}"/>
              </a:ext>
            </a:extLst>
          </p:cNvPr>
          <p:cNvSpPr/>
          <p:nvPr/>
        </p:nvSpPr>
        <p:spPr>
          <a:xfrm>
            <a:off x="229041" y="682060"/>
            <a:ext cx="8685900" cy="5493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i="1">
              <a:solidFill>
                <a:schemeClr val="dk1"/>
              </a:solidFill>
              <a:latin typeface="Arial"/>
              <a:ea typeface="Arial"/>
              <a:cs typeface="Arial"/>
              <a:sym typeface="Arial"/>
            </a:endParaRPr>
          </a:p>
        </p:txBody>
      </p:sp>
      <p:pic>
        <p:nvPicPr>
          <p:cNvPr id="4" name="Picture 3">
            <a:extLst>
              <a:ext uri="{FF2B5EF4-FFF2-40B4-BE49-F238E27FC236}">
                <a16:creationId xmlns:a16="http://schemas.microsoft.com/office/drawing/2014/main" id="{CFA1A77B-3AD7-509C-507E-A71EDB2BF368}"/>
              </a:ext>
            </a:extLst>
          </p:cNvPr>
          <p:cNvPicPr>
            <a:picLocks noChangeAspect="1"/>
          </p:cNvPicPr>
          <p:nvPr/>
        </p:nvPicPr>
        <p:blipFill>
          <a:blip r:embed="rId6"/>
          <a:stretch>
            <a:fillRect/>
          </a:stretch>
        </p:blipFill>
        <p:spPr>
          <a:xfrm>
            <a:off x="-18" y="0"/>
            <a:ext cx="9144018" cy="6857999"/>
          </a:xfrm>
          <a:prstGeom prst="rect">
            <a:avLst/>
          </a:prstGeom>
        </p:spPr>
      </p:pic>
      <p:pic>
        <p:nvPicPr>
          <p:cNvPr id="340" name="Google Shape;340;gd03ca528b6_1_10">
            <a:extLst>
              <a:ext uri="{FF2B5EF4-FFF2-40B4-BE49-F238E27FC236}">
                <a16:creationId xmlns:a16="http://schemas.microsoft.com/office/drawing/2014/main" id="{39582374-C9EF-C4B1-CFA5-C6C7A1CC34B4}"/>
              </a:ext>
            </a:extLst>
          </p:cNvPr>
          <p:cNvPicPr preferRelativeResize="0"/>
          <p:nvPr/>
        </p:nvPicPr>
        <p:blipFill rotWithShape="1">
          <a:blip r:embed="rId7">
            <a:alphaModFix/>
          </a:blip>
          <a:srcRect l="24519" t="-31535" r="29520" b="24491"/>
          <a:stretch/>
        </p:blipFill>
        <p:spPr>
          <a:xfrm>
            <a:off x="362824" y="3429000"/>
            <a:ext cx="1484762" cy="3087979"/>
          </a:xfrm>
          <a:prstGeom prst="rect">
            <a:avLst/>
          </a:prstGeom>
          <a:noFill/>
          <a:ln>
            <a:noFill/>
          </a:ln>
        </p:spPr>
      </p:pic>
      <p:pic>
        <p:nvPicPr>
          <p:cNvPr id="2" name="Recorded Sound">
            <a:hlinkClick r:id="" action="ppaction://media"/>
            <a:extLst>
              <a:ext uri="{FF2B5EF4-FFF2-40B4-BE49-F238E27FC236}">
                <a16:creationId xmlns:a16="http://schemas.microsoft.com/office/drawing/2014/main" id="{72836F30-F186-58F9-C132-A61EA2F6BC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rot="10475380">
            <a:off x="4368791" y="5529853"/>
            <a:ext cx="406400" cy="406400"/>
          </a:xfrm>
          <a:prstGeom prst="rect">
            <a:avLst/>
          </a:prstGeom>
        </p:spPr>
      </p:pic>
    </p:spTree>
    <p:extLst>
      <p:ext uri="{BB962C8B-B14F-4D97-AF65-F5344CB8AC3E}">
        <p14:creationId xmlns:p14="http://schemas.microsoft.com/office/powerpoint/2010/main" val="118002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5"/>
            <a:extLst>
              <a:ext uri="{FF2B5EF4-FFF2-40B4-BE49-F238E27FC236}">
                <a16:creationId xmlns:a16="http://schemas.microsoft.com/office/drawing/2014/main" id="{08E8CE0F-1065-D5D2-756D-127BA6A9A2C0}"/>
              </a:ext>
            </a:extLst>
          </p:cNvPr>
          <p:cNvPicPr>
            <a:picLocks noChangeAspect="1"/>
          </p:cNvPicPr>
          <p:nvPr/>
        </p:nvPicPr>
        <p:blipFill>
          <a:blip r:embed="rId6"/>
          <a:stretch>
            <a:fillRect/>
          </a:stretch>
        </p:blipFill>
        <p:spPr>
          <a:xfrm>
            <a:off x="294468" y="1208868"/>
            <a:ext cx="8539566" cy="5315918"/>
          </a:xfrm>
          <a:prstGeom prst="rect">
            <a:avLst/>
          </a:prstGeom>
        </p:spPr>
      </p:pic>
      <p:sp>
        <p:nvSpPr>
          <p:cNvPr id="5" name="TextBox 4">
            <a:extLst>
              <a:ext uri="{FF2B5EF4-FFF2-40B4-BE49-F238E27FC236}">
                <a16:creationId xmlns:a16="http://schemas.microsoft.com/office/drawing/2014/main" id="{1CBFE11A-BD7F-A5B4-88E3-B397B8B2CBB5}"/>
              </a:ext>
            </a:extLst>
          </p:cNvPr>
          <p:cNvSpPr txBox="1"/>
          <p:nvPr/>
        </p:nvSpPr>
        <p:spPr>
          <a:xfrm>
            <a:off x="294467" y="488197"/>
            <a:ext cx="8291593" cy="523220"/>
          </a:xfrm>
          <a:prstGeom prst="rect">
            <a:avLst/>
          </a:prstGeom>
          <a:noFill/>
        </p:spPr>
        <p:txBody>
          <a:bodyPr wrap="square">
            <a:spAutoFit/>
          </a:bodyPr>
          <a:lstStyle/>
          <a:p>
            <a:r>
              <a:rPr lang="en-GB" sz="2800" dirty="0">
                <a:latin typeface="Calibri" panose="020F0502020204030204" pitchFamily="34" charset="0"/>
                <a:ea typeface="Calibri" panose="020F0502020204030204" pitchFamily="34" charset="0"/>
                <a:cs typeface="Calibri" panose="020F0502020204030204" pitchFamily="34" charset="0"/>
                <a:hlinkClick r:id="rId5"/>
              </a:rPr>
              <a:t>Education Scotland early level play pedagogy toolkit</a:t>
            </a:r>
            <a:endParaRPr lang="en-GB" sz="2800" dirty="0">
              <a:latin typeface="Calibri" panose="020F0502020204030204" pitchFamily="34" charset="0"/>
              <a:ea typeface="Calibri" panose="020F0502020204030204" pitchFamily="34" charset="0"/>
              <a:cs typeface="Calibri" panose="020F0502020204030204" pitchFamily="34" charset="0"/>
            </a:endParaRPr>
          </a:p>
        </p:txBody>
      </p:sp>
      <p:pic>
        <p:nvPicPr>
          <p:cNvPr id="2" name="Recorded Sound">
            <a:hlinkClick r:id="" action="ppaction://media"/>
            <a:extLst>
              <a:ext uri="{FF2B5EF4-FFF2-40B4-BE49-F238E27FC236}">
                <a16:creationId xmlns:a16="http://schemas.microsoft.com/office/drawing/2014/main" id="{FCBFCDAC-98D7-1B2E-D3FD-D83605BB82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33863" y="5242732"/>
            <a:ext cx="406400" cy="406400"/>
          </a:xfrm>
          <a:prstGeom prst="rect">
            <a:avLst/>
          </a:prstGeom>
        </p:spPr>
      </p:pic>
    </p:spTree>
    <p:extLst>
      <p:ext uri="{BB962C8B-B14F-4D97-AF65-F5344CB8AC3E}">
        <p14:creationId xmlns:p14="http://schemas.microsoft.com/office/powerpoint/2010/main" val="404320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91FCB-E9D4-9509-E4A5-52151E49258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18DE475-E26F-22DE-91FC-C7028E16B2AF}"/>
              </a:ext>
            </a:extLst>
          </p:cNvPr>
          <p:cNvPicPr>
            <a:picLocks noChangeAspect="1"/>
          </p:cNvPicPr>
          <p:nvPr/>
        </p:nvPicPr>
        <p:blipFill>
          <a:blip r:embed="rId5"/>
          <a:srcRect t="33502"/>
          <a:stretch/>
        </p:blipFill>
        <p:spPr>
          <a:xfrm>
            <a:off x="4429124" y="1498322"/>
            <a:ext cx="4714875" cy="3859078"/>
          </a:xfrm>
          <a:prstGeom prst="rect">
            <a:avLst/>
          </a:prstGeom>
        </p:spPr>
      </p:pic>
      <p:sp>
        <p:nvSpPr>
          <p:cNvPr id="8" name="TextBox 7">
            <a:extLst>
              <a:ext uri="{FF2B5EF4-FFF2-40B4-BE49-F238E27FC236}">
                <a16:creationId xmlns:a16="http://schemas.microsoft.com/office/drawing/2014/main" id="{5DEF24C6-B6B9-CD2D-7E5A-03873D30EB18}"/>
              </a:ext>
            </a:extLst>
          </p:cNvPr>
          <p:cNvSpPr txBox="1"/>
          <p:nvPr/>
        </p:nvSpPr>
        <p:spPr>
          <a:xfrm>
            <a:off x="0" y="0"/>
            <a:ext cx="4246536" cy="6978834"/>
          </a:xfrm>
          <a:prstGeom prst="rect">
            <a:avLst/>
          </a:prstGeom>
          <a:solidFill>
            <a:schemeClr val="bg2"/>
          </a:solidFill>
          <a:ln>
            <a:solidFill>
              <a:schemeClr val="bg1"/>
            </a:solidFill>
          </a:ln>
        </p:spPr>
        <p:txBody>
          <a:bodyPr wrap="square" rtlCol="0">
            <a:spAutoFit/>
          </a:bodyPr>
          <a:lstStyle/>
          <a:p>
            <a:r>
              <a:rPr lang="en-GB" sz="1800" b="1" dirty="0">
                <a:solidFill>
                  <a:schemeClr val="bg1"/>
                </a:solidFill>
              </a:rPr>
              <a:t>Quality Improvement Framework</a:t>
            </a:r>
            <a:r>
              <a:rPr lang="en-GB" sz="1800" dirty="0">
                <a:solidFill>
                  <a:schemeClr val="bg1"/>
                </a:solidFill>
              </a:rPr>
              <a:t>:</a:t>
            </a:r>
          </a:p>
          <a:p>
            <a:r>
              <a:rPr lang="en-GB" sz="1600" b="1" dirty="0">
                <a:solidFill>
                  <a:schemeClr val="bg1"/>
                </a:solidFill>
              </a:rPr>
              <a:t>Play, learning and developing</a:t>
            </a:r>
          </a:p>
          <a:p>
            <a:r>
              <a:rPr lang="en-GB" sz="1600" i="1" dirty="0">
                <a:solidFill>
                  <a:schemeClr val="bg1"/>
                </a:solidFill>
              </a:rPr>
              <a:t>“Children are at the centre of all planning. We are skilled in recognising the different stages in children’s play and learning and these are thoroughly considered when planning new experiences and opportunities. We use observations of individual children’s patterns of play to plan, support, challenge and extend their learning. This enables children to make progress at their own pace.”</a:t>
            </a:r>
          </a:p>
          <a:p>
            <a:endParaRPr lang="en-GB" sz="1800" i="1" dirty="0">
              <a:solidFill>
                <a:schemeClr val="bg1"/>
              </a:solidFill>
            </a:endParaRPr>
          </a:p>
          <a:p>
            <a:r>
              <a:rPr lang="en-GB" sz="1600" b="1" dirty="0">
                <a:solidFill>
                  <a:schemeClr val="bg1"/>
                </a:solidFill>
              </a:rPr>
              <a:t>Learning, teaching and assessment</a:t>
            </a:r>
          </a:p>
          <a:p>
            <a:r>
              <a:rPr lang="en-GB" sz="1700" i="1" dirty="0">
                <a:solidFill>
                  <a:schemeClr val="bg1"/>
                </a:solidFill>
              </a:rPr>
              <a:t>“</a:t>
            </a:r>
            <a:r>
              <a:rPr lang="en-GB" sz="1600" i="1" dirty="0">
                <a:solidFill>
                  <a:schemeClr val="bg1"/>
                </a:solidFill>
              </a:rPr>
              <a:t>Our approach to documenting learning empowers children to talk about their achievements and consider what they might learn next. Our planning for children’s learning is both responsive and intentional to ensure an appropriate balance of child-led, adult-initiated and adult-directed experiences. We take account of children’s ideas, interests and needs and use imaginative and appropriate ways to involve them in planning learning. We plan high-quality experiences that are relevant to children and families.”</a:t>
            </a:r>
          </a:p>
          <a:p>
            <a:endParaRPr lang="en-GB" sz="1050" dirty="0">
              <a:solidFill>
                <a:schemeClr val="bg1"/>
              </a:solidFill>
            </a:endParaRPr>
          </a:p>
        </p:txBody>
      </p:sp>
      <p:pic>
        <p:nvPicPr>
          <p:cNvPr id="2" name="Recorded Sound">
            <a:hlinkClick r:id="" action="ppaction://media"/>
            <a:extLst>
              <a:ext uri="{FF2B5EF4-FFF2-40B4-BE49-F238E27FC236}">
                <a16:creationId xmlns:a16="http://schemas.microsoft.com/office/drawing/2014/main" id="{1850DCA3-E2E2-561D-D743-25F94E2386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19387" y="5813357"/>
            <a:ext cx="406400" cy="406400"/>
          </a:xfrm>
          <a:prstGeom prst="rect">
            <a:avLst/>
          </a:prstGeom>
        </p:spPr>
      </p:pic>
    </p:spTree>
    <p:extLst>
      <p:ext uri="{BB962C8B-B14F-4D97-AF65-F5344CB8AC3E}">
        <p14:creationId xmlns:p14="http://schemas.microsoft.com/office/powerpoint/2010/main" val="366830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4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446B9A-100E-AB82-2203-4D23A121CC54}"/>
              </a:ext>
            </a:extLst>
          </p:cNvPr>
          <p:cNvSpPr txBox="1"/>
          <p:nvPr/>
        </p:nvSpPr>
        <p:spPr>
          <a:xfrm>
            <a:off x="2286000" y="2524933"/>
            <a:ext cx="4572000" cy="307777"/>
          </a:xfrm>
          <a:prstGeom prst="rect">
            <a:avLst/>
          </a:prstGeom>
          <a:noFill/>
        </p:spPr>
        <p:txBody>
          <a:bodyPr wrap="square">
            <a:spAutoFit/>
          </a:bodyPr>
          <a:lstStyle/>
          <a:p>
            <a:r>
              <a:rPr lang="en-GB"/>
              <a:t> </a:t>
            </a:r>
            <a:endParaRPr lang="en-GB" sz="2800" dirty="0">
              <a:latin typeface="Calibri" panose="020F0502020204030204" pitchFamily="34" charset="0"/>
              <a:ea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9CAFC0CB-8407-5FE3-1282-30D31CD5B108}"/>
              </a:ext>
            </a:extLst>
          </p:cNvPr>
          <p:cNvSpPr/>
          <p:nvPr/>
        </p:nvSpPr>
        <p:spPr>
          <a:xfrm>
            <a:off x="232475" y="557938"/>
            <a:ext cx="8384583" cy="5315919"/>
          </a:xfrm>
          <a:prstGeom prst="roundRect">
            <a:avLst/>
          </a:prstGeom>
          <a:solidFill>
            <a:schemeClr val="bg2"/>
          </a:solidFill>
          <a:ln>
            <a:solidFill>
              <a:schemeClr val="tx1"/>
            </a:solidFill>
          </a:ln>
          <a:effectLst>
            <a:glow rad="228600">
              <a:schemeClr val="accent1">
                <a:satMod val="175000"/>
                <a:alpha val="40000"/>
              </a:schemeClr>
            </a:glo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Box 4">
            <a:extLst>
              <a:ext uri="{FF2B5EF4-FFF2-40B4-BE49-F238E27FC236}">
                <a16:creationId xmlns:a16="http://schemas.microsoft.com/office/drawing/2014/main" id="{0A5FD6E8-5352-DEE0-66B8-583F1E4212B3}"/>
              </a:ext>
            </a:extLst>
          </p:cNvPr>
          <p:cNvSpPr txBox="1"/>
          <p:nvPr/>
        </p:nvSpPr>
        <p:spPr>
          <a:xfrm>
            <a:off x="526942" y="1446182"/>
            <a:ext cx="7795648" cy="3539430"/>
          </a:xfrm>
          <a:prstGeom prst="rect">
            <a:avLst/>
          </a:prstGeom>
          <a:noFill/>
        </p:spPr>
        <p:txBody>
          <a:bodyPr wrap="square">
            <a:spAutoFit/>
          </a:bodyPr>
          <a:lstStyle/>
          <a:p>
            <a:r>
              <a:rPr lang="en-GB" sz="2800" dirty="0">
                <a:solidFill>
                  <a:schemeClr val="bg1"/>
                </a:solidFill>
                <a:latin typeface="Calibri" panose="020F0502020204030204" pitchFamily="34" charset="0"/>
                <a:ea typeface="Calibri" panose="020F0502020204030204" pitchFamily="34" charset="0"/>
                <a:cs typeface="Calibri" panose="020F0502020204030204" pitchFamily="34" charset="0"/>
              </a:rPr>
              <a:t>“Learning through play requires skilful interactions and conversations in environments that support and extend thinking and actions. It requires adults who are both playful and knowledgeable of the building blocks of early development and learning in order to support and progress learning appropriately.”    </a:t>
            </a:r>
          </a:p>
          <a:p>
            <a:endParaRPr lang="en-GB" sz="28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GB" sz="2800" i="1" dirty="0">
                <a:solidFill>
                  <a:schemeClr val="bg1"/>
                </a:solidFill>
                <a:latin typeface="Calibri" panose="020F0502020204030204" pitchFamily="34" charset="0"/>
                <a:ea typeface="Calibri" panose="020F0502020204030204" pitchFamily="34" charset="0"/>
                <a:cs typeface="Calibri" panose="020F0502020204030204" pitchFamily="34" charset="0"/>
              </a:rPr>
              <a:t>Realising the Ambition p 68</a:t>
            </a:r>
            <a:endParaRPr lang="en-GB" sz="2800" i="1" dirty="0">
              <a:solidFill>
                <a:schemeClr val="bg1"/>
              </a:solidFill>
            </a:endParaRPr>
          </a:p>
        </p:txBody>
      </p:sp>
      <p:pic>
        <p:nvPicPr>
          <p:cNvPr id="2" name="Recorded Sound">
            <a:hlinkClick r:id="" action="ppaction://media"/>
            <a:extLst>
              <a:ext uri="{FF2B5EF4-FFF2-40B4-BE49-F238E27FC236}">
                <a16:creationId xmlns:a16="http://schemas.microsoft.com/office/drawing/2014/main" id="{A0E7CD06-64B3-7CAA-E485-FF6F13BA1D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6127593"/>
            <a:ext cx="406400" cy="406400"/>
          </a:xfrm>
          <a:prstGeom prst="rect">
            <a:avLst/>
          </a:prstGeom>
        </p:spPr>
      </p:pic>
    </p:spTree>
    <p:extLst>
      <p:ext uri="{BB962C8B-B14F-4D97-AF65-F5344CB8AC3E}">
        <p14:creationId xmlns:p14="http://schemas.microsoft.com/office/powerpoint/2010/main" val="78531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AA86F-E1EE-10A1-D68F-BEE9F6FD593F}"/>
            </a:ext>
          </a:extLst>
        </p:cNvPr>
        <p:cNvGrpSpPr/>
        <p:nvPr/>
      </p:nvGrpSpPr>
      <p:grpSpPr>
        <a:xfrm>
          <a:off x="0" y="0"/>
          <a:ext cx="0" cy="0"/>
          <a:chOff x="0" y="0"/>
          <a:chExt cx="0" cy="0"/>
        </a:xfrm>
      </p:grpSpPr>
      <p:graphicFrame>
        <p:nvGraphicFramePr>
          <p:cNvPr id="11" name="TextBox 8">
            <a:extLst>
              <a:ext uri="{FF2B5EF4-FFF2-40B4-BE49-F238E27FC236}">
                <a16:creationId xmlns:a16="http://schemas.microsoft.com/office/drawing/2014/main" id="{4DC6315E-F945-32A9-2F6B-88332E856C6F}"/>
              </a:ext>
            </a:extLst>
          </p:cNvPr>
          <p:cNvGraphicFramePr/>
          <p:nvPr>
            <p:extLst>
              <p:ext uri="{D42A27DB-BD31-4B8C-83A1-F6EECF244321}">
                <p14:modId xmlns:p14="http://schemas.microsoft.com/office/powerpoint/2010/main" val="1908860744"/>
              </p:ext>
            </p:extLst>
          </p:nvPr>
        </p:nvGraphicFramePr>
        <p:xfrm>
          <a:off x="182880" y="340964"/>
          <a:ext cx="8697649" cy="61834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Recorded Sound">
            <a:hlinkClick r:id="" action="ppaction://media"/>
            <a:extLst>
              <a:ext uri="{FF2B5EF4-FFF2-40B4-BE49-F238E27FC236}">
                <a16:creationId xmlns:a16="http://schemas.microsoft.com/office/drawing/2014/main" id="{C9D36A17-0113-23D9-DA48-8C3B61F8814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125304" y="6181198"/>
            <a:ext cx="406400" cy="406400"/>
          </a:xfrm>
          <a:prstGeom prst="rect">
            <a:avLst/>
          </a:prstGeom>
        </p:spPr>
      </p:pic>
    </p:spTree>
    <p:extLst>
      <p:ext uri="{BB962C8B-B14F-4D97-AF65-F5344CB8AC3E}">
        <p14:creationId xmlns:p14="http://schemas.microsoft.com/office/powerpoint/2010/main" val="284204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0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C8F5F3-7FAA-33D3-01EB-0A8018A24DF2}"/>
              </a:ext>
            </a:extLst>
          </p:cNvPr>
          <p:cNvPicPr>
            <a:picLocks noChangeAspect="1"/>
          </p:cNvPicPr>
          <p:nvPr/>
        </p:nvPicPr>
        <p:blipFill>
          <a:blip r:embed="rId5"/>
          <a:stretch>
            <a:fillRect/>
          </a:stretch>
        </p:blipFill>
        <p:spPr>
          <a:xfrm>
            <a:off x="274320" y="666516"/>
            <a:ext cx="8339327" cy="5360395"/>
          </a:xfrm>
          <a:prstGeom prst="rect">
            <a:avLst/>
          </a:prstGeom>
        </p:spPr>
      </p:pic>
      <p:pic>
        <p:nvPicPr>
          <p:cNvPr id="2" name="Recorded Sound">
            <a:hlinkClick r:id="" action="ppaction://media"/>
            <a:extLst>
              <a:ext uri="{FF2B5EF4-FFF2-40B4-BE49-F238E27FC236}">
                <a16:creationId xmlns:a16="http://schemas.microsoft.com/office/drawing/2014/main" id="{87A9D5B3-6A1F-82AF-2DDA-B30B264B30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22502" y="5288064"/>
            <a:ext cx="406400" cy="406400"/>
          </a:xfrm>
          <a:prstGeom prst="rect">
            <a:avLst/>
          </a:prstGeom>
        </p:spPr>
      </p:pic>
    </p:spTree>
    <p:extLst>
      <p:ext uri="{BB962C8B-B14F-4D97-AF65-F5344CB8AC3E}">
        <p14:creationId xmlns:p14="http://schemas.microsoft.com/office/powerpoint/2010/main" val="146330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170E00-D4F8-486C-0A3D-C3878A27B218}"/>
              </a:ext>
            </a:extLst>
          </p:cNvPr>
          <p:cNvPicPr>
            <a:picLocks noChangeAspect="1"/>
          </p:cNvPicPr>
          <p:nvPr/>
        </p:nvPicPr>
        <p:blipFill>
          <a:blip r:embed="rId7"/>
          <a:stretch>
            <a:fillRect/>
          </a:stretch>
        </p:blipFill>
        <p:spPr>
          <a:xfrm>
            <a:off x="3939327" y="150472"/>
            <a:ext cx="5100501" cy="3556322"/>
          </a:xfrm>
          <a:prstGeom prst="rect">
            <a:avLst/>
          </a:prstGeom>
        </p:spPr>
      </p:pic>
      <p:pic>
        <p:nvPicPr>
          <p:cNvPr id="6" name="Picture 5">
            <a:extLst>
              <a:ext uri="{FF2B5EF4-FFF2-40B4-BE49-F238E27FC236}">
                <a16:creationId xmlns:a16="http://schemas.microsoft.com/office/drawing/2014/main" id="{DA85131E-106C-A88A-618D-9AC867418999}"/>
              </a:ext>
            </a:extLst>
          </p:cNvPr>
          <p:cNvPicPr>
            <a:picLocks noChangeAspect="1"/>
          </p:cNvPicPr>
          <p:nvPr/>
        </p:nvPicPr>
        <p:blipFill>
          <a:blip r:embed="rId8"/>
          <a:stretch>
            <a:fillRect/>
          </a:stretch>
        </p:blipFill>
        <p:spPr>
          <a:xfrm>
            <a:off x="4710895" y="3910158"/>
            <a:ext cx="4328933" cy="2641114"/>
          </a:xfrm>
          <a:prstGeom prst="rect">
            <a:avLst/>
          </a:prstGeom>
        </p:spPr>
      </p:pic>
      <p:pic>
        <p:nvPicPr>
          <p:cNvPr id="8" name="Picture 7">
            <a:extLst>
              <a:ext uri="{FF2B5EF4-FFF2-40B4-BE49-F238E27FC236}">
                <a16:creationId xmlns:a16="http://schemas.microsoft.com/office/drawing/2014/main" id="{D5EC922F-BD62-FF20-4ABD-F3765FA851DA}"/>
              </a:ext>
            </a:extLst>
          </p:cNvPr>
          <p:cNvPicPr>
            <a:picLocks noChangeAspect="1"/>
          </p:cNvPicPr>
          <p:nvPr/>
        </p:nvPicPr>
        <p:blipFill>
          <a:blip r:embed="rId9"/>
          <a:stretch>
            <a:fillRect/>
          </a:stretch>
        </p:blipFill>
        <p:spPr>
          <a:xfrm>
            <a:off x="104172" y="3706792"/>
            <a:ext cx="4606723" cy="3151207"/>
          </a:xfrm>
          <a:prstGeom prst="rect">
            <a:avLst/>
          </a:prstGeom>
        </p:spPr>
      </p:pic>
      <p:sp>
        <p:nvSpPr>
          <p:cNvPr id="12" name="TextBox 11">
            <a:extLst>
              <a:ext uri="{FF2B5EF4-FFF2-40B4-BE49-F238E27FC236}">
                <a16:creationId xmlns:a16="http://schemas.microsoft.com/office/drawing/2014/main" id="{FE3763E7-E9E6-D449-C3C8-5D68C589CFBE}"/>
              </a:ext>
            </a:extLst>
          </p:cNvPr>
          <p:cNvSpPr txBox="1"/>
          <p:nvPr/>
        </p:nvSpPr>
        <p:spPr>
          <a:xfrm>
            <a:off x="397476" y="333330"/>
            <a:ext cx="3537921" cy="3170099"/>
          </a:xfrm>
          <a:prstGeom prst="rect">
            <a:avLst/>
          </a:prstGeom>
          <a:noFill/>
        </p:spPr>
        <p:txBody>
          <a:bodyPr wrap="square">
            <a:spAutoFit/>
          </a:bodyPr>
          <a:lstStyle/>
          <a:p>
            <a:r>
              <a:rPr lang="en-GB" sz="2000" dirty="0">
                <a:solidFill>
                  <a:schemeClr val="tx1"/>
                </a:solidFill>
              </a:rPr>
              <a:t>Developing the right balance between child-initiated, adult initiated and adult-directed experiences, will depend on the uniqueness of the needs of each setting’s children and wider contexts; including the cultural environment in which children learn and play. </a:t>
            </a:r>
            <a:r>
              <a:rPr lang="en-GB" sz="2000" i="1" dirty="0">
                <a:solidFill>
                  <a:schemeClr val="tx1"/>
                </a:solidFill>
              </a:rPr>
              <a:t>RTA p49</a:t>
            </a:r>
          </a:p>
        </p:txBody>
      </p:sp>
      <p:pic>
        <p:nvPicPr>
          <p:cNvPr id="2" name="Recorded Sound">
            <a:hlinkClick r:id="" action="ppaction://media"/>
            <a:extLst>
              <a:ext uri="{FF2B5EF4-FFF2-40B4-BE49-F238E27FC236}">
                <a16:creationId xmlns:a16="http://schemas.microsoft.com/office/drawing/2014/main" id="{342751DC-6716-197B-46C0-56892D22F7E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68800" y="3225800"/>
            <a:ext cx="406400" cy="406400"/>
          </a:xfrm>
          <a:prstGeom prst="rect">
            <a:avLst/>
          </a:prstGeom>
        </p:spPr>
      </p:pic>
      <p:pic>
        <p:nvPicPr>
          <p:cNvPr id="3" name="Recorded Sound">
            <a:hlinkClick r:id="" action="ppaction://media"/>
            <a:extLst>
              <a:ext uri="{FF2B5EF4-FFF2-40B4-BE49-F238E27FC236}">
                <a16:creationId xmlns:a16="http://schemas.microsoft.com/office/drawing/2014/main" id="{4ACBCDE4-9B56-F0C2-A4DA-FD28D84A498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968017" y="3263096"/>
            <a:ext cx="406400" cy="406400"/>
          </a:xfrm>
          <a:prstGeom prst="rect">
            <a:avLst/>
          </a:prstGeom>
        </p:spPr>
      </p:pic>
    </p:spTree>
    <p:extLst>
      <p:ext uri="{BB962C8B-B14F-4D97-AF65-F5344CB8AC3E}">
        <p14:creationId xmlns:p14="http://schemas.microsoft.com/office/powerpoint/2010/main" val="291530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8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27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8607FD0-A1B3-94D9-4C5F-EE3AD1A7BFB5}"/>
              </a:ext>
            </a:extLst>
          </p:cNvPr>
          <p:cNvSpPr>
            <a:spLocks noGrp="1"/>
          </p:cNvSpPr>
          <p:nvPr>
            <p:ph type="body" idx="1"/>
          </p:nvPr>
        </p:nvSpPr>
        <p:spPr>
          <a:xfrm>
            <a:off x="519317" y="372134"/>
            <a:ext cx="7796057" cy="2036619"/>
          </a:xfrm>
        </p:spPr>
        <p:txBody>
          <a:bodyPr>
            <a:noAutofit/>
          </a:bodyPr>
          <a:lstStyle/>
          <a:p>
            <a:pPr marL="50800" indent="0">
              <a:buNone/>
            </a:pPr>
            <a:r>
              <a:rPr lang="en-GB" sz="2400" dirty="0"/>
              <a:t>Early level planning is typically centered around the interests and curiosities of the children. This encourages inquiry-based learning, where children's questions and ideas drive the exploration and learning process.</a:t>
            </a:r>
          </a:p>
        </p:txBody>
      </p:sp>
      <p:pic>
        <p:nvPicPr>
          <p:cNvPr id="15" name="Picture 14">
            <a:extLst>
              <a:ext uri="{FF2B5EF4-FFF2-40B4-BE49-F238E27FC236}">
                <a16:creationId xmlns:a16="http://schemas.microsoft.com/office/drawing/2014/main" id="{732C4F34-7451-D33B-1864-8B715990062F}"/>
              </a:ext>
            </a:extLst>
          </p:cNvPr>
          <p:cNvPicPr>
            <a:picLocks noChangeAspect="1"/>
          </p:cNvPicPr>
          <p:nvPr/>
        </p:nvPicPr>
        <p:blipFill>
          <a:blip r:embed="rId5"/>
          <a:stretch>
            <a:fillRect/>
          </a:stretch>
        </p:blipFill>
        <p:spPr>
          <a:xfrm>
            <a:off x="117719" y="2573798"/>
            <a:ext cx="4299626" cy="3912068"/>
          </a:xfrm>
          <a:prstGeom prst="rect">
            <a:avLst/>
          </a:prstGeom>
        </p:spPr>
      </p:pic>
      <p:pic>
        <p:nvPicPr>
          <p:cNvPr id="17" name="Picture 16">
            <a:extLst>
              <a:ext uri="{FF2B5EF4-FFF2-40B4-BE49-F238E27FC236}">
                <a16:creationId xmlns:a16="http://schemas.microsoft.com/office/drawing/2014/main" id="{C69C5058-CE85-9061-F7E2-2C70B826CD29}"/>
              </a:ext>
            </a:extLst>
          </p:cNvPr>
          <p:cNvPicPr>
            <a:picLocks noChangeAspect="1"/>
          </p:cNvPicPr>
          <p:nvPr/>
        </p:nvPicPr>
        <p:blipFill>
          <a:blip r:embed="rId6"/>
          <a:stretch>
            <a:fillRect/>
          </a:stretch>
        </p:blipFill>
        <p:spPr>
          <a:xfrm>
            <a:off x="4572000" y="2573798"/>
            <a:ext cx="4454281" cy="3912068"/>
          </a:xfrm>
          <a:prstGeom prst="rect">
            <a:avLst/>
          </a:prstGeom>
        </p:spPr>
      </p:pic>
      <p:pic>
        <p:nvPicPr>
          <p:cNvPr id="2" name="Recorded Sound">
            <a:hlinkClick r:id="" action="ppaction://media"/>
            <a:extLst>
              <a:ext uri="{FF2B5EF4-FFF2-40B4-BE49-F238E27FC236}">
                <a16:creationId xmlns:a16="http://schemas.microsoft.com/office/drawing/2014/main" id="{61B94636-0E02-9AA1-03EE-2EAFA05DFA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65600" y="1881676"/>
            <a:ext cx="406400" cy="406400"/>
          </a:xfrm>
          <a:prstGeom prst="rect">
            <a:avLst/>
          </a:prstGeom>
        </p:spPr>
      </p:pic>
    </p:spTree>
    <p:extLst>
      <p:ext uri="{BB962C8B-B14F-4D97-AF65-F5344CB8AC3E}">
        <p14:creationId xmlns:p14="http://schemas.microsoft.com/office/powerpoint/2010/main" val="273497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01b0cae-e6f9-45d3-b456-ad7554c03622" xsi:nil="true"/>
    <lcf76f155ced4ddcb4097134ff3c332f xmlns="2783003d-ec0b-4b76-88f2-956325445e4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DB0E2264D783D48AC76C5A1D52BC4CC" ma:contentTypeVersion="16" ma:contentTypeDescription="Create a new document." ma:contentTypeScope="" ma:versionID="86a7cfe54293b37151dd0375a286c2a1">
  <xsd:schema xmlns:xsd="http://www.w3.org/2001/XMLSchema" xmlns:xs="http://www.w3.org/2001/XMLSchema" xmlns:p="http://schemas.microsoft.com/office/2006/metadata/properties" xmlns:ns2="2783003d-ec0b-4b76-88f2-956325445e48" xmlns:ns3="201b0cae-e6f9-45d3-b456-ad7554c03622" targetNamespace="http://schemas.microsoft.com/office/2006/metadata/properties" ma:root="true" ma:fieldsID="60d6f247bb659de8636631d57fe572f6" ns2:_="" ns3:_="">
    <xsd:import namespace="2783003d-ec0b-4b76-88f2-956325445e48"/>
    <xsd:import namespace="201b0cae-e6f9-45d3-b456-ad7554c0362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83003d-ec0b-4b76-88f2-956325445e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d8d7fc4-e056-491b-b14d-914997007d27" ma:termSetId="09814cd3-568e-fe90-9814-8d621ff8fb84" ma:anchorId="fba54fb3-c3e1-fe81-a776-ca4b69148c4d" ma:open="true" ma:isKeyword="false">
      <xsd:complexType>
        <xsd:sequence>
          <xsd:element ref="pc:Terms" minOccurs="0" maxOccurs="1"/>
        </xsd:sequence>
      </xsd:complexType>
    </xsd:element>
    <xsd:element name="MediaServiceDateTaken" ma:index="23"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1b0cae-e6f9-45d3-b456-ad7554c0362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351b9cb-a0fd-4d5c-b1be-969daa165aea}" ma:internalName="TaxCatchAll" ma:showField="CatchAllData" ma:web="201b0cae-e6f9-45d3-b456-ad7554c036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F4505C9-36F7-42E7-9B2D-362D519D33D9}">
  <ds:schemaRefs>
    <ds:schemaRef ds:uri="http://purl.org/dc/elements/1.1/"/>
    <ds:schemaRef ds:uri="http://schemas.microsoft.com/office/2006/documentManagement/types"/>
    <ds:schemaRef ds:uri="http://purl.org/dc/terms/"/>
    <ds:schemaRef ds:uri="http://schemas.openxmlformats.org/package/2006/metadata/core-properties"/>
    <ds:schemaRef ds:uri="http://schemas.microsoft.com/office/2006/metadata/properties"/>
    <ds:schemaRef ds:uri="2783003d-ec0b-4b76-88f2-956325445e48"/>
    <ds:schemaRef ds:uri="201b0cae-e6f9-45d3-b456-ad7554c03622"/>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6D35C6AE-50D3-41EF-B1BE-EE3F88DE6B02}">
  <ds:schemaRefs>
    <ds:schemaRef ds:uri="http://schemas.microsoft.com/sharepoint/v3/contenttype/forms"/>
  </ds:schemaRefs>
</ds:datastoreItem>
</file>

<file path=customXml/itemProps3.xml><?xml version="1.0" encoding="utf-8"?>
<ds:datastoreItem xmlns:ds="http://schemas.openxmlformats.org/officeDocument/2006/customXml" ds:itemID="{62BF11D9-49DF-4F38-951D-4E6393E2C9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83003d-ec0b-4b76-88f2-956325445e48"/>
    <ds:schemaRef ds:uri="201b0cae-e6f9-45d3-b456-ad7554c036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19062</TotalTime>
  <Words>834</Words>
  <Application>Microsoft Office PowerPoint</Application>
  <PresentationFormat>On-screen Show (4:3)</PresentationFormat>
  <Paragraphs>82</Paragraphs>
  <Slides>20</Slides>
  <Notes>20</Notes>
  <HiddenSlides>0</HiddenSlides>
  <MMClips>21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Roboto</vt:lpstr>
      <vt:lpstr>Office Theme</vt:lpstr>
      <vt:lpstr> Early Years Planning for managers  23rd September 2025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Self-evaluation and monitoring</vt:lpstr>
      <vt:lpstr>PowerPoint Presentation</vt:lpstr>
      <vt:lpstr>Interactions, experiences and spaces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CookJ</dc:creator>
  <cp:lastModifiedBy>Clare Blair (South Schools)</cp:lastModifiedBy>
  <cp:revision>13</cp:revision>
  <dcterms:created xsi:type="dcterms:W3CDTF">2018-03-29T11:48:24Z</dcterms:created>
  <dcterms:modified xsi:type="dcterms:W3CDTF">2025-10-28T11:20:34Z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0x010100BDB0E2264D783D48AC76C5A1D52BC4CC</vt:lpwstr>
  </property>
  <property fmtid="{D5CDD505-2E9C-101B-9397-08002B2CF9AE}" pid="4" name="MediaServiceImageTags">
    <vt:lpwstr/>
  </property>
</Properties>
</file>