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367" r:id="rId3"/>
    <p:sldId id="356" r:id="rId4"/>
    <p:sldId id="339" r:id="rId5"/>
    <p:sldId id="355" r:id="rId6"/>
    <p:sldId id="340" r:id="rId7"/>
    <p:sldId id="338" r:id="rId8"/>
    <p:sldId id="341" r:id="rId9"/>
    <p:sldId id="345" r:id="rId10"/>
    <p:sldId id="343" r:id="rId11"/>
    <p:sldId id="342" r:id="rId12"/>
    <p:sldId id="357" r:id="rId13"/>
    <p:sldId id="358" r:id="rId14"/>
    <p:sldId id="337" r:id="rId15"/>
    <p:sldId id="346" r:id="rId16"/>
    <p:sldId id="348" r:id="rId17"/>
    <p:sldId id="362" r:id="rId18"/>
    <p:sldId id="351" r:id="rId19"/>
    <p:sldId id="359" r:id="rId20"/>
    <p:sldId id="349" r:id="rId21"/>
    <p:sldId id="368" r:id="rId22"/>
    <p:sldId id="361" r:id="rId23"/>
    <p:sldId id="352" r:id="rId24"/>
    <p:sldId id="369" r:id="rId25"/>
    <p:sldId id="363" r:id="rId26"/>
    <p:sldId id="350" r:id="rId27"/>
    <p:sldId id="353" r:id="rId28"/>
    <p:sldId id="360" r:id="rId29"/>
    <p:sldId id="36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52137" autoAdjust="0"/>
  </p:normalViewPr>
  <p:slideViewPr>
    <p:cSldViewPr snapToGrid="0">
      <p:cViewPr varScale="1">
        <p:scale>
          <a:sx n="33" d="100"/>
          <a:sy n="33" d="100"/>
        </p:scale>
        <p:origin x="1988" y="28"/>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A2C40D-80CF-4FD9-9712-2A020647CB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74F9D8-9FB2-4B6E-BE6B-2CB341AD0B14}">
      <dgm:prSet/>
      <dgm:spPr>
        <a:solidFill>
          <a:schemeClr val="accent2"/>
        </a:solidFill>
      </dgm:spPr>
      <dgm:t>
        <a:bodyPr/>
        <a:lstStyle/>
        <a:p>
          <a:r>
            <a:rPr lang="en-GB" dirty="0">
              <a:latin typeface="Cavolini" panose="03000502040302020204" pitchFamily="66" charset="0"/>
              <a:cs typeface="Cavolini" panose="03000502040302020204" pitchFamily="66" charset="0"/>
            </a:rPr>
            <a:t>Improves outcomes for children and sets a strong foundation for their future achievements. </a:t>
          </a:r>
          <a:endParaRPr lang="en-US" dirty="0">
            <a:latin typeface="Cavolini" panose="03000502040302020204" pitchFamily="66" charset="0"/>
            <a:cs typeface="Cavolini" panose="03000502040302020204" pitchFamily="66" charset="0"/>
          </a:endParaRPr>
        </a:p>
      </dgm:t>
    </dgm:pt>
    <dgm:pt modelId="{EF57B906-CBDE-4B0C-9C1A-17D698D22BF1}" type="parTrans" cxnId="{D8A02E5B-D6E0-4A41-BCED-CCDF59C4A671}">
      <dgm:prSet/>
      <dgm:spPr/>
      <dgm:t>
        <a:bodyPr/>
        <a:lstStyle/>
        <a:p>
          <a:endParaRPr lang="en-US"/>
        </a:p>
      </dgm:t>
    </dgm:pt>
    <dgm:pt modelId="{B9B0FC0D-BC90-4201-BD78-BEA8B2706145}" type="sibTrans" cxnId="{D8A02E5B-D6E0-4A41-BCED-CCDF59C4A671}">
      <dgm:prSet/>
      <dgm:spPr/>
      <dgm:t>
        <a:bodyPr/>
        <a:lstStyle/>
        <a:p>
          <a:endParaRPr lang="en-US"/>
        </a:p>
      </dgm:t>
    </dgm:pt>
    <dgm:pt modelId="{CD4474DA-EC15-4EF2-A6D2-099A44581CC7}">
      <dgm:prSet/>
      <dgm:spPr>
        <a:solidFill>
          <a:schemeClr val="accent2"/>
        </a:solidFill>
      </dgm:spPr>
      <dgm:t>
        <a:bodyPr/>
        <a:lstStyle/>
        <a:p>
          <a:r>
            <a:rPr lang="en-GB" dirty="0">
              <a:latin typeface="Cavolini" panose="03000502040302020204" pitchFamily="66" charset="0"/>
              <a:cs typeface="Cavolini" panose="03000502040302020204" pitchFamily="66" charset="0"/>
            </a:rPr>
            <a:t>Develops the confidence of families who are the ‘first educators’.</a:t>
          </a:r>
          <a:br>
            <a:rPr lang="en-GB" dirty="0">
              <a:latin typeface="Cavolini" panose="03000502040302020204" pitchFamily="66" charset="0"/>
              <a:cs typeface="Cavolini" panose="03000502040302020204" pitchFamily="66" charset="0"/>
            </a:rPr>
          </a:br>
          <a:endParaRPr lang="en-US" dirty="0">
            <a:latin typeface="Cavolini" panose="03000502040302020204" pitchFamily="66" charset="0"/>
            <a:cs typeface="Cavolini" panose="03000502040302020204" pitchFamily="66" charset="0"/>
          </a:endParaRPr>
        </a:p>
      </dgm:t>
    </dgm:pt>
    <dgm:pt modelId="{F428C3EB-F983-489C-ABF6-428E87F9767B}" type="parTrans" cxnId="{C61C1E29-DD54-4F5C-BD0A-93027CBA36B1}">
      <dgm:prSet/>
      <dgm:spPr/>
      <dgm:t>
        <a:bodyPr/>
        <a:lstStyle/>
        <a:p>
          <a:endParaRPr lang="en-US"/>
        </a:p>
      </dgm:t>
    </dgm:pt>
    <dgm:pt modelId="{49F2168F-A196-4A8C-89F8-9A0099228E0A}" type="sibTrans" cxnId="{C61C1E29-DD54-4F5C-BD0A-93027CBA36B1}">
      <dgm:prSet/>
      <dgm:spPr/>
      <dgm:t>
        <a:bodyPr/>
        <a:lstStyle/>
        <a:p>
          <a:endParaRPr lang="en-US"/>
        </a:p>
      </dgm:t>
    </dgm:pt>
    <dgm:pt modelId="{D431C5F9-F170-4128-9B6A-7C4AA5BF24DA}" type="pres">
      <dgm:prSet presAssocID="{7BA2C40D-80CF-4FD9-9712-2A020647CB63}" presName="linear" presStyleCnt="0">
        <dgm:presLayoutVars>
          <dgm:animLvl val="lvl"/>
          <dgm:resizeHandles val="exact"/>
        </dgm:presLayoutVars>
      </dgm:prSet>
      <dgm:spPr/>
    </dgm:pt>
    <dgm:pt modelId="{8F2F9283-7F5E-43C0-8669-B5AD0D940C0D}" type="pres">
      <dgm:prSet presAssocID="{8374F9D8-9FB2-4B6E-BE6B-2CB341AD0B14}" presName="parentText" presStyleLbl="node1" presStyleIdx="0" presStyleCnt="2" custLinFactY="-25351" custLinFactNeighborX="-3291" custLinFactNeighborY="-100000">
        <dgm:presLayoutVars>
          <dgm:chMax val="0"/>
          <dgm:bulletEnabled val="1"/>
        </dgm:presLayoutVars>
      </dgm:prSet>
      <dgm:spPr/>
    </dgm:pt>
    <dgm:pt modelId="{6F1878DB-A69E-4076-88D4-31181A11E7DA}" type="pres">
      <dgm:prSet presAssocID="{B9B0FC0D-BC90-4201-BD78-BEA8B2706145}" presName="spacer" presStyleCnt="0"/>
      <dgm:spPr/>
    </dgm:pt>
    <dgm:pt modelId="{ACF108BF-FD3A-46B1-B675-80E3040BBE9A}" type="pres">
      <dgm:prSet presAssocID="{CD4474DA-EC15-4EF2-A6D2-099A44581CC7}" presName="parentText" presStyleLbl="node1" presStyleIdx="1" presStyleCnt="2">
        <dgm:presLayoutVars>
          <dgm:chMax val="0"/>
          <dgm:bulletEnabled val="1"/>
        </dgm:presLayoutVars>
      </dgm:prSet>
      <dgm:spPr/>
    </dgm:pt>
  </dgm:ptLst>
  <dgm:cxnLst>
    <dgm:cxn modelId="{A3EA0016-B000-4C67-9F3B-A8BF37FFFF94}" type="presOf" srcId="{CD4474DA-EC15-4EF2-A6D2-099A44581CC7}" destId="{ACF108BF-FD3A-46B1-B675-80E3040BBE9A}" srcOrd="0" destOrd="0" presId="urn:microsoft.com/office/officeart/2005/8/layout/vList2"/>
    <dgm:cxn modelId="{949BBD19-0089-4ECE-A02C-97A39E442EC6}" type="presOf" srcId="{7BA2C40D-80CF-4FD9-9712-2A020647CB63}" destId="{D431C5F9-F170-4128-9B6A-7C4AA5BF24DA}" srcOrd="0" destOrd="0" presId="urn:microsoft.com/office/officeart/2005/8/layout/vList2"/>
    <dgm:cxn modelId="{C61C1E29-DD54-4F5C-BD0A-93027CBA36B1}" srcId="{7BA2C40D-80CF-4FD9-9712-2A020647CB63}" destId="{CD4474DA-EC15-4EF2-A6D2-099A44581CC7}" srcOrd="1" destOrd="0" parTransId="{F428C3EB-F983-489C-ABF6-428E87F9767B}" sibTransId="{49F2168F-A196-4A8C-89F8-9A0099228E0A}"/>
    <dgm:cxn modelId="{D8A02E5B-D6E0-4A41-BCED-CCDF59C4A671}" srcId="{7BA2C40D-80CF-4FD9-9712-2A020647CB63}" destId="{8374F9D8-9FB2-4B6E-BE6B-2CB341AD0B14}" srcOrd="0" destOrd="0" parTransId="{EF57B906-CBDE-4B0C-9C1A-17D698D22BF1}" sibTransId="{B9B0FC0D-BC90-4201-BD78-BEA8B2706145}"/>
    <dgm:cxn modelId="{ACC34EBF-B388-47A8-8C33-784AF88E20E8}" type="presOf" srcId="{8374F9D8-9FB2-4B6E-BE6B-2CB341AD0B14}" destId="{8F2F9283-7F5E-43C0-8669-B5AD0D940C0D}" srcOrd="0" destOrd="0" presId="urn:microsoft.com/office/officeart/2005/8/layout/vList2"/>
    <dgm:cxn modelId="{865F59E0-2CC8-4E95-8730-02F3E77C7973}" type="presParOf" srcId="{D431C5F9-F170-4128-9B6A-7C4AA5BF24DA}" destId="{8F2F9283-7F5E-43C0-8669-B5AD0D940C0D}" srcOrd="0" destOrd="0" presId="urn:microsoft.com/office/officeart/2005/8/layout/vList2"/>
    <dgm:cxn modelId="{730EA6CB-64E6-40B0-B30D-5701D75EBF32}" type="presParOf" srcId="{D431C5F9-F170-4128-9B6A-7C4AA5BF24DA}" destId="{6F1878DB-A69E-4076-88D4-31181A11E7DA}" srcOrd="1" destOrd="0" presId="urn:microsoft.com/office/officeart/2005/8/layout/vList2"/>
    <dgm:cxn modelId="{BA53D1E8-61C2-48B7-A16A-4DAD62088119}" type="presParOf" srcId="{D431C5F9-F170-4128-9B6A-7C4AA5BF24DA}" destId="{ACF108BF-FD3A-46B1-B675-80E3040BBE9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A2C40D-80CF-4FD9-9712-2A020647CB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74F9D8-9FB2-4B6E-BE6B-2CB341AD0B14}">
      <dgm:prSet/>
      <dgm:spPr>
        <a:solidFill>
          <a:schemeClr val="accent2"/>
        </a:solidFill>
      </dgm:spPr>
      <dgm:t>
        <a:bodyPr/>
        <a:lstStyle/>
        <a:p>
          <a:r>
            <a:rPr lang="en-US" dirty="0">
              <a:latin typeface="Cavolini" panose="03000502040302020204" pitchFamily="66" charset="0"/>
              <a:cs typeface="Cavolini" panose="03000502040302020204" pitchFamily="66" charset="0"/>
            </a:rPr>
            <a:t>Can have a lasting and positive impact on children’s learning and development.</a:t>
          </a:r>
        </a:p>
      </dgm:t>
    </dgm:pt>
    <dgm:pt modelId="{EF57B906-CBDE-4B0C-9C1A-17D698D22BF1}" type="parTrans" cxnId="{D8A02E5B-D6E0-4A41-BCED-CCDF59C4A671}">
      <dgm:prSet/>
      <dgm:spPr/>
      <dgm:t>
        <a:bodyPr/>
        <a:lstStyle/>
        <a:p>
          <a:endParaRPr lang="en-US"/>
        </a:p>
      </dgm:t>
    </dgm:pt>
    <dgm:pt modelId="{B9B0FC0D-BC90-4201-BD78-BEA8B2706145}" type="sibTrans" cxnId="{D8A02E5B-D6E0-4A41-BCED-CCDF59C4A671}">
      <dgm:prSet/>
      <dgm:spPr/>
      <dgm:t>
        <a:bodyPr/>
        <a:lstStyle/>
        <a:p>
          <a:endParaRPr lang="en-US"/>
        </a:p>
      </dgm:t>
    </dgm:pt>
    <dgm:pt modelId="{CD4474DA-EC15-4EF2-A6D2-099A44581CC7}">
      <dgm:prSet/>
      <dgm:spPr>
        <a:solidFill>
          <a:schemeClr val="accent2"/>
        </a:solidFill>
      </dgm:spPr>
      <dgm:t>
        <a:bodyPr/>
        <a:lstStyle/>
        <a:p>
          <a:r>
            <a:rPr lang="en-GB" dirty="0">
              <a:latin typeface="Cavolini" panose="03000502040302020204" pitchFamily="66" charset="0"/>
              <a:cs typeface="Cavolini" panose="03000502040302020204" pitchFamily="66" charset="0"/>
            </a:rPr>
            <a:t>Can reduce the stress of families and promote their emotional wellbeing.</a:t>
          </a:r>
          <a:br>
            <a:rPr lang="en-GB" dirty="0">
              <a:latin typeface="Cavolini" panose="03000502040302020204" pitchFamily="66" charset="0"/>
              <a:cs typeface="Cavolini" panose="03000502040302020204" pitchFamily="66" charset="0"/>
            </a:rPr>
          </a:br>
          <a:endParaRPr lang="en-US" dirty="0">
            <a:latin typeface="Cavolini" panose="03000502040302020204" pitchFamily="66" charset="0"/>
            <a:cs typeface="Cavolini" panose="03000502040302020204" pitchFamily="66" charset="0"/>
          </a:endParaRPr>
        </a:p>
      </dgm:t>
    </dgm:pt>
    <dgm:pt modelId="{F428C3EB-F983-489C-ABF6-428E87F9767B}" type="parTrans" cxnId="{C61C1E29-DD54-4F5C-BD0A-93027CBA36B1}">
      <dgm:prSet/>
      <dgm:spPr/>
      <dgm:t>
        <a:bodyPr/>
        <a:lstStyle/>
        <a:p>
          <a:endParaRPr lang="en-US"/>
        </a:p>
      </dgm:t>
    </dgm:pt>
    <dgm:pt modelId="{49F2168F-A196-4A8C-89F8-9A0099228E0A}" type="sibTrans" cxnId="{C61C1E29-DD54-4F5C-BD0A-93027CBA36B1}">
      <dgm:prSet/>
      <dgm:spPr/>
      <dgm:t>
        <a:bodyPr/>
        <a:lstStyle/>
        <a:p>
          <a:endParaRPr lang="en-US"/>
        </a:p>
      </dgm:t>
    </dgm:pt>
    <dgm:pt modelId="{D431C5F9-F170-4128-9B6A-7C4AA5BF24DA}" type="pres">
      <dgm:prSet presAssocID="{7BA2C40D-80CF-4FD9-9712-2A020647CB63}" presName="linear" presStyleCnt="0">
        <dgm:presLayoutVars>
          <dgm:animLvl val="lvl"/>
          <dgm:resizeHandles val="exact"/>
        </dgm:presLayoutVars>
      </dgm:prSet>
      <dgm:spPr/>
    </dgm:pt>
    <dgm:pt modelId="{8F2F9283-7F5E-43C0-8669-B5AD0D940C0D}" type="pres">
      <dgm:prSet presAssocID="{8374F9D8-9FB2-4B6E-BE6B-2CB341AD0B14}" presName="parentText" presStyleLbl="node1" presStyleIdx="0" presStyleCnt="2" custLinFactY="-25351" custLinFactNeighborX="-3291" custLinFactNeighborY="-100000">
        <dgm:presLayoutVars>
          <dgm:chMax val="0"/>
          <dgm:bulletEnabled val="1"/>
        </dgm:presLayoutVars>
      </dgm:prSet>
      <dgm:spPr/>
    </dgm:pt>
    <dgm:pt modelId="{6F1878DB-A69E-4076-88D4-31181A11E7DA}" type="pres">
      <dgm:prSet presAssocID="{B9B0FC0D-BC90-4201-BD78-BEA8B2706145}" presName="spacer" presStyleCnt="0"/>
      <dgm:spPr/>
    </dgm:pt>
    <dgm:pt modelId="{ACF108BF-FD3A-46B1-B675-80E3040BBE9A}" type="pres">
      <dgm:prSet presAssocID="{CD4474DA-EC15-4EF2-A6D2-099A44581CC7}" presName="parentText" presStyleLbl="node1" presStyleIdx="1" presStyleCnt="2">
        <dgm:presLayoutVars>
          <dgm:chMax val="0"/>
          <dgm:bulletEnabled val="1"/>
        </dgm:presLayoutVars>
      </dgm:prSet>
      <dgm:spPr/>
    </dgm:pt>
  </dgm:ptLst>
  <dgm:cxnLst>
    <dgm:cxn modelId="{A3EA0016-B000-4C67-9F3B-A8BF37FFFF94}" type="presOf" srcId="{CD4474DA-EC15-4EF2-A6D2-099A44581CC7}" destId="{ACF108BF-FD3A-46B1-B675-80E3040BBE9A}" srcOrd="0" destOrd="0" presId="urn:microsoft.com/office/officeart/2005/8/layout/vList2"/>
    <dgm:cxn modelId="{949BBD19-0089-4ECE-A02C-97A39E442EC6}" type="presOf" srcId="{7BA2C40D-80CF-4FD9-9712-2A020647CB63}" destId="{D431C5F9-F170-4128-9B6A-7C4AA5BF24DA}" srcOrd="0" destOrd="0" presId="urn:microsoft.com/office/officeart/2005/8/layout/vList2"/>
    <dgm:cxn modelId="{C61C1E29-DD54-4F5C-BD0A-93027CBA36B1}" srcId="{7BA2C40D-80CF-4FD9-9712-2A020647CB63}" destId="{CD4474DA-EC15-4EF2-A6D2-099A44581CC7}" srcOrd="1" destOrd="0" parTransId="{F428C3EB-F983-489C-ABF6-428E87F9767B}" sibTransId="{49F2168F-A196-4A8C-89F8-9A0099228E0A}"/>
    <dgm:cxn modelId="{D8A02E5B-D6E0-4A41-BCED-CCDF59C4A671}" srcId="{7BA2C40D-80CF-4FD9-9712-2A020647CB63}" destId="{8374F9D8-9FB2-4B6E-BE6B-2CB341AD0B14}" srcOrd="0" destOrd="0" parTransId="{EF57B906-CBDE-4B0C-9C1A-17D698D22BF1}" sibTransId="{B9B0FC0D-BC90-4201-BD78-BEA8B2706145}"/>
    <dgm:cxn modelId="{ACC34EBF-B388-47A8-8C33-784AF88E20E8}" type="presOf" srcId="{8374F9D8-9FB2-4B6E-BE6B-2CB341AD0B14}" destId="{8F2F9283-7F5E-43C0-8669-B5AD0D940C0D}" srcOrd="0" destOrd="0" presId="urn:microsoft.com/office/officeart/2005/8/layout/vList2"/>
    <dgm:cxn modelId="{865F59E0-2CC8-4E95-8730-02F3E77C7973}" type="presParOf" srcId="{D431C5F9-F170-4128-9B6A-7C4AA5BF24DA}" destId="{8F2F9283-7F5E-43C0-8669-B5AD0D940C0D}" srcOrd="0" destOrd="0" presId="urn:microsoft.com/office/officeart/2005/8/layout/vList2"/>
    <dgm:cxn modelId="{730EA6CB-64E6-40B0-B30D-5701D75EBF32}" type="presParOf" srcId="{D431C5F9-F170-4128-9B6A-7C4AA5BF24DA}" destId="{6F1878DB-A69E-4076-88D4-31181A11E7DA}" srcOrd="1" destOrd="0" presId="urn:microsoft.com/office/officeart/2005/8/layout/vList2"/>
    <dgm:cxn modelId="{BA53D1E8-61C2-48B7-A16A-4DAD62088119}" type="presParOf" srcId="{D431C5F9-F170-4128-9B6A-7C4AA5BF24DA}" destId="{ACF108BF-FD3A-46B1-B675-80E3040BBE9A}"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2F9283-7F5E-43C0-8669-B5AD0D940C0D}">
      <dsp:nvSpPr>
        <dsp:cNvPr id="0" name=""/>
        <dsp:cNvSpPr/>
      </dsp:nvSpPr>
      <dsp:spPr>
        <a:xfrm>
          <a:off x="0" y="0"/>
          <a:ext cx="5157787" cy="1769040"/>
        </a:xfrm>
        <a:prstGeom prst="roundRec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Cavolini" panose="03000502040302020204" pitchFamily="66" charset="0"/>
              <a:cs typeface="Cavolini" panose="03000502040302020204" pitchFamily="66" charset="0"/>
            </a:rPr>
            <a:t>Improves outcomes for children and sets a strong foundation for their future achievements. </a:t>
          </a:r>
          <a:endParaRPr lang="en-US" sz="2400" kern="1200" dirty="0">
            <a:latin typeface="Cavolini" panose="03000502040302020204" pitchFamily="66" charset="0"/>
            <a:cs typeface="Cavolini" panose="03000502040302020204" pitchFamily="66" charset="0"/>
          </a:endParaRPr>
        </a:p>
      </dsp:txBody>
      <dsp:txXfrm>
        <a:off x="86357" y="86357"/>
        <a:ext cx="4985073" cy="1596326"/>
      </dsp:txXfrm>
    </dsp:sp>
    <dsp:sp modelId="{ACF108BF-FD3A-46B1-B675-80E3040BBE9A}">
      <dsp:nvSpPr>
        <dsp:cNvPr id="0" name=""/>
        <dsp:cNvSpPr/>
      </dsp:nvSpPr>
      <dsp:spPr>
        <a:xfrm>
          <a:off x="0" y="1876854"/>
          <a:ext cx="5157787" cy="1769040"/>
        </a:xfrm>
        <a:prstGeom prst="roundRec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Cavolini" panose="03000502040302020204" pitchFamily="66" charset="0"/>
              <a:cs typeface="Cavolini" panose="03000502040302020204" pitchFamily="66" charset="0"/>
            </a:rPr>
            <a:t>Develops the confidence of families who are the ‘first educators’.</a:t>
          </a:r>
          <a:br>
            <a:rPr lang="en-GB" sz="2400" kern="1200" dirty="0">
              <a:latin typeface="Cavolini" panose="03000502040302020204" pitchFamily="66" charset="0"/>
              <a:cs typeface="Cavolini" panose="03000502040302020204" pitchFamily="66" charset="0"/>
            </a:rPr>
          </a:br>
          <a:endParaRPr lang="en-US" sz="2400" kern="1200" dirty="0">
            <a:latin typeface="Cavolini" panose="03000502040302020204" pitchFamily="66" charset="0"/>
            <a:cs typeface="Cavolini" panose="03000502040302020204" pitchFamily="66" charset="0"/>
          </a:endParaRPr>
        </a:p>
      </dsp:txBody>
      <dsp:txXfrm>
        <a:off x="86357" y="1963211"/>
        <a:ext cx="4985073" cy="15963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2F9283-7F5E-43C0-8669-B5AD0D940C0D}">
      <dsp:nvSpPr>
        <dsp:cNvPr id="0" name=""/>
        <dsp:cNvSpPr/>
      </dsp:nvSpPr>
      <dsp:spPr>
        <a:xfrm>
          <a:off x="0" y="0"/>
          <a:ext cx="5157787" cy="1769040"/>
        </a:xfrm>
        <a:prstGeom prst="roundRec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volini" panose="03000502040302020204" pitchFamily="66" charset="0"/>
              <a:cs typeface="Cavolini" panose="03000502040302020204" pitchFamily="66" charset="0"/>
            </a:rPr>
            <a:t>Can have a lasting and positive impact on children’s learning and development.</a:t>
          </a:r>
        </a:p>
      </dsp:txBody>
      <dsp:txXfrm>
        <a:off x="86357" y="86357"/>
        <a:ext cx="4985073" cy="1596326"/>
      </dsp:txXfrm>
    </dsp:sp>
    <dsp:sp modelId="{ACF108BF-FD3A-46B1-B675-80E3040BBE9A}">
      <dsp:nvSpPr>
        <dsp:cNvPr id="0" name=""/>
        <dsp:cNvSpPr/>
      </dsp:nvSpPr>
      <dsp:spPr>
        <a:xfrm>
          <a:off x="0" y="1876854"/>
          <a:ext cx="5157787" cy="1769040"/>
        </a:xfrm>
        <a:prstGeom prst="roundRec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latin typeface="Cavolini" panose="03000502040302020204" pitchFamily="66" charset="0"/>
              <a:cs typeface="Cavolini" panose="03000502040302020204" pitchFamily="66" charset="0"/>
            </a:rPr>
            <a:t>Can reduce the stress of families and promote their emotional wellbeing.</a:t>
          </a:r>
          <a:br>
            <a:rPr lang="en-GB" sz="2400" kern="1200" dirty="0">
              <a:latin typeface="Cavolini" panose="03000502040302020204" pitchFamily="66" charset="0"/>
              <a:cs typeface="Cavolini" panose="03000502040302020204" pitchFamily="66" charset="0"/>
            </a:rPr>
          </a:br>
          <a:endParaRPr lang="en-US" sz="2400" kern="1200" dirty="0">
            <a:latin typeface="Cavolini" panose="03000502040302020204" pitchFamily="66" charset="0"/>
            <a:cs typeface="Cavolini" panose="03000502040302020204" pitchFamily="66" charset="0"/>
          </a:endParaRPr>
        </a:p>
      </dsp:txBody>
      <dsp:txXfrm>
        <a:off x="86357" y="1963211"/>
        <a:ext cx="4985073" cy="15963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693F7B-C8B1-4B70-A026-A64F3FFAC20E}" type="datetimeFigureOut">
              <a:rPr lang="en-GB" smtClean="0"/>
              <a:t>28/01/2026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3BB028-A3DA-4E8A-8F8E-D2E32D672868}" type="slidenum">
              <a:rPr lang="en-GB" smtClean="0"/>
              <a:t>‹#›</a:t>
            </a:fld>
            <a:endParaRPr lang="en-GB"/>
          </a:p>
        </p:txBody>
      </p:sp>
    </p:spTree>
    <p:extLst>
      <p:ext uri="{BB962C8B-B14F-4D97-AF65-F5344CB8AC3E}">
        <p14:creationId xmlns:p14="http://schemas.microsoft.com/office/powerpoint/2010/main" val="1136283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B23BB028-A3DA-4E8A-8F8E-D2E32D672868}" type="slidenum">
              <a:rPr lang="en-GB" smtClean="0"/>
              <a:t>1</a:t>
            </a:fld>
            <a:endParaRPr lang="en-GB"/>
          </a:p>
        </p:txBody>
      </p:sp>
    </p:spTree>
    <p:extLst>
      <p:ext uri="{BB962C8B-B14F-4D97-AF65-F5344CB8AC3E}">
        <p14:creationId xmlns:p14="http://schemas.microsoft.com/office/powerpoint/2010/main" val="3974961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BB028-A3DA-4E8A-8F8E-D2E32D672868}" type="slidenum">
              <a:rPr lang="en-GB" smtClean="0"/>
              <a:t>10</a:t>
            </a:fld>
            <a:endParaRPr lang="en-GB"/>
          </a:p>
        </p:txBody>
      </p:sp>
    </p:spTree>
    <p:extLst>
      <p:ext uri="{BB962C8B-B14F-4D97-AF65-F5344CB8AC3E}">
        <p14:creationId xmlns:p14="http://schemas.microsoft.com/office/powerpoint/2010/main" val="4074647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B23BB028-A3DA-4E8A-8F8E-D2E32D672868}" type="slidenum">
              <a:rPr lang="en-GB" smtClean="0"/>
              <a:t>11</a:t>
            </a:fld>
            <a:endParaRPr lang="en-GB"/>
          </a:p>
        </p:txBody>
      </p:sp>
    </p:spTree>
    <p:extLst>
      <p:ext uri="{BB962C8B-B14F-4D97-AF65-F5344CB8AC3E}">
        <p14:creationId xmlns:p14="http://schemas.microsoft.com/office/powerpoint/2010/main" val="3298500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B23BB028-A3DA-4E8A-8F8E-D2E32D672868}" type="slidenum">
              <a:rPr lang="en-GB" smtClean="0"/>
              <a:t>12</a:t>
            </a:fld>
            <a:endParaRPr lang="en-GB"/>
          </a:p>
        </p:txBody>
      </p:sp>
    </p:spTree>
    <p:extLst>
      <p:ext uri="{BB962C8B-B14F-4D97-AF65-F5344CB8AC3E}">
        <p14:creationId xmlns:p14="http://schemas.microsoft.com/office/powerpoint/2010/main" val="482355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BB028-A3DA-4E8A-8F8E-D2E32D672868}" type="slidenum">
              <a:rPr lang="en-GB" smtClean="0"/>
              <a:t>13</a:t>
            </a:fld>
            <a:endParaRPr lang="en-GB"/>
          </a:p>
        </p:txBody>
      </p:sp>
    </p:spTree>
    <p:extLst>
      <p:ext uri="{BB962C8B-B14F-4D97-AF65-F5344CB8AC3E}">
        <p14:creationId xmlns:p14="http://schemas.microsoft.com/office/powerpoint/2010/main" val="3077975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06293510-00F6-4EA9-813E-1FEEC32A2F0D}" type="slidenum">
              <a:rPr lang="en-GB" smtClean="0"/>
              <a:t>14</a:t>
            </a:fld>
            <a:endParaRPr lang="en-GB"/>
          </a:p>
        </p:txBody>
      </p:sp>
    </p:spTree>
    <p:extLst>
      <p:ext uri="{BB962C8B-B14F-4D97-AF65-F5344CB8AC3E}">
        <p14:creationId xmlns:p14="http://schemas.microsoft.com/office/powerpoint/2010/main" val="631457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BB028-A3DA-4E8A-8F8E-D2E32D672868}" type="slidenum">
              <a:rPr lang="en-GB" smtClean="0"/>
              <a:t>15</a:t>
            </a:fld>
            <a:endParaRPr lang="en-GB"/>
          </a:p>
        </p:txBody>
      </p:sp>
    </p:spTree>
    <p:extLst>
      <p:ext uri="{BB962C8B-B14F-4D97-AF65-F5344CB8AC3E}">
        <p14:creationId xmlns:p14="http://schemas.microsoft.com/office/powerpoint/2010/main" val="527723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BB028-A3DA-4E8A-8F8E-D2E32D672868}" type="slidenum">
              <a:rPr lang="en-GB" smtClean="0"/>
              <a:t>16</a:t>
            </a:fld>
            <a:endParaRPr lang="en-GB"/>
          </a:p>
        </p:txBody>
      </p:sp>
    </p:spTree>
    <p:extLst>
      <p:ext uri="{BB962C8B-B14F-4D97-AF65-F5344CB8AC3E}">
        <p14:creationId xmlns:p14="http://schemas.microsoft.com/office/powerpoint/2010/main" val="725346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BB028-A3DA-4E8A-8F8E-D2E32D672868}" type="slidenum">
              <a:rPr lang="en-GB" smtClean="0"/>
              <a:t>17</a:t>
            </a:fld>
            <a:endParaRPr lang="en-GB"/>
          </a:p>
        </p:txBody>
      </p:sp>
    </p:spTree>
    <p:extLst>
      <p:ext uri="{BB962C8B-B14F-4D97-AF65-F5344CB8AC3E}">
        <p14:creationId xmlns:p14="http://schemas.microsoft.com/office/powerpoint/2010/main" val="1238519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B23BB028-A3DA-4E8A-8F8E-D2E32D672868}" type="slidenum">
              <a:rPr lang="en-GB" smtClean="0"/>
              <a:t>18</a:t>
            </a:fld>
            <a:endParaRPr lang="en-GB"/>
          </a:p>
        </p:txBody>
      </p:sp>
    </p:spTree>
    <p:extLst>
      <p:ext uri="{BB962C8B-B14F-4D97-AF65-F5344CB8AC3E}">
        <p14:creationId xmlns:p14="http://schemas.microsoft.com/office/powerpoint/2010/main" val="7760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BB028-A3DA-4E8A-8F8E-D2E32D672868}" type="slidenum">
              <a:rPr lang="en-GB" smtClean="0"/>
              <a:t>19</a:t>
            </a:fld>
            <a:endParaRPr lang="en-GB"/>
          </a:p>
        </p:txBody>
      </p:sp>
    </p:spTree>
    <p:extLst>
      <p:ext uri="{BB962C8B-B14F-4D97-AF65-F5344CB8AC3E}">
        <p14:creationId xmlns:p14="http://schemas.microsoft.com/office/powerpoint/2010/main" val="3802441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BB028-A3DA-4E8A-8F8E-D2E32D672868}" type="slidenum">
              <a:rPr lang="en-GB" smtClean="0"/>
              <a:t>2</a:t>
            </a:fld>
            <a:endParaRPr lang="en-GB"/>
          </a:p>
        </p:txBody>
      </p:sp>
    </p:spTree>
    <p:extLst>
      <p:ext uri="{BB962C8B-B14F-4D97-AF65-F5344CB8AC3E}">
        <p14:creationId xmlns:p14="http://schemas.microsoft.com/office/powerpoint/2010/main" val="2953183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BB028-A3DA-4E8A-8F8E-D2E32D672868}" type="slidenum">
              <a:rPr lang="en-GB" smtClean="0"/>
              <a:t>20</a:t>
            </a:fld>
            <a:endParaRPr lang="en-GB"/>
          </a:p>
        </p:txBody>
      </p:sp>
    </p:spTree>
    <p:extLst>
      <p:ext uri="{BB962C8B-B14F-4D97-AF65-F5344CB8AC3E}">
        <p14:creationId xmlns:p14="http://schemas.microsoft.com/office/powerpoint/2010/main" val="3533932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BB028-A3DA-4E8A-8F8E-D2E32D672868}" type="slidenum">
              <a:rPr lang="en-GB" smtClean="0"/>
              <a:t>21</a:t>
            </a:fld>
            <a:endParaRPr lang="en-GB"/>
          </a:p>
        </p:txBody>
      </p:sp>
    </p:spTree>
    <p:extLst>
      <p:ext uri="{BB962C8B-B14F-4D97-AF65-F5344CB8AC3E}">
        <p14:creationId xmlns:p14="http://schemas.microsoft.com/office/powerpoint/2010/main" val="1984741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BB028-A3DA-4E8A-8F8E-D2E32D672868}" type="slidenum">
              <a:rPr lang="en-GB" smtClean="0"/>
              <a:t>22</a:t>
            </a:fld>
            <a:endParaRPr lang="en-GB"/>
          </a:p>
        </p:txBody>
      </p:sp>
    </p:spTree>
    <p:extLst>
      <p:ext uri="{BB962C8B-B14F-4D97-AF65-F5344CB8AC3E}">
        <p14:creationId xmlns:p14="http://schemas.microsoft.com/office/powerpoint/2010/main" val="3575721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BB028-A3DA-4E8A-8F8E-D2E32D672868}" type="slidenum">
              <a:rPr lang="en-GB" smtClean="0"/>
              <a:t>23</a:t>
            </a:fld>
            <a:endParaRPr lang="en-GB"/>
          </a:p>
        </p:txBody>
      </p:sp>
    </p:spTree>
    <p:extLst>
      <p:ext uri="{BB962C8B-B14F-4D97-AF65-F5344CB8AC3E}">
        <p14:creationId xmlns:p14="http://schemas.microsoft.com/office/powerpoint/2010/main" val="1930715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BB028-A3DA-4E8A-8F8E-D2E32D672868}" type="slidenum">
              <a:rPr lang="en-GB" smtClean="0"/>
              <a:t>24</a:t>
            </a:fld>
            <a:endParaRPr lang="en-GB"/>
          </a:p>
        </p:txBody>
      </p:sp>
    </p:spTree>
    <p:extLst>
      <p:ext uri="{BB962C8B-B14F-4D97-AF65-F5344CB8AC3E}">
        <p14:creationId xmlns:p14="http://schemas.microsoft.com/office/powerpoint/2010/main" val="62089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BB028-A3DA-4E8A-8F8E-D2E32D672868}" type="slidenum">
              <a:rPr lang="en-GB" smtClean="0"/>
              <a:t>25</a:t>
            </a:fld>
            <a:endParaRPr lang="en-GB"/>
          </a:p>
        </p:txBody>
      </p:sp>
    </p:spTree>
    <p:extLst>
      <p:ext uri="{BB962C8B-B14F-4D97-AF65-F5344CB8AC3E}">
        <p14:creationId xmlns:p14="http://schemas.microsoft.com/office/powerpoint/2010/main" val="74394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BB028-A3DA-4E8A-8F8E-D2E32D672868}" type="slidenum">
              <a:rPr lang="en-GB" smtClean="0"/>
              <a:t>26</a:t>
            </a:fld>
            <a:endParaRPr lang="en-GB"/>
          </a:p>
        </p:txBody>
      </p:sp>
    </p:spTree>
    <p:extLst>
      <p:ext uri="{BB962C8B-B14F-4D97-AF65-F5344CB8AC3E}">
        <p14:creationId xmlns:p14="http://schemas.microsoft.com/office/powerpoint/2010/main" val="2159817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BB028-A3DA-4E8A-8F8E-D2E32D672868}" type="slidenum">
              <a:rPr lang="en-GB" smtClean="0"/>
              <a:t>27</a:t>
            </a:fld>
            <a:endParaRPr lang="en-GB"/>
          </a:p>
        </p:txBody>
      </p:sp>
    </p:spTree>
    <p:extLst>
      <p:ext uri="{BB962C8B-B14F-4D97-AF65-F5344CB8AC3E}">
        <p14:creationId xmlns:p14="http://schemas.microsoft.com/office/powerpoint/2010/main" val="4050701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BB028-A3DA-4E8A-8F8E-D2E32D672868}" type="slidenum">
              <a:rPr lang="en-GB" smtClean="0"/>
              <a:t>28</a:t>
            </a:fld>
            <a:endParaRPr lang="en-GB"/>
          </a:p>
        </p:txBody>
      </p:sp>
    </p:spTree>
    <p:extLst>
      <p:ext uri="{BB962C8B-B14F-4D97-AF65-F5344CB8AC3E}">
        <p14:creationId xmlns:p14="http://schemas.microsoft.com/office/powerpoint/2010/main" val="3230714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3BB028-A3DA-4E8A-8F8E-D2E32D672868}" type="slidenum">
              <a:rPr lang="en-GB" smtClean="0"/>
              <a:t>29</a:t>
            </a:fld>
            <a:endParaRPr lang="en-GB"/>
          </a:p>
        </p:txBody>
      </p:sp>
    </p:spTree>
    <p:extLst>
      <p:ext uri="{BB962C8B-B14F-4D97-AF65-F5344CB8AC3E}">
        <p14:creationId xmlns:p14="http://schemas.microsoft.com/office/powerpoint/2010/main" val="4213150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B23BB028-A3DA-4E8A-8F8E-D2E32D672868}" type="slidenum">
              <a:rPr lang="en-GB" smtClean="0"/>
              <a:t>3</a:t>
            </a:fld>
            <a:endParaRPr lang="en-GB"/>
          </a:p>
        </p:txBody>
      </p:sp>
    </p:spTree>
    <p:extLst>
      <p:ext uri="{BB962C8B-B14F-4D97-AF65-F5344CB8AC3E}">
        <p14:creationId xmlns:p14="http://schemas.microsoft.com/office/powerpoint/2010/main" val="2329589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BB028-A3DA-4E8A-8F8E-D2E32D672868}" type="slidenum">
              <a:rPr lang="en-GB" smtClean="0"/>
              <a:t>4</a:t>
            </a:fld>
            <a:endParaRPr lang="en-GB"/>
          </a:p>
        </p:txBody>
      </p:sp>
    </p:spTree>
    <p:extLst>
      <p:ext uri="{BB962C8B-B14F-4D97-AF65-F5344CB8AC3E}">
        <p14:creationId xmlns:p14="http://schemas.microsoft.com/office/powerpoint/2010/main" val="2308141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BB028-A3DA-4E8A-8F8E-D2E32D672868}" type="slidenum">
              <a:rPr lang="en-GB" smtClean="0"/>
              <a:t>5</a:t>
            </a:fld>
            <a:endParaRPr lang="en-GB"/>
          </a:p>
        </p:txBody>
      </p:sp>
    </p:spTree>
    <p:extLst>
      <p:ext uri="{BB962C8B-B14F-4D97-AF65-F5344CB8AC3E}">
        <p14:creationId xmlns:p14="http://schemas.microsoft.com/office/powerpoint/2010/main" val="1164383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BB028-A3DA-4E8A-8F8E-D2E32D672868}" type="slidenum">
              <a:rPr lang="en-GB" smtClean="0"/>
              <a:t>6</a:t>
            </a:fld>
            <a:endParaRPr lang="en-GB"/>
          </a:p>
        </p:txBody>
      </p:sp>
    </p:spTree>
    <p:extLst>
      <p:ext uri="{BB962C8B-B14F-4D97-AF65-F5344CB8AC3E}">
        <p14:creationId xmlns:p14="http://schemas.microsoft.com/office/powerpoint/2010/main" val="2473331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BB028-A3DA-4E8A-8F8E-D2E32D672868}" type="slidenum">
              <a:rPr lang="en-GB" smtClean="0"/>
              <a:t>7</a:t>
            </a:fld>
            <a:endParaRPr lang="en-GB"/>
          </a:p>
        </p:txBody>
      </p:sp>
    </p:spTree>
    <p:extLst>
      <p:ext uri="{BB962C8B-B14F-4D97-AF65-F5344CB8AC3E}">
        <p14:creationId xmlns:p14="http://schemas.microsoft.com/office/powerpoint/2010/main" val="1342942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BB028-A3DA-4E8A-8F8E-D2E32D672868}" type="slidenum">
              <a:rPr lang="en-GB" smtClean="0"/>
              <a:t>8</a:t>
            </a:fld>
            <a:endParaRPr lang="en-GB"/>
          </a:p>
        </p:txBody>
      </p:sp>
    </p:spTree>
    <p:extLst>
      <p:ext uri="{BB962C8B-B14F-4D97-AF65-F5344CB8AC3E}">
        <p14:creationId xmlns:p14="http://schemas.microsoft.com/office/powerpoint/2010/main" val="465901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23BB028-A3DA-4E8A-8F8E-D2E32D672868}" type="slidenum">
              <a:rPr lang="en-GB" smtClean="0"/>
              <a:t>9</a:t>
            </a:fld>
            <a:endParaRPr lang="en-GB"/>
          </a:p>
        </p:txBody>
      </p:sp>
    </p:spTree>
    <p:extLst>
      <p:ext uri="{BB962C8B-B14F-4D97-AF65-F5344CB8AC3E}">
        <p14:creationId xmlns:p14="http://schemas.microsoft.com/office/powerpoint/2010/main" val="639994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0EB21-25D8-55C8-2EB7-5AA58D60C23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872F0A2-5E08-D8FA-448F-06F28E6B7D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1AFCB5FF-7E14-E898-BC01-469731F8ADF1}"/>
              </a:ext>
            </a:extLst>
          </p:cNvPr>
          <p:cNvSpPr>
            <a:spLocks noGrp="1"/>
          </p:cNvSpPr>
          <p:nvPr>
            <p:ph type="dt" sz="half" idx="10"/>
          </p:nvPr>
        </p:nvSpPr>
        <p:spPr/>
        <p:txBody>
          <a:bodyPr/>
          <a:lstStyle/>
          <a:p>
            <a:fld id="{4A8AB19E-2AF9-4FF7-AA58-50720492A4A7}" type="datetimeFigureOut">
              <a:rPr lang="en-GB" smtClean="0"/>
              <a:t>28/01/2026</a:t>
            </a:fld>
            <a:endParaRPr lang="en-GB"/>
          </a:p>
        </p:txBody>
      </p:sp>
      <p:sp>
        <p:nvSpPr>
          <p:cNvPr id="5" name="Footer Placeholder 4">
            <a:extLst>
              <a:ext uri="{FF2B5EF4-FFF2-40B4-BE49-F238E27FC236}">
                <a16:creationId xmlns:a16="http://schemas.microsoft.com/office/drawing/2014/main" id="{A89C43E5-D6F3-F470-8121-ABE278C7CE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15D627-7D01-5D5C-21B4-8C6CBCF59DA9}"/>
              </a:ext>
            </a:extLst>
          </p:cNvPr>
          <p:cNvSpPr>
            <a:spLocks noGrp="1"/>
          </p:cNvSpPr>
          <p:nvPr>
            <p:ph type="sldNum" sz="quarter" idx="12"/>
          </p:nvPr>
        </p:nvSpPr>
        <p:spPr/>
        <p:txBody>
          <a:bodyPr/>
          <a:lstStyle/>
          <a:p>
            <a:fld id="{DA48DA34-1433-4DDC-947A-FF6E3DC9E135}" type="slidenum">
              <a:rPr lang="en-GB" smtClean="0"/>
              <a:t>‹#›</a:t>
            </a:fld>
            <a:endParaRPr lang="en-GB"/>
          </a:p>
        </p:txBody>
      </p:sp>
    </p:spTree>
    <p:extLst>
      <p:ext uri="{BB962C8B-B14F-4D97-AF65-F5344CB8AC3E}">
        <p14:creationId xmlns:p14="http://schemas.microsoft.com/office/powerpoint/2010/main" val="3953763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E90C3-BC13-DCF3-416F-4441CB45D0C7}"/>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33D851C-8716-6B86-47CF-E4F6AC70EB8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87B088D-0953-C480-8646-FCA217846908}"/>
              </a:ext>
            </a:extLst>
          </p:cNvPr>
          <p:cNvSpPr>
            <a:spLocks noGrp="1"/>
          </p:cNvSpPr>
          <p:nvPr>
            <p:ph type="dt" sz="half" idx="10"/>
          </p:nvPr>
        </p:nvSpPr>
        <p:spPr/>
        <p:txBody>
          <a:bodyPr/>
          <a:lstStyle/>
          <a:p>
            <a:fld id="{4A8AB19E-2AF9-4FF7-AA58-50720492A4A7}" type="datetimeFigureOut">
              <a:rPr lang="en-GB" smtClean="0"/>
              <a:t>28/01/2026</a:t>
            </a:fld>
            <a:endParaRPr lang="en-GB"/>
          </a:p>
        </p:txBody>
      </p:sp>
      <p:sp>
        <p:nvSpPr>
          <p:cNvPr id="5" name="Footer Placeholder 4">
            <a:extLst>
              <a:ext uri="{FF2B5EF4-FFF2-40B4-BE49-F238E27FC236}">
                <a16:creationId xmlns:a16="http://schemas.microsoft.com/office/drawing/2014/main" id="{1621E497-BFD2-D6DB-1C7F-AA04035A9F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616EB0-9458-40AD-5F7E-4CF7D58C152E}"/>
              </a:ext>
            </a:extLst>
          </p:cNvPr>
          <p:cNvSpPr>
            <a:spLocks noGrp="1"/>
          </p:cNvSpPr>
          <p:nvPr>
            <p:ph type="sldNum" sz="quarter" idx="12"/>
          </p:nvPr>
        </p:nvSpPr>
        <p:spPr/>
        <p:txBody>
          <a:bodyPr/>
          <a:lstStyle/>
          <a:p>
            <a:fld id="{DA48DA34-1433-4DDC-947A-FF6E3DC9E135}" type="slidenum">
              <a:rPr lang="en-GB" smtClean="0"/>
              <a:t>‹#›</a:t>
            </a:fld>
            <a:endParaRPr lang="en-GB"/>
          </a:p>
        </p:txBody>
      </p:sp>
    </p:spTree>
    <p:extLst>
      <p:ext uri="{BB962C8B-B14F-4D97-AF65-F5344CB8AC3E}">
        <p14:creationId xmlns:p14="http://schemas.microsoft.com/office/powerpoint/2010/main" val="2110135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4979B4-D4C3-34AD-3560-43AEC7C15583}"/>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47B60AE-71F6-E511-AD9C-AAB88E1A449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981F822-D7AC-4311-D1B6-F58539A23517}"/>
              </a:ext>
            </a:extLst>
          </p:cNvPr>
          <p:cNvSpPr>
            <a:spLocks noGrp="1"/>
          </p:cNvSpPr>
          <p:nvPr>
            <p:ph type="dt" sz="half" idx="10"/>
          </p:nvPr>
        </p:nvSpPr>
        <p:spPr/>
        <p:txBody>
          <a:bodyPr/>
          <a:lstStyle/>
          <a:p>
            <a:fld id="{4A8AB19E-2AF9-4FF7-AA58-50720492A4A7}" type="datetimeFigureOut">
              <a:rPr lang="en-GB" smtClean="0"/>
              <a:t>28/01/2026</a:t>
            </a:fld>
            <a:endParaRPr lang="en-GB"/>
          </a:p>
        </p:txBody>
      </p:sp>
      <p:sp>
        <p:nvSpPr>
          <p:cNvPr id="5" name="Footer Placeholder 4">
            <a:extLst>
              <a:ext uri="{FF2B5EF4-FFF2-40B4-BE49-F238E27FC236}">
                <a16:creationId xmlns:a16="http://schemas.microsoft.com/office/drawing/2014/main" id="{6A058B19-F5EB-5A68-4FE5-00BCF59A7A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9B4624-ECBF-3839-B184-B690A08908E2}"/>
              </a:ext>
            </a:extLst>
          </p:cNvPr>
          <p:cNvSpPr>
            <a:spLocks noGrp="1"/>
          </p:cNvSpPr>
          <p:nvPr>
            <p:ph type="sldNum" sz="quarter" idx="12"/>
          </p:nvPr>
        </p:nvSpPr>
        <p:spPr/>
        <p:txBody>
          <a:bodyPr/>
          <a:lstStyle/>
          <a:p>
            <a:fld id="{DA48DA34-1433-4DDC-947A-FF6E3DC9E135}" type="slidenum">
              <a:rPr lang="en-GB" smtClean="0"/>
              <a:t>‹#›</a:t>
            </a:fld>
            <a:endParaRPr lang="en-GB"/>
          </a:p>
        </p:txBody>
      </p:sp>
    </p:spTree>
    <p:extLst>
      <p:ext uri="{BB962C8B-B14F-4D97-AF65-F5344CB8AC3E}">
        <p14:creationId xmlns:p14="http://schemas.microsoft.com/office/powerpoint/2010/main" val="2326922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103B-9F8C-5DC8-E508-36A46AD2880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D113FCF-0FFD-B53C-5ADD-131FF7D7FF5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6625509-C868-4456-2ED1-4166D2A5D787}"/>
              </a:ext>
            </a:extLst>
          </p:cNvPr>
          <p:cNvSpPr>
            <a:spLocks noGrp="1"/>
          </p:cNvSpPr>
          <p:nvPr>
            <p:ph type="dt" sz="half" idx="10"/>
          </p:nvPr>
        </p:nvSpPr>
        <p:spPr/>
        <p:txBody>
          <a:bodyPr/>
          <a:lstStyle/>
          <a:p>
            <a:fld id="{4A8AB19E-2AF9-4FF7-AA58-50720492A4A7}" type="datetimeFigureOut">
              <a:rPr lang="en-GB" smtClean="0"/>
              <a:t>28/01/2026</a:t>
            </a:fld>
            <a:endParaRPr lang="en-GB"/>
          </a:p>
        </p:txBody>
      </p:sp>
      <p:sp>
        <p:nvSpPr>
          <p:cNvPr id="5" name="Footer Placeholder 4">
            <a:extLst>
              <a:ext uri="{FF2B5EF4-FFF2-40B4-BE49-F238E27FC236}">
                <a16:creationId xmlns:a16="http://schemas.microsoft.com/office/drawing/2014/main" id="{9E5B38AB-53FA-7804-08C5-CC995A8B6E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C1972A-B5EC-CAC1-BEC8-EE1C0A8379DB}"/>
              </a:ext>
            </a:extLst>
          </p:cNvPr>
          <p:cNvSpPr>
            <a:spLocks noGrp="1"/>
          </p:cNvSpPr>
          <p:nvPr>
            <p:ph type="sldNum" sz="quarter" idx="12"/>
          </p:nvPr>
        </p:nvSpPr>
        <p:spPr/>
        <p:txBody>
          <a:bodyPr/>
          <a:lstStyle/>
          <a:p>
            <a:fld id="{DA48DA34-1433-4DDC-947A-FF6E3DC9E135}" type="slidenum">
              <a:rPr lang="en-GB" smtClean="0"/>
              <a:t>‹#›</a:t>
            </a:fld>
            <a:endParaRPr lang="en-GB"/>
          </a:p>
        </p:txBody>
      </p:sp>
    </p:spTree>
    <p:extLst>
      <p:ext uri="{BB962C8B-B14F-4D97-AF65-F5344CB8AC3E}">
        <p14:creationId xmlns:p14="http://schemas.microsoft.com/office/powerpoint/2010/main" val="3764942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5858B-D92B-FB94-B883-1D5835DA0EB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22DFEA9A-9CEB-295D-51D8-D38009558B9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D305BCC-BF4A-5CF7-D20E-590EB3304AA8}"/>
              </a:ext>
            </a:extLst>
          </p:cNvPr>
          <p:cNvSpPr>
            <a:spLocks noGrp="1"/>
          </p:cNvSpPr>
          <p:nvPr>
            <p:ph type="dt" sz="half" idx="10"/>
          </p:nvPr>
        </p:nvSpPr>
        <p:spPr/>
        <p:txBody>
          <a:bodyPr/>
          <a:lstStyle/>
          <a:p>
            <a:fld id="{4A8AB19E-2AF9-4FF7-AA58-50720492A4A7}" type="datetimeFigureOut">
              <a:rPr lang="en-GB" smtClean="0"/>
              <a:t>28/01/2026</a:t>
            </a:fld>
            <a:endParaRPr lang="en-GB"/>
          </a:p>
        </p:txBody>
      </p:sp>
      <p:sp>
        <p:nvSpPr>
          <p:cNvPr id="5" name="Footer Placeholder 4">
            <a:extLst>
              <a:ext uri="{FF2B5EF4-FFF2-40B4-BE49-F238E27FC236}">
                <a16:creationId xmlns:a16="http://schemas.microsoft.com/office/drawing/2014/main" id="{28376566-A03F-CF2F-B14D-227D100B2F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CF2CED-8AD1-7734-8DC7-E50DD6AFA828}"/>
              </a:ext>
            </a:extLst>
          </p:cNvPr>
          <p:cNvSpPr>
            <a:spLocks noGrp="1"/>
          </p:cNvSpPr>
          <p:nvPr>
            <p:ph type="sldNum" sz="quarter" idx="12"/>
          </p:nvPr>
        </p:nvSpPr>
        <p:spPr/>
        <p:txBody>
          <a:bodyPr/>
          <a:lstStyle/>
          <a:p>
            <a:fld id="{DA48DA34-1433-4DDC-947A-FF6E3DC9E135}" type="slidenum">
              <a:rPr lang="en-GB" smtClean="0"/>
              <a:t>‹#›</a:t>
            </a:fld>
            <a:endParaRPr lang="en-GB"/>
          </a:p>
        </p:txBody>
      </p:sp>
    </p:spTree>
    <p:extLst>
      <p:ext uri="{BB962C8B-B14F-4D97-AF65-F5344CB8AC3E}">
        <p14:creationId xmlns:p14="http://schemas.microsoft.com/office/powerpoint/2010/main" val="3602707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3FEF9-E23F-B4A6-1C67-72DA9657E68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808A521-2E9E-B72B-A366-9BE6E9E8F77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12E2197C-057A-7F90-5948-D3C7F10377D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08789A7-1117-21F9-30DC-CDB8DFCCEBF7}"/>
              </a:ext>
            </a:extLst>
          </p:cNvPr>
          <p:cNvSpPr>
            <a:spLocks noGrp="1"/>
          </p:cNvSpPr>
          <p:nvPr>
            <p:ph type="dt" sz="half" idx="10"/>
          </p:nvPr>
        </p:nvSpPr>
        <p:spPr/>
        <p:txBody>
          <a:bodyPr/>
          <a:lstStyle/>
          <a:p>
            <a:fld id="{4A8AB19E-2AF9-4FF7-AA58-50720492A4A7}" type="datetimeFigureOut">
              <a:rPr lang="en-GB" smtClean="0"/>
              <a:t>28/01/2026</a:t>
            </a:fld>
            <a:endParaRPr lang="en-GB"/>
          </a:p>
        </p:txBody>
      </p:sp>
      <p:sp>
        <p:nvSpPr>
          <p:cNvPr id="6" name="Footer Placeholder 5">
            <a:extLst>
              <a:ext uri="{FF2B5EF4-FFF2-40B4-BE49-F238E27FC236}">
                <a16:creationId xmlns:a16="http://schemas.microsoft.com/office/drawing/2014/main" id="{76EF78A9-64A2-5FC2-14C5-F39AA073CD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07D803-7BB6-BF85-1474-D78AE8FAACF2}"/>
              </a:ext>
            </a:extLst>
          </p:cNvPr>
          <p:cNvSpPr>
            <a:spLocks noGrp="1"/>
          </p:cNvSpPr>
          <p:nvPr>
            <p:ph type="sldNum" sz="quarter" idx="12"/>
          </p:nvPr>
        </p:nvSpPr>
        <p:spPr/>
        <p:txBody>
          <a:bodyPr/>
          <a:lstStyle/>
          <a:p>
            <a:fld id="{DA48DA34-1433-4DDC-947A-FF6E3DC9E135}" type="slidenum">
              <a:rPr lang="en-GB" smtClean="0"/>
              <a:t>‹#›</a:t>
            </a:fld>
            <a:endParaRPr lang="en-GB"/>
          </a:p>
        </p:txBody>
      </p:sp>
    </p:spTree>
    <p:extLst>
      <p:ext uri="{BB962C8B-B14F-4D97-AF65-F5344CB8AC3E}">
        <p14:creationId xmlns:p14="http://schemas.microsoft.com/office/powerpoint/2010/main" val="1944414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FBF53-1814-FEB3-77F0-82884C0B281C}"/>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AA63C474-9374-6616-3065-5EF943EF55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4D020F6-2B49-2824-A017-0F63BAABAC2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BE9B9FD0-938C-50D6-6E37-2779336A89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7008139-8A57-EBB7-BA1D-B58A120737F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95D088D5-D962-4007-FAFD-8810988995F2}"/>
              </a:ext>
            </a:extLst>
          </p:cNvPr>
          <p:cNvSpPr>
            <a:spLocks noGrp="1"/>
          </p:cNvSpPr>
          <p:nvPr>
            <p:ph type="dt" sz="half" idx="10"/>
          </p:nvPr>
        </p:nvSpPr>
        <p:spPr/>
        <p:txBody>
          <a:bodyPr/>
          <a:lstStyle/>
          <a:p>
            <a:fld id="{4A8AB19E-2AF9-4FF7-AA58-50720492A4A7}" type="datetimeFigureOut">
              <a:rPr lang="en-GB" smtClean="0"/>
              <a:t>28/01/2026</a:t>
            </a:fld>
            <a:endParaRPr lang="en-GB"/>
          </a:p>
        </p:txBody>
      </p:sp>
      <p:sp>
        <p:nvSpPr>
          <p:cNvPr id="8" name="Footer Placeholder 7">
            <a:extLst>
              <a:ext uri="{FF2B5EF4-FFF2-40B4-BE49-F238E27FC236}">
                <a16:creationId xmlns:a16="http://schemas.microsoft.com/office/drawing/2014/main" id="{430C25B3-BC61-C54F-68BC-61E866DC8F5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2F8FD31-6344-6B0B-1A1F-F7C0B5DB5ADD}"/>
              </a:ext>
            </a:extLst>
          </p:cNvPr>
          <p:cNvSpPr>
            <a:spLocks noGrp="1"/>
          </p:cNvSpPr>
          <p:nvPr>
            <p:ph type="sldNum" sz="quarter" idx="12"/>
          </p:nvPr>
        </p:nvSpPr>
        <p:spPr/>
        <p:txBody>
          <a:bodyPr/>
          <a:lstStyle/>
          <a:p>
            <a:fld id="{DA48DA34-1433-4DDC-947A-FF6E3DC9E135}" type="slidenum">
              <a:rPr lang="en-GB" smtClean="0"/>
              <a:t>‹#›</a:t>
            </a:fld>
            <a:endParaRPr lang="en-GB"/>
          </a:p>
        </p:txBody>
      </p:sp>
    </p:spTree>
    <p:extLst>
      <p:ext uri="{BB962C8B-B14F-4D97-AF65-F5344CB8AC3E}">
        <p14:creationId xmlns:p14="http://schemas.microsoft.com/office/powerpoint/2010/main" val="2381681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F075E-1928-22F7-115B-CBFF0320CF3A}"/>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9567C22-3067-EF27-A044-9E87D16CDB79}"/>
              </a:ext>
            </a:extLst>
          </p:cNvPr>
          <p:cNvSpPr>
            <a:spLocks noGrp="1"/>
          </p:cNvSpPr>
          <p:nvPr>
            <p:ph type="dt" sz="half" idx="10"/>
          </p:nvPr>
        </p:nvSpPr>
        <p:spPr/>
        <p:txBody>
          <a:bodyPr/>
          <a:lstStyle/>
          <a:p>
            <a:fld id="{4A8AB19E-2AF9-4FF7-AA58-50720492A4A7}" type="datetimeFigureOut">
              <a:rPr lang="en-GB" smtClean="0"/>
              <a:t>28/01/2026</a:t>
            </a:fld>
            <a:endParaRPr lang="en-GB"/>
          </a:p>
        </p:txBody>
      </p:sp>
      <p:sp>
        <p:nvSpPr>
          <p:cNvPr id="4" name="Footer Placeholder 3">
            <a:extLst>
              <a:ext uri="{FF2B5EF4-FFF2-40B4-BE49-F238E27FC236}">
                <a16:creationId xmlns:a16="http://schemas.microsoft.com/office/drawing/2014/main" id="{E2F4BB20-542A-6CEF-E1CF-088F1663621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2E7BF7-E27D-1E57-A25B-D07DF24B05A9}"/>
              </a:ext>
            </a:extLst>
          </p:cNvPr>
          <p:cNvSpPr>
            <a:spLocks noGrp="1"/>
          </p:cNvSpPr>
          <p:nvPr>
            <p:ph type="sldNum" sz="quarter" idx="12"/>
          </p:nvPr>
        </p:nvSpPr>
        <p:spPr/>
        <p:txBody>
          <a:bodyPr/>
          <a:lstStyle/>
          <a:p>
            <a:fld id="{DA48DA34-1433-4DDC-947A-FF6E3DC9E135}" type="slidenum">
              <a:rPr lang="en-GB" smtClean="0"/>
              <a:t>‹#›</a:t>
            </a:fld>
            <a:endParaRPr lang="en-GB"/>
          </a:p>
        </p:txBody>
      </p:sp>
    </p:spTree>
    <p:extLst>
      <p:ext uri="{BB962C8B-B14F-4D97-AF65-F5344CB8AC3E}">
        <p14:creationId xmlns:p14="http://schemas.microsoft.com/office/powerpoint/2010/main" val="3893650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BB800C-74FA-C249-CD11-D584DB786F56}"/>
              </a:ext>
            </a:extLst>
          </p:cNvPr>
          <p:cNvSpPr>
            <a:spLocks noGrp="1"/>
          </p:cNvSpPr>
          <p:nvPr>
            <p:ph type="dt" sz="half" idx="10"/>
          </p:nvPr>
        </p:nvSpPr>
        <p:spPr/>
        <p:txBody>
          <a:bodyPr/>
          <a:lstStyle/>
          <a:p>
            <a:fld id="{4A8AB19E-2AF9-4FF7-AA58-50720492A4A7}" type="datetimeFigureOut">
              <a:rPr lang="en-GB" smtClean="0"/>
              <a:t>28/01/2026</a:t>
            </a:fld>
            <a:endParaRPr lang="en-GB"/>
          </a:p>
        </p:txBody>
      </p:sp>
      <p:sp>
        <p:nvSpPr>
          <p:cNvPr id="3" name="Footer Placeholder 2">
            <a:extLst>
              <a:ext uri="{FF2B5EF4-FFF2-40B4-BE49-F238E27FC236}">
                <a16:creationId xmlns:a16="http://schemas.microsoft.com/office/drawing/2014/main" id="{E2FC2DA6-46D8-6258-FDEC-CDA5032D66E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D07A27A-B285-DAC4-4EC6-FF56CDEB97F8}"/>
              </a:ext>
            </a:extLst>
          </p:cNvPr>
          <p:cNvSpPr>
            <a:spLocks noGrp="1"/>
          </p:cNvSpPr>
          <p:nvPr>
            <p:ph type="sldNum" sz="quarter" idx="12"/>
          </p:nvPr>
        </p:nvSpPr>
        <p:spPr/>
        <p:txBody>
          <a:bodyPr/>
          <a:lstStyle/>
          <a:p>
            <a:fld id="{DA48DA34-1433-4DDC-947A-FF6E3DC9E135}" type="slidenum">
              <a:rPr lang="en-GB" smtClean="0"/>
              <a:t>‹#›</a:t>
            </a:fld>
            <a:endParaRPr lang="en-GB"/>
          </a:p>
        </p:txBody>
      </p:sp>
    </p:spTree>
    <p:extLst>
      <p:ext uri="{BB962C8B-B14F-4D97-AF65-F5344CB8AC3E}">
        <p14:creationId xmlns:p14="http://schemas.microsoft.com/office/powerpoint/2010/main" val="3284473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1F61C-B14B-CBFE-3065-1E405FA6AED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CE5E319-11B4-0E7E-9789-3B666B5FDC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DE40B130-90A1-D25F-C5A2-CE33A33911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0B557D-80FC-DB67-0650-499C5EA4AE9F}"/>
              </a:ext>
            </a:extLst>
          </p:cNvPr>
          <p:cNvSpPr>
            <a:spLocks noGrp="1"/>
          </p:cNvSpPr>
          <p:nvPr>
            <p:ph type="dt" sz="half" idx="10"/>
          </p:nvPr>
        </p:nvSpPr>
        <p:spPr/>
        <p:txBody>
          <a:bodyPr/>
          <a:lstStyle/>
          <a:p>
            <a:fld id="{4A8AB19E-2AF9-4FF7-AA58-50720492A4A7}" type="datetimeFigureOut">
              <a:rPr lang="en-GB" smtClean="0"/>
              <a:t>28/01/2026</a:t>
            </a:fld>
            <a:endParaRPr lang="en-GB"/>
          </a:p>
        </p:txBody>
      </p:sp>
      <p:sp>
        <p:nvSpPr>
          <p:cNvPr id="6" name="Footer Placeholder 5">
            <a:extLst>
              <a:ext uri="{FF2B5EF4-FFF2-40B4-BE49-F238E27FC236}">
                <a16:creationId xmlns:a16="http://schemas.microsoft.com/office/drawing/2014/main" id="{B53EC2AC-AC5F-652F-022D-A771280804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4A2E24-15B9-3679-E4C5-EFFF9FEEC8A6}"/>
              </a:ext>
            </a:extLst>
          </p:cNvPr>
          <p:cNvSpPr>
            <a:spLocks noGrp="1"/>
          </p:cNvSpPr>
          <p:nvPr>
            <p:ph type="sldNum" sz="quarter" idx="12"/>
          </p:nvPr>
        </p:nvSpPr>
        <p:spPr/>
        <p:txBody>
          <a:bodyPr/>
          <a:lstStyle/>
          <a:p>
            <a:fld id="{DA48DA34-1433-4DDC-947A-FF6E3DC9E135}" type="slidenum">
              <a:rPr lang="en-GB" smtClean="0"/>
              <a:t>‹#›</a:t>
            </a:fld>
            <a:endParaRPr lang="en-GB"/>
          </a:p>
        </p:txBody>
      </p:sp>
    </p:spTree>
    <p:extLst>
      <p:ext uri="{BB962C8B-B14F-4D97-AF65-F5344CB8AC3E}">
        <p14:creationId xmlns:p14="http://schemas.microsoft.com/office/powerpoint/2010/main" val="193715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EF4FE-A3C5-EFCE-1C11-43493FFEABA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2EA1E592-90C2-C574-687F-9103EA7E6A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B5768A1-A3ED-DE80-A79F-62F3D43AC3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05C84C2-C90E-AE48-A0C8-29E684EC2146}"/>
              </a:ext>
            </a:extLst>
          </p:cNvPr>
          <p:cNvSpPr>
            <a:spLocks noGrp="1"/>
          </p:cNvSpPr>
          <p:nvPr>
            <p:ph type="dt" sz="half" idx="10"/>
          </p:nvPr>
        </p:nvSpPr>
        <p:spPr/>
        <p:txBody>
          <a:bodyPr/>
          <a:lstStyle/>
          <a:p>
            <a:fld id="{4A8AB19E-2AF9-4FF7-AA58-50720492A4A7}" type="datetimeFigureOut">
              <a:rPr lang="en-GB" smtClean="0"/>
              <a:t>28/01/2026</a:t>
            </a:fld>
            <a:endParaRPr lang="en-GB"/>
          </a:p>
        </p:txBody>
      </p:sp>
      <p:sp>
        <p:nvSpPr>
          <p:cNvPr id="6" name="Footer Placeholder 5">
            <a:extLst>
              <a:ext uri="{FF2B5EF4-FFF2-40B4-BE49-F238E27FC236}">
                <a16:creationId xmlns:a16="http://schemas.microsoft.com/office/drawing/2014/main" id="{1BA83BFC-134B-8CBB-68E3-6775C7FA6B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6D14F8-190A-B149-8C10-DF617C6C063F}"/>
              </a:ext>
            </a:extLst>
          </p:cNvPr>
          <p:cNvSpPr>
            <a:spLocks noGrp="1"/>
          </p:cNvSpPr>
          <p:nvPr>
            <p:ph type="sldNum" sz="quarter" idx="12"/>
          </p:nvPr>
        </p:nvSpPr>
        <p:spPr/>
        <p:txBody>
          <a:bodyPr/>
          <a:lstStyle/>
          <a:p>
            <a:fld id="{DA48DA34-1433-4DDC-947A-FF6E3DC9E135}" type="slidenum">
              <a:rPr lang="en-GB" smtClean="0"/>
              <a:t>‹#›</a:t>
            </a:fld>
            <a:endParaRPr lang="en-GB"/>
          </a:p>
        </p:txBody>
      </p:sp>
    </p:spTree>
    <p:extLst>
      <p:ext uri="{BB962C8B-B14F-4D97-AF65-F5344CB8AC3E}">
        <p14:creationId xmlns:p14="http://schemas.microsoft.com/office/powerpoint/2010/main" val="2695682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F9922E-49FC-CFF9-34D6-8C1ED64FB3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911037DF-1253-399F-17DA-B6B155E379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B6CB5F9-870B-93C1-D092-85C10DEF24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8AB19E-2AF9-4FF7-AA58-50720492A4A7}" type="datetimeFigureOut">
              <a:rPr lang="en-GB" smtClean="0"/>
              <a:t>28/01/2026</a:t>
            </a:fld>
            <a:endParaRPr lang="en-GB"/>
          </a:p>
        </p:txBody>
      </p:sp>
      <p:sp>
        <p:nvSpPr>
          <p:cNvPr id="5" name="Footer Placeholder 4">
            <a:extLst>
              <a:ext uri="{FF2B5EF4-FFF2-40B4-BE49-F238E27FC236}">
                <a16:creationId xmlns:a16="http://schemas.microsoft.com/office/drawing/2014/main" id="{F329C4F2-B7A0-CECE-4004-484FB19DF5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D344BFF-3F84-1B3D-04FA-3A657D76B2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48DA34-1433-4DDC-947A-FF6E3DC9E135}" type="slidenum">
              <a:rPr lang="en-GB" smtClean="0"/>
              <a:t>‹#›</a:t>
            </a:fld>
            <a:endParaRPr lang="en-GB"/>
          </a:p>
        </p:txBody>
      </p:sp>
    </p:spTree>
    <p:extLst>
      <p:ext uri="{BB962C8B-B14F-4D97-AF65-F5344CB8AC3E}">
        <p14:creationId xmlns:p14="http://schemas.microsoft.com/office/powerpoint/2010/main" val="4172433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elchighland.com/engaging-families/"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https://bumps2bairns.com/" TargetMode="External"/><Relationship Id="rId7" Type="http://schemas.openxmlformats.org/officeDocument/2006/relationships/hyperlink" Target="https://education.gov.scot/parentzone/"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www.playscotland.org/parents-families/" TargetMode="External"/><Relationship Id="rId5" Type="http://schemas.openxmlformats.org/officeDocument/2006/relationships/hyperlink" Target="https://www.scottishbooktrust.com/bookbug" TargetMode="External"/><Relationship Id="rId4" Type="http://schemas.openxmlformats.org/officeDocument/2006/relationships/hyperlink" Target="https://www.peeple.org.uk/ltp"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elchighland.com/leading-learning-together-with-familie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education.gov.scot/resources/engaging-parents-and-families-a-toolkit-for-practitioners/" TargetMode="External"/><Relationship Id="rId5" Type="http://schemas.openxmlformats.org/officeDocument/2006/relationships/hyperlink" Target="https://hub.careinspectorate.com/media/5821/connecting-with-your-childcare-setting.pdf" TargetMode="External"/><Relationship Id="rId4" Type="http://schemas.openxmlformats.org/officeDocument/2006/relationships/hyperlink" Target="https://hub.careinspectorate.com/media/5820/me-my-family-and-my-childcare-setting.pdf"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hyperlink" Target="https://elchighland.com/2022/01/07/funding-follows-the-child-the-national-standard/"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www.autismtoolbox.co.uk/?dm_i=LQE%2C6LPMM%2CW8AH1F%2CQA2SK%2C1"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hyperlink" Target="https://www.autismtoolbox.co.uk/transitions/nursery-to-primary-1/" TargetMode="External"/><Relationship Id="rId5" Type="http://schemas.openxmlformats.org/officeDocument/2006/relationships/hyperlink" Target="https://highlandcouncilpsychologicalservice.store/home/practitioner/play-and-learning-resources-for-asn/easeys-for-asn/transitions/" TargetMode="External"/><Relationship Id="rId4" Type="http://schemas.openxmlformats.org/officeDocument/2006/relationships/image" Target="../media/image19.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hub.careinspectorate.com/media/4852/elc-practice-note-2-transitions.pdf"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hyperlink" Target="https://education.gov.scot/media/3bjpr3wa/realisingtheambition.pdf" TargetMode="External"/><Relationship Id="rId4" Type="http://schemas.openxmlformats.org/officeDocument/2006/relationships/hyperlink" Target="https://www.strath.ac.uk/media/faculties/hass/education/transitions_statement.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hyperlink" Target="https://openclipart.org/detail/10535/question-by-yves_guillou-10535"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elchighland.com/2024/01/18/new-elc-guidance-on-identifying-next-steps-targets-for-individual-childr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Arc 31">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5724FC2-5E94-62D1-6958-4BC1744CC0B7}"/>
              </a:ext>
            </a:extLst>
          </p:cNvPr>
          <p:cNvSpPr>
            <a:spLocks noGrp="1"/>
          </p:cNvSpPr>
          <p:nvPr>
            <p:ph type="ctrTitle"/>
          </p:nvPr>
        </p:nvSpPr>
        <p:spPr>
          <a:xfrm>
            <a:off x="4038600" y="1939159"/>
            <a:ext cx="7644627" cy="2751086"/>
          </a:xfrm>
        </p:spPr>
        <p:txBody>
          <a:bodyPr>
            <a:normAutofit fontScale="90000"/>
          </a:bodyPr>
          <a:lstStyle/>
          <a:p>
            <a:r>
              <a:rPr lang="en-GB" dirty="0">
                <a:latin typeface="Cavolini" panose="03000502040302020204" pitchFamily="66" charset="0"/>
                <a:cs typeface="Cavolini" panose="03000502040302020204" pitchFamily="66" charset="0"/>
              </a:rPr>
              <a:t>Family Engagement </a:t>
            </a:r>
            <a:br>
              <a:rPr lang="en-GB" dirty="0">
                <a:latin typeface="Cavolini" panose="03000502040302020204" pitchFamily="66" charset="0"/>
                <a:cs typeface="Cavolini" panose="03000502040302020204" pitchFamily="66" charset="0"/>
              </a:rPr>
            </a:br>
            <a:r>
              <a:rPr lang="en-GB" dirty="0">
                <a:latin typeface="Cavolini" panose="03000502040302020204" pitchFamily="66" charset="0"/>
                <a:cs typeface="Cavolini" panose="03000502040302020204" pitchFamily="66" charset="0"/>
              </a:rPr>
              <a:t>&amp; </a:t>
            </a:r>
            <a:br>
              <a:rPr lang="en-GB" dirty="0">
                <a:latin typeface="Cavolini" panose="03000502040302020204" pitchFamily="66" charset="0"/>
                <a:cs typeface="Cavolini" panose="03000502040302020204" pitchFamily="66" charset="0"/>
              </a:rPr>
            </a:br>
            <a:r>
              <a:rPr lang="en-GB" dirty="0">
                <a:latin typeface="Cavolini" panose="03000502040302020204" pitchFamily="66" charset="0"/>
                <a:cs typeface="Cavolini" panose="03000502040302020204" pitchFamily="66" charset="0"/>
              </a:rPr>
              <a:t>Transitions</a:t>
            </a:r>
          </a:p>
        </p:txBody>
      </p:sp>
    </p:spTree>
    <p:extLst>
      <p:ext uri="{BB962C8B-B14F-4D97-AF65-F5344CB8AC3E}">
        <p14:creationId xmlns:p14="http://schemas.microsoft.com/office/powerpoint/2010/main" val="3032092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C1F7F6-BD29-1EB1-FA5E-831EF1F72301}"/>
              </a:ext>
            </a:extLst>
          </p:cNvPr>
          <p:cNvSpPr>
            <a:spLocks noGrp="1"/>
          </p:cNvSpPr>
          <p:nvPr>
            <p:ph type="title"/>
          </p:nvPr>
        </p:nvSpPr>
        <p:spPr>
          <a:xfrm>
            <a:off x="317103" y="500061"/>
            <a:ext cx="5120561" cy="1325563"/>
          </a:xfrm>
        </p:spPr>
        <p:txBody>
          <a:bodyPr vert="horz" lIns="91440" tIns="45720" rIns="91440" bIns="45720" rtlCol="0" anchor="ctr">
            <a:normAutofit/>
          </a:bodyPr>
          <a:lstStyle/>
          <a:p>
            <a:r>
              <a:rPr lang="en-US" kern="1200" dirty="0">
                <a:solidFill>
                  <a:schemeClr val="tx1"/>
                </a:solidFill>
                <a:latin typeface="Cavolini" panose="03000502040302020204" pitchFamily="66" charset="0"/>
                <a:cs typeface="Cavolini" panose="03000502040302020204" pitchFamily="66" charset="0"/>
              </a:rPr>
              <a:t>Family skills and experience</a:t>
            </a:r>
          </a:p>
        </p:txBody>
      </p:sp>
      <p:sp>
        <p:nvSpPr>
          <p:cNvPr id="33" name="Oval 3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Content Placeholder 12" descr="Nurse in uniform">
            <a:extLst>
              <a:ext uri="{FF2B5EF4-FFF2-40B4-BE49-F238E27FC236}">
                <a16:creationId xmlns:a16="http://schemas.microsoft.com/office/drawing/2014/main" id="{534AB64C-2438-AC52-EB31-2BDDC9811BFD}"/>
              </a:ext>
            </a:extLst>
          </p:cNvPr>
          <p:cNvPicPr>
            <a:picLocks noChangeAspect="1"/>
          </p:cNvPicPr>
          <p:nvPr/>
        </p:nvPicPr>
        <p:blipFill>
          <a:blip r:embed="rId3">
            <a:extLst>
              <a:ext uri="{28A0092B-C50C-407E-A947-70E740481C1C}">
                <a14:useLocalDpi xmlns:a14="http://schemas.microsoft.com/office/drawing/2010/main" val="0"/>
              </a:ext>
            </a:extLst>
          </a:blip>
          <a:srcRect r="30656" b="-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35" name="Arc 34">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5" name="Picture 14" descr="Child in doctor costume">
            <a:extLst>
              <a:ext uri="{FF2B5EF4-FFF2-40B4-BE49-F238E27FC236}">
                <a16:creationId xmlns:a16="http://schemas.microsoft.com/office/drawing/2014/main" id="{22D2E6C5-1E51-2CB4-09FE-A2DB75FC3FD3}"/>
              </a:ext>
            </a:extLst>
          </p:cNvPr>
          <p:cNvPicPr>
            <a:picLocks noChangeAspect="1"/>
          </p:cNvPicPr>
          <p:nvPr/>
        </p:nvPicPr>
        <p:blipFill>
          <a:blip r:embed="rId4">
            <a:extLst>
              <a:ext uri="{28A0092B-C50C-407E-A947-70E740481C1C}">
                <a14:useLocalDpi xmlns:a14="http://schemas.microsoft.com/office/drawing/2010/main" val="0"/>
              </a:ext>
            </a:extLst>
          </a:blip>
          <a:srcRect l="22194" r="1" b="1"/>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5" name="TextBox 4">
            <a:extLst>
              <a:ext uri="{FF2B5EF4-FFF2-40B4-BE49-F238E27FC236}">
                <a16:creationId xmlns:a16="http://schemas.microsoft.com/office/drawing/2014/main" id="{2BC5A09B-08EF-DB3A-78F7-19DFD39B4C32}"/>
              </a:ext>
            </a:extLst>
          </p:cNvPr>
          <p:cNvSpPr txBox="1"/>
          <p:nvPr/>
        </p:nvSpPr>
        <p:spPr>
          <a:xfrm>
            <a:off x="489098" y="2578434"/>
            <a:ext cx="6309679" cy="3662541"/>
          </a:xfrm>
          <a:prstGeom prst="rect">
            <a:avLst/>
          </a:prstGeom>
          <a:noFill/>
        </p:spPr>
        <p:txBody>
          <a:bodyPr wrap="square">
            <a:spAutoFit/>
          </a:bodyPr>
          <a:lstStyle/>
          <a:p>
            <a:r>
              <a:rPr lang="en-GB" sz="2000" i="1" dirty="0">
                <a:latin typeface="Cavolini" panose="03000502040302020204" pitchFamily="66" charset="0"/>
                <a:cs typeface="Cavolini" panose="03000502040302020204" pitchFamily="66" charset="0"/>
              </a:rPr>
              <a:t>“We recognise, learn from, and build upon the strengths that families bring, while sensitively responding to individual needs and circumstances. </a:t>
            </a:r>
          </a:p>
          <a:p>
            <a:r>
              <a:rPr lang="en-GB" sz="2000" i="1" dirty="0">
                <a:latin typeface="Cavolini" panose="03000502040302020204" pitchFamily="66" charset="0"/>
                <a:cs typeface="Cavolini" panose="03000502040302020204" pitchFamily="66" charset="0"/>
              </a:rPr>
              <a:t>This collaborative approach enables us to learn from families, support children's growing sense of self, and ensure our setting remains responsive to their unique needs.”</a:t>
            </a:r>
          </a:p>
          <a:p>
            <a:endParaRPr lang="en-GB" sz="2000" i="1" dirty="0">
              <a:latin typeface="Cavolini" panose="03000502040302020204" pitchFamily="66" charset="0"/>
              <a:cs typeface="Cavolini" panose="03000502040302020204" pitchFamily="66" charset="0"/>
            </a:endParaRPr>
          </a:p>
          <a:p>
            <a:r>
              <a:rPr lang="en-GB" sz="1600" i="1" dirty="0">
                <a:latin typeface="Cavolini" panose="03000502040302020204" pitchFamily="66" charset="0"/>
                <a:cs typeface="Cavolini" panose="03000502040302020204" pitchFamily="66" charset="0"/>
              </a:rPr>
              <a:t>Quality Improvement framework </a:t>
            </a:r>
          </a:p>
          <a:p>
            <a:r>
              <a:rPr lang="en-GB" sz="1600" i="1" dirty="0">
                <a:latin typeface="Cavolini" panose="03000502040302020204" pitchFamily="66" charset="0"/>
                <a:cs typeface="Cavolini" panose="03000502040302020204" pitchFamily="66" charset="0"/>
              </a:rPr>
              <a:t> September 2025</a:t>
            </a:r>
          </a:p>
        </p:txBody>
      </p:sp>
    </p:spTree>
    <p:extLst>
      <p:ext uri="{BB962C8B-B14F-4D97-AF65-F5344CB8AC3E}">
        <p14:creationId xmlns:p14="http://schemas.microsoft.com/office/powerpoint/2010/main" val="1801656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B30C0F-9F28-2AA0-D89C-08B3255ED9C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dirty="0">
                <a:latin typeface="Cavolini" panose="03000502040302020204" pitchFamily="66" charset="0"/>
                <a:cs typeface="Cavolini" panose="03000502040302020204" pitchFamily="66" charset="0"/>
              </a:rPr>
              <a:t>Consulting with families</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391E8A4-A549-96F6-EEAD-CEB672F1669F}"/>
              </a:ext>
            </a:extLst>
          </p:cNvPr>
          <p:cNvSpPr txBox="1"/>
          <p:nvPr/>
        </p:nvSpPr>
        <p:spPr>
          <a:xfrm>
            <a:off x="165100" y="2872899"/>
            <a:ext cx="5054600" cy="3320668"/>
          </a:xfrm>
          <a:prstGeom prst="rect">
            <a:avLst/>
          </a:prstGeom>
        </p:spPr>
        <p:txBody>
          <a:bodyPr vert="horz" lIns="91440" tIns="45720" rIns="91440" bIns="45720" rtlCol="0">
            <a:normAutofit fontScale="92500" lnSpcReduction="10000"/>
          </a:bodyPr>
          <a:lstStyle/>
          <a:p>
            <a:pPr indent="-228600">
              <a:lnSpc>
                <a:spcPct val="90000"/>
              </a:lnSpc>
              <a:spcAft>
                <a:spcPts val="600"/>
              </a:spcAft>
              <a:buFont typeface="Arial" panose="020B0604020202020204" pitchFamily="34" charset="0"/>
              <a:buChar char="•"/>
            </a:pPr>
            <a:r>
              <a:rPr lang="en-US" sz="2800" dirty="0">
                <a:latin typeface="Cavolini" panose="03000502040302020204" pitchFamily="66" charset="0"/>
                <a:cs typeface="Cavolini" panose="03000502040302020204" pitchFamily="66" charset="0"/>
              </a:rPr>
              <a:t>Vision, values and aims</a:t>
            </a:r>
          </a:p>
          <a:p>
            <a:pPr>
              <a:lnSpc>
                <a:spcPct val="90000"/>
              </a:lnSpc>
              <a:spcAft>
                <a:spcPts val="600"/>
              </a:spcAft>
            </a:pPr>
            <a:endParaRPr lang="en-US" sz="2800" dirty="0">
              <a:latin typeface="Cavolini" panose="03000502040302020204" pitchFamily="66" charset="0"/>
              <a:cs typeface="Cavolini" panose="03000502040302020204" pitchFamily="66" charset="0"/>
            </a:endParaRPr>
          </a:p>
          <a:p>
            <a:pPr indent="-228600">
              <a:lnSpc>
                <a:spcPct val="90000"/>
              </a:lnSpc>
              <a:spcAft>
                <a:spcPts val="600"/>
              </a:spcAft>
              <a:buFont typeface="Arial" panose="020B0604020202020204" pitchFamily="34" charset="0"/>
              <a:buChar char="•"/>
            </a:pPr>
            <a:r>
              <a:rPr lang="en-US" sz="2800" dirty="0">
                <a:latin typeface="Cavolini" panose="03000502040302020204" pitchFamily="66" charset="0"/>
                <a:cs typeface="Cavolini" panose="03000502040302020204" pitchFamily="66" charset="0"/>
              </a:rPr>
              <a:t>Self-evaluation</a:t>
            </a:r>
          </a:p>
          <a:p>
            <a:pPr>
              <a:lnSpc>
                <a:spcPct val="90000"/>
              </a:lnSpc>
              <a:spcAft>
                <a:spcPts val="600"/>
              </a:spcAft>
            </a:pPr>
            <a:endParaRPr lang="en-US" sz="2800" dirty="0">
              <a:latin typeface="Cavolini" panose="03000502040302020204" pitchFamily="66" charset="0"/>
              <a:cs typeface="Cavolini" panose="03000502040302020204" pitchFamily="66" charset="0"/>
            </a:endParaRPr>
          </a:p>
          <a:p>
            <a:pPr indent="-228600">
              <a:lnSpc>
                <a:spcPct val="90000"/>
              </a:lnSpc>
              <a:spcAft>
                <a:spcPts val="600"/>
              </a:spcAft>
              <a:buFont typeface="Arial" panose="020B0604020202020204" pitchFamily="34" charset="0"/>
              <a:buChar char="•"/>
            </a:pPr>
            <a:r>
              <a:rPr lang="en-US" sz="2800" dirty="0">
                <a:latin typeface="Cavolini" panose="03000502040302020204" pitchFamily="66" charset="0"/>
                <a:cs typeface="Cavolini" panose="03000502040302020204" pitchFamily="66" charset="0"/>
              </a:rPr>
              <a:t>Improvement Plan</a:t>
            </a:r>
          </a:p>
          <a:p>
            <a:pPr>
              <a:lnSpc>
                <a:spcPct val="90000"/>
              </a:lnSpc>
              <a:spcAft>
                <a:spcPts val="600"/>
              </a:spcAft>
            </a:pPr>
            <a:endParaRPr lang="en-US" sz="2800" dirty="0">
              <a:latin typeface="Cavolini" panose="03000502040302020204" pitchFamily="66" charset="0"/>
              <a:cs typeface="Cavolini" panose="03000502040302020204" pitchFamily="66" charset="0"/>
            </a:endParaRPr>
          </a:p>
          <a:p>
            <a:pPr indent="-228600">
              <a:lnSpc>
                <a:spcPct val="110000"/>
              </a:lnSpc>
              <a:spcAft>
                <a:spcPts val="600"/>
              </a:spcAft>
              <a:buFont typeface="Arial" panose="020B0604020202020204" pitchFamily="34" charset="0"/>
              <a:buChar char="•"/>
            </a:pPr>
            <a:r>
              <a:rPr lang="en-US" sz="2800" dirty="0">
                <a:latin typeface="Cavolini" panose="03000502040302020204" pitchFamily="66" charset="0"/>
                <a:cs typeface="Cavolini" panose="03000502040302020204" pitchFamily="66" charset="0"/>
              </a:rPr>
              <a:t>Influencing change –     ‘You said…we did…’</a:t>
            </a:r>
          </a:p>
        </p:txBody>
      </p:sp>
      <p:pic>
        <p:nvPicPr>
          <p:cNvPr id="5" name="Content Placeholder 4" descr="Head outline and magnifying glass">
            <a:extLst>
              <a:ext uri="{FF2B5EF4-FFF2-40B4-BE49-F238E27FC236}">
                <a16:creationId xmlns:a16="http://schemas.microsoft.com/office/drawing/2014/main" id="{4E737A1F-FCCD-DC9A-F1F0-12FE31C42906}"/>
              </a:ext>
            </a:extLst>
          </p:cNvPr>
          <p:cNvPicPr>
            <a:picLocks noChangeAspect="1"/>
          </p:cNvPicPr>
          <p:nvPr/>
        </p:nvPicPr>
        <p:blipFill>
          <a:blip r:embed="rId3">
            <a:extLst>
              <a:ext uri="{28A0092B-C50C-407E-A947-70E740481C1C}">
                <a14:useLocalDpi xmlns:a14="http://schemas.microsoft.com/office/drawing/2010/main" val="0"/>
              </a:ext>
            </a:extLst>
          </a:blip>
          <a:srcRect l="18060" r="1498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86162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035ED-7EF5-C32B-0C35-F69F41AD39B6}"/>
              </a:ext>
            </a:extLst>
          </p:cNvPr>
          <p:cNvSpPr>
            <a:spLocks noGrp="1"/>
          </p:cNvSpPr>
          <p:nvPr>
            <p:ph type="title"/>
          </p:nvPr>
        </p:nvSpPr>
        <p:spPr>
          <a:xfrm>
            <a:off x="148856" y="639193"/>
            <a:ext cx="4061836" cy="3573516"/>
          </a:xfrm>
        </p:spPr>
        <p:txBody>
          <a:bodyPr vert="horz" lIns="91440" tIns="45720" rIns="91440" bIns="45720" rtlCol="0" anchor="b">
            <a:normAutofit/>
          </a:bodyPr>
          <a:lstStyle/>
          <a:p>
            <a:r>
              <a:rPr lang="en-US" sz="4000" kern="1200" dirty="0">
                <a:solidFill>
                  <a:schemeClr val="tx1"/>
                </a:solidFill>
                <a:latin typeface="Cavolini" panose="03000502040302020204" pitchFamily="66" charset="0"/>
                <a:cs typeface="Cavolini" panose="03000502040302020204" pitchFamily="66" charset="0"/>
              </a:rPr>
              <a:t>Family Engagement Calendar</a:t>
            </a:r>
          </a:p>
        </p:txBody>
      </p:sp>
      <p:pic>
        <p:nvPicPr>
          <p:cNvPr id="13" name="Content Placeholder 12">
            <a:extLst>
              <a:ext uri="{FF2B5EF4-FFF2-40B4-BE49-F238E27FC236}">
                <a16:creationId xmlns:a16="http://schemas.microsoft.com/office/drawing/2014/main" id="{DAF9A4CF-DC7B-4EC5-8533-8371F9A7BD38}"/>
              </a:ext>
            </a:extLst>
          </p:cNvPr>
          <p:cNvPicPr>
            <a:picLocks noGrp="1" noChangeAspect="1"/>
          </p:cNvPicPr>
          <p:nvPr>
            <p:ph idx="1"/>
          </p:nvPr>
        </p:nvPicPr>
        <p:blipFill>
          <a:blip r:embed="rId3"/>
          <a:stretch>
            <a:fillRect/>
          </a:stretch>
        </p:blipFill>
        <p:spPr>
          <a:xfrm>
            <a:off x="4125854" y="1097589"/>
            <a:ext cx="7743058" cy="4974914"/>
          </a:xfrm>
          <a:prstGeom prst="rect">
            <a:avLst/>
          </a:prstGeom>
        </p:spPr>
      </p:pic>
      <p:sp>
        <p:nvSpPr>
          <p:cNvPr id="5" name="TextBox 4">
            <a:extLst>
              <a:ext uri="{FF2B5EF4-FFF2-40B4-BE49-F238E27FC236}">
                <a16:creationId xmlns:a16="http://schemas.microsoft.com/office/drawing/2014/main" id="{2C972340-A7FE-643F-1632-7BBB52033D95}"/>
              </a:ext>
            </a:extLst>
          </p:cNvPr>
          <p:cNvSpPr txBox="1"/>
          <p:nvPr/>
        </p:nvSpPr>
        <p:spPr>
          <a:xfrm>
            <a:off x="423262" y="6218807"/>
            <a:ext cx="6135328" cy="369332"/>
          </a:xfrm>
          <a:prstGeom prst="rect">
            <a:avLst/>
          </a:prstGeom>
          <a:noFill/>
        </p:spPr>
        <p:txBody>
          <a:bodyPr wrap="square">
            <a:spAutoFit/>
          </a:bodyPr>
          <a:lstStyle/>
          <a:p>
            <a:r>
              <a:rPr lang="en-GB" dirty="0">
                <a:hlinkClick r:id="rId4"/>
              </a:rPr>
              <a:t>Family Engagement Calendar</a:t>
            </a:r>
            <a:endParaRPr lang="en-GB" dirty="0"/>
          </a:p>
        </p:txBody>
      </p:sp>
    </p:spTree>
    <p:extLst>
      <p:ext uri="{BB962C8B-B14F-4D97-AF65-F5344CB8AC3E}">
        <p14:creationId xmlns:p14="http://schemas.microsoft.com/office/powerpoint/2010/main" val="3610408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244271-D27C-9F06-9B06-C8473D0DAF6A}"/>
              </a:ext>
            </a:extLst>
          </p:cNvPr>
          <p:cNvSpPr>
            <a:spLocks noGrp="1"/>
          </p:cNvSpPr>
          <p:nvPr>
            <p:ph type="title"/>
          </p:nvPr>
        </p:nvSpPr>
        <p:spPr>
          <a:xfrm>
            <a:off x="589310" y="304038"/>
            <a:ext cx="5277423" cy="1481328"/>
          </a:xfrm>
        </p:spPr>
        <p:txBody>
          <a:bodyPr vert="horz" lIns="91440" tIns="45720" rIns="91440" bIns="45720" rtlCol="0" anchor="b">
            <a:normAutofit/>
          </a:bodyPr>
          <a:lstStyle/>
          <a:p>
            <a:r>
              <a:rPr lang="en-US" kern="1200" dirty="0">
                <a:solidFill>
                  <a:schemeClr val="tx1"/>
                </a:solidFill>
                <a:latin typeface="Cavolini" panose="03000502040302020204" pitchFamily="66" charset="0"/>
                <a:cs typeface="Cavolini" panose="03000502040302020204" pitchFamily="66" charset="0"/>
              </a:rPr>
              <a:t>Family Learning</a:t>
            </a:r>
          </a:p>
        </p:txBody>
      </p:sp>
      <p:sp>
        <p:nvSpPr>
          <p:cNvPr id="103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4692B9E-FC69-180E-D806-612858DC9268}"/>
              </a:ext>
            </a:extLst>
          </p:cNvPr>
          <p:cNvSpPr txBox="1"/>
          <p:nvPr/>
        </p:nvSpPr>
        <p:spPr>
          <a:xfrm>
            <a:off x="610124" y="2547747"/>
            <a:ext cx="5465064" cy="3547872"/>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en-US" sz="1600" dirty="0">
                <a:latin typeface="Cavolini" panose="03000502040302020204" pitchFamily="66" charset="0"/>
                <a:cs typeface="Cavolini" panose="03000502040302020204" pitchFamily="66" charset="0"/>
              </a:rPr>
              <a:t>Bumps to </a:t>
            </a:r>
            <a:r>
              <a:rPr lang="en-US" sz="1600" dirty="0" err="1">
                <a:latin typeface="Cavolini" panose="03000502040302020204" pitchFamily="66" charset="0"/>
                <a:cs typeface="Cavolini" panose="03000502040302020204" pitchFamily="66" charset="0"/>
              </a:rPr>
              <a:t>Bairns</a:t>
            </a:r>
            <a:r>
              <a:rPr lang="en-US" sz="1600" dirty="0">
                <a:latin typeface="Cavolini" panose="03000502040302020204" pitchFamily="66" charset="0"/>
                <a:cs typeface="Cavolini" panose="03000502040302020204" pitchFamily="66" charset="0"/>
              </a:rPr>
              <a:t> - </a:t>
            </a:r>
            <a:r>
              <a:rPr lang="en-US" sz="1600" dirty="0">
                <a:latin typeface="Cavolini" panose="03000502040302020204" pitchFamily="66" charset="0"/>
                <a:cs typeface="Cavolini" panose="03000502040302020204" pitchFamily="66" charset="0"/>
                <a:hlinkClick r:id="rId3"/>
              </a:rPr>
              <a:t>https://bumps2bairns.com/</a:t>
            </a:r>
            <a:endParaRPr lang="en-US" sz="1600" dirty="0">
              <a:latin typeface="Cavolini" panose="03000502040302020204" pitchFamily="66" charset="0"/>
              <a:cs typeface="Cavolini" panose="03000502040302020204" pitchFamily="66" charset="0"/>
            </a:endParaRPr>
          </a:p>
          <a:p>
            <a:pPr indent="-228600">
              <a:lnSpc>
                <a:spcPct val="90000"/>
              </a:lnSpc>
              <a:spcAft>
                <a:spcPts val="600"/>
              </a:spcAft>
              <a:buFont typeface="Arial" panose="020B0604020202020204" pitchFamily="34" charset="0"/>
              <a:buChar char="•"/>
            </a:pPr>
            <a:endParaRPr lang="en-US" sz="1600" dirty="0">
              <a:latin typeface="Cavolini" panose="03000502040302020204" pitchFamily="66" charset="0"/>
              <a:cs typeface="Cavolini" panose="03000502040302020204" pitchFamily="66" charset="0"/>
            </a:endParaRPr>
          </a:p>
          <a:p>
            <a:pPr marL="285750" indent="-285750">
              <a:lnSpc>
                <a:spcPct val="90000"/>
              </a:lnSpc>
              <a:spcAft>
                <a:spcPts val="600"/>
              </a:spcAft>
              <a:buFont typeface="Arial" panose="020B0604020202020204" pitchFamily="34" charset="0"/>
              <a:buChar char="•"/>
            </a:pPr>
            <a:r>
              <a:rPr lang="en-US" sz="1600" dirty="0">
                <a:latin typeface="Cavolini" panose="03000502040302020204" pitchFamily="66" charset="0"/>
                <a:cs typeface="Cavolini" panose="03000502040302020204" pitchFamily="66" charset="0"/>
              </a:rPr>
              <a:t>Peep sessions </a:t>
            </a:r>
          </a:p>
          <a:p>
            <a:pPr>
              <a:lnSpc>
                <a:spcPct val="90000"/>
              </a:lnSpc>
              <a:spcAft>
                <a:spcPts val="600"/>
              </a:spcAft>
            </a:pPr>
            <a:r>
              <a:rPr lang="en-US" sz="1600" dirty="0">
                <a:latin typeface="Cavolini" panose="03000502040302020204" pitchFamily="66" charset="0"/>
                <a:cs typeface="Cavolini" panose="03000502040302020204" pitchFamily="66" charset="0"/>
                <a:hlinkClick r:id="rId4"/>
              </a:rPr>
              <a:t>https://www.peeple.org.uk/ltp</a:t>
            </a:r>
            <a:endParaRPr lang="en-US" sz="1600" dirty="0">
              <a:latin typeface="Cavolini" panose="03000502040302020204" pitchFamily="66" charset="0"/>
              <a:cs typeface="Cavolini" panose="03000502040302020204" pitchFamily="66" charset="0"/>
            </a:endParaRPr>
          </a:p>
          <a:p>
            <a:pPr marL="285750" indent="-285750">
              <a:lnSpc>
                <a:spcPct val="90000"/>
              </a:lnSpc>
              <a:spcAft>
                <a:spcPts val="600"/>
              </a:spcAft>
              <a:buFont typeface="Arial" panose="020B0604020202020204" pitchFamily="34" charset="0"/>
              <a:buChar char="•"/>
            </a:pPr>
            <a:endParaRPr lang="en-US" sz="1600" dirty="0">
              <a:latin typeface="Cavolini" panose="03000502040302020204" pitchFamily="66" charset="0"/>
              <a:cs typeface="Cavolini" panose="03000502040302020204" pitchFamily="66" charset="0"/>
            </a:endParaRPr>
          </a:p>
          <a:p>
            <a:pPr indent="-228600">
              <a:lnSpc>
                <a:spcPct val="90000"/>
              </a:lnSpc>
              <a:spcAft>
                <a:spcPts val="600"/>
              </a:spcAft>
              <a:buFont typeface="Arial" panose="020B0604020202020204" pitchFamily="34" charset="0"/>
              <a:buChar char="•"/>
            </a:pPr>
            <a:r>
              <a:rPr lang="en-US" sz="1600" dirty="0" err="1">
                <a:latin typeface="Cavolini" panose="03000502040302020204" pitchFamily="66" charset="0"/>
                <a:cs typeface="Cavolini" panose="03000502040302020204" pitchFamily="66" charset="0"/>
              </a:rPr>
              <a:t>Bookbug</a:t>
            </a:r>
            <a:r>
              <a:rPr lang="en-US" sz="1600" dirty="0">
                <a:latin typeface="Cavolini" panose="03000502040302020204" pitchFamily="66" charset="0"/>
                <a:cs typeface="Cavolini" panose="03000502040302020204" pitchFamily="66" charset="0"/>
              </a:rPr>
              <a:t> - </a:t>
            </a:r>
            <a:r>
              <a:rPr lang="en-US" sz="1600" dirty="0">
                <a:latin typeface="Cavolini" panose="03000502040302020204" pitchFamily="66" charset="0"/>
                <a:cs typeface="Cavolini" panose="03000502040302020204" pitchFamily="66" charset="0"/>
                <a:hlinkClick r:id="rId5"/>
              </a:rPr>
              <a:t>https://www.scottishbooktrust.com/bookbug</a:t>
            </a:r>
            <a:endParaRPr lang="en-US" sz="1600" dirty="0">
              <a:latin typeface="Cavolini" panose="03000502040302020204" pitchFamily="66" charset="0"/>
              <a:cs typeface="Cavolini" panose="03000502040302020204" pitchFamily="66" charset="0"/>
            </a:endParaRPr>
          </a:p>
          <a:p>
            <a:pPr indent="-228600">
              <a:lnSpc>
                <a:spcPct val="90000"/>
              </a:lnSpc>
              <a:spcAft>
                <a:spcPts val="600"/>
              </a:spcAft>
              <a:buFont typeface="Arial" panose="020B0604020202020204" pitchFamily="34" charset="0"/>
              <a:buChar char="•"/>
            </a:pPr>
            <a:endParaRPr lang="en-US" sz="1600" dirty="0">
              <a:latin typeface="Cavolini" panose="03000502040302020204" pitchFamily="66" charset="0"/>
              <a:cs typeface="Cavolini" panose="03000502040302020204" pitchFamily="66" charset="0"/>
            </a:endParaRPr>
          </a:p>
          <a:p>
            <a:pPr indent="-228600">
              <a:lnSpc>
                <a:spcPct val="90000"/>
              </a:lnSpc>
              <a:spcAft>
                <a:spcPts val="600"/>
              </a:spcAft>
              <a:buFont typeface="Arial" panose="020B0604020202020204" pitchFamily="34" charset="0"/>
              <a:buChar char="•"/>
            </a:pPr>
            <a:r>
              <a:rPr lang="en-US" sz="1600" dirty="0">
                <a:latin typeface="Cavolini" panose="03000502040302020204" pitchFamily="66" charset="0"/>
                <a:cs typeface="Cavolini" panose="03000502040302020204" pitchFamily="66" charset="0"/>
              </a:rPr>
              <a:t>Play Scotland - </a:t>
            </a:r>
            <a:r>
              <a:rPr lang="en-US" sz="1600" dirty="0">
                <a:latin typeface="Cavolini" panose="03000502040302020204" pitchFamily="66" charset="0"/>
                <a:cs typeface="Cavolini" panose="03000502040302020204" pitchFamily="66" charset="0"/>
                <a:hlinkClick r:id="rId6"/>
              </a:rPr>
              <a:t>https://www.playscotland.org/parents-families/</a:t>
            </a:r>
            <a:endParaRPr lang="en-US" sz="1600" dirty="0">
              <a:latin typeface="Cavolini" panose="03000502040302020204" pitchFamily="66" charset="0"/>
              <a:cs typeface="Cavolini" panose="03000502040302020204" pitchFamily="66" charset="0"/>
            </a:endParaRPr>
          </a:p>
          <a:p>
            <a:pPr indent="-228600">
              <a:lnSpc>
                <a:spcPct val="90000"/>
              </a:lnSpc>
              <a:spcAft>
                <a:spcPts val="600"/>
              </a:spcAft>
              <a:buFont typeface="Arial" panose="020B0604020202020204" pitchFamily="34" charset="0"/>
              <a:buChar char="•"/>
            </a:pPr>
            <a:endParaRPr lang="en-US" sz="1600" dirty="0">
              <a:latin typeface="Cavolini" panose="03000502040302020204" pitchFamily="66" charset="0"/>
              <a:cs typeface="Cavolini" panose="03000502040302020204" pitchFamily="66" charset="0"/>
            </a:endParaRPr>
          </a:p>
          <a:p>
            <a:pPr indent="-228600">
              <a:lnSpc>
                <a:spcPct val="90000"/>
              </a:lnSpc>
              <a:spcAft>
                <a:spcPts val="600"/>
              </a:spcAft>
              <a:buFont typeface="Arial" panose="020B0604020202020204" pitchFamily="34" charset="0"/>
              <a:buChar char="•"/>
            </a:pPr>
            <a:r>
              <a:rPr lang="en-US" sz="1600" dirty="0" err="1">
                <a:latin typeface="Cavolini" panose="03000502040302020204" pitchFamily="66" charset="0"/>
                <a:cs typeface="Cavolini" panose="03000502040302020204" pitchFamily="66" charset="0"/>
              </a:rPr>
              <a:t>Parentzone</a:t>
            </a:r>
            <a:r>
              <a:rPr lang="en-US" sz="1600" dirty="0">
                <a:latin typeface="Cavolini" panose="03000502040302020204" pitchFamily="66" charset="0"/>
                <a:cs typeface="Cavolini" panose="03000502040302020204" pitchFamily="66" charset="0"/>
              </a:rPr>
              <a:t> Scotland - </a:t>
            </a:r>
            <a:r>
              <a:rPr lang="en-US" sz="1600" dirty="0">
                <a:latin typeface="Cavolini" panose="03000502040302020204" pitchFamily="66" charset="0"/>
                <a:cs typeface="Cavolini" panose="03000502040302020204" pitchFamily="66" charset="0"/>
                <a:hlinkClick r:id="rId7"/>
              </a:rPr>
              <a:t>https://education.gov.scot/parentzone/</a:t>
            </a:r>
            <a:endParaRPr lang="en-US" sz="1600" dirty="0">
              <a:latin typeface="Cavolini" panose="03000502040302020204" pitchFamily="66" charset="0"/>
              <a:cs typeface="Cavolini" panose="03000502040302020204" pitchFamily="66" charset="0"/>
            </a:endParaRPr>
          </a:p>
        </p:txBody>
      </p:sp>
      <p:pic>
        <p:nvPicPr>
          <p:cNvPr id="1026" name="Picture 2">
            <a:extLst>
              <a:ext uri="{FF2B5EF4-FFF2-40B4-BE49-F238E27FC236}">
                <a16:creationId xmlns:a16="http://schemas.microsoft.com/office/drawing/2014/main" id="{9CE99BD5-6A46-344C-0F52-9CAC07481117}"/>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283642" y="640080"/>
            <a:ext cx="5089779"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053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2BD261-5146-75E0-1908-2E91FE98C9B1}"/>
              </a:ext>
            </a:extLst>
          </p:cNvPr>
          <p:cNvSpPr>
            <a:spLocks noGrp="1"/>
          </p:cNvSpPr>
          <p:nvPr>
            <p:ph type="title"/>
          </p:nvPr>
        </p:nvSpPr>
        <p:spPr>
          <a:xfrm>
            <a:off x="1171074" y="1396686"/>
            <a:ext cx="3240506" cy="4064628"/>
          </a:xfrm>
        </p:spPr>
        <p:txBody>
          <a:bodyPr>
            <a:normAutofit/>
          </a:bodyPr>
          <a:lstStyle/>
          <a:p>
            <a:r>
              <a:rPr lang="en-US">
                <a:solidFill>
                  <a:srgbClr val="FFFFFF"/>
                </a:solidFill>
                <a:latin typeface="Cavolini" panose="03000502040302020204" pitchFamily="66" charset="0"/>
                <a:cs typeface="Cavolini" panose="03000502040302020204" pitchFamily="66" charset="0"/>
              </a:rPr>
              <a:t>Further reading…</a:t>
            </a:r>
          </a:p>
        </p:txBody>
      </p:sp>
      <p:sp>
        <p:nvSpPr>
          <p:cNvPr id="28" name="Arc 27">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E207460-D6C4-F29D-286A-157E1380FDED}"/>
              </a:ext>
            </a:extLst>
          </p:cNvPr>
          <p:cNvSpPr>
            <a:spLocks noGrp="1"/>
          </p:cNvSpPr>
          <p:nvPr>
            <p:ph idx="1"/>
          </p:nvPr>
        </p:nvSpPr>
        <p:spPr>
          <a:xfrm>
            <a:off x="5352533" y="1208533"/>
            <a:ext cx="5536397" cy="3935281"/>
          </a:xfrm>
        </p:spPr>
        <p:txBody>
          <a:bodyPr vert="horz" lIns="91440" tIns="45720" rIns="91440" bIns="45720" rtlCol="0">
            <a:normAutofit/>
          </a:bodyPr>
          <a:lstStyle/>
          <a:p>
            <a:pPr>
              <a:buFont typeface="Courier New" panose="020B0604020202020204" pitchFamily="34" charset="0"/>
              <a:buChar char="o"/>
            </a:pPr>
            <a:endParaRPr lang="en-US" sz="1400" dirty="0">
              <a:ea typeface="Calibri"/>
              <a:cs typeface="Calibri"/>
            </a:endParaRPr>
          </a:p>
          <a:p>
            <a:pPr>
              <a:spcBef>
                <a:spcPts val="1400"/>
              </a:spcBef>
              <a:buFont typeface="Courier New" panose="020B0604020202020204" pitchFamily="34" charset="0"/>
              <a:buChar char="o"/>
            </a:pPr>
            <a:r>
              <a:rPr lang="en-GB" sz="2000" dirty="0">
                <a:latin typeface="Cavolini" panose="03000502040302020204" pitchFamily="66" charset="0"/>
                <a:ea typeface="+mn-lt"/>
                <a:cs typeface="Cavolini" panose="03000502040302020204" pitchFamily="66" charset="0"/>
                <a:hlinkClick r:id="rId3"/>
              </a:rPr>
              <a:t>Family Engagement – Early Learning and Childcare in Highland (elchighland.com)</a:t>
            </a:r>
            <a:endParaRPr lang="en-GB" sz="2000" dirty="0">
              <a:latin typeface="Cavolini" panose="03000502040302020204" pitchFamily="66" charset="0"/>
              <a:ea typeface="+mn-lt"/>
              <a:cs typeface="Cavolini" panose="03000502040302020204" pitchFamily="66" charset="0"/>
            </a:endParaRPr>
          </a:p>
          <a:p>
            <a:pPr>
              <a:spcBef>
                <a:spcPts val="1400"/>
              </a:spcBef>
              <a:buFont typeface="Courier New" panose="020B0604020202020204" pitchFamily="34" charset="0"/>
              <a:buChar char="o"/>
            </a:pPr>
            <a:r>
              <a:rPr lang="en-GB" sz="2000" dirty="0">
                <a:latin typeface="Cavolini" panose="03000502040302020204" pitchFamily="66" charset="0"/>
                <a:cs typeface="Cavolini" panose="03000502040302020204" pitchFamily="66" charset="0"/>
                <a:hlinkClick r:id="rId4"/>
              </a:rPr>
              <a:t>Me, my family and my childcare setting</a:t>
            </a:r>
            <a:endParaRPr lang="en-US" sz="2000" dirty="0">
              <a:latin typeface="Cavolini" panose="03000502040302020204" pitchFamily="66" charset="0"/>
              <a:ea typeface="+mn-lt"/>
              <a:cs typeface="Cavolini" panose="03000502040302020204" pitchFamily="66" charset="0"/>
            </a:endParaRPr>
          </a:p>
          <a:p>
            <a:pPr>
              <a:spcBef>
                <a:spcPts val="1400"/>
              </a:spcBef>
              <a:buFont typeface="Courier New" panose="020B0604020202020204" pitchFamily="34" charset="0"/>
              <a:buChar char="o"/>
            </a:pPr>
            <a:r>
              <a:rPr lang="en-GB" sz="2000" dirty="0">
                <a:latin typeface="Cavolini" panose="03000502040302020204" pitchFamily="66" charset="0"/>
                <a:ea typeface="+mn-lt"/>
                <a:cs typeface="Cavolini" panose="03000502040302020204" pitchFamily="66" charset="0"/>
                <a:hlinkClick r:id="rId5"/>
              </a:rPr>
              <a:t>Connecting with your childcare setting - a guide for families</a:t>
            </a:r>
            <a:endParaRPr lang="en-US" sz="2000" dirty="0">
              <a:latin typeface="Cavolini" panose="03000502040302020204" pitchFamily="66" charset="0"/>
              <a:ea typeface="+mn-lt"/>
              <a:cs typeface="Cavolini" panose="03000502040302020204" pitchFamily="66" charset="0"/>
            </a:endParaRPr>
          </a:p>
          <a:p>
            <a:pPr>
              <a:spcBef>
                <a:spcPts val="1400"/>
              </a:spcBef>
              <a:buFont typeface="Courier New" panose="020B0604020202020204" pitchFamily="34" charset="0"/>
              <a:buChar char="o"/>
            </a:pPr>
            <a:r>
              <a:rPr lang="en-GB" sz="2000" dirty="0">
                <a:latin typeface="Cavolini" panose="03000502040302020204" pitchFamily="66" charset="0"/>
                <a:ea typeface="Calibri"/>
                <a:cs typeface="Cavolini" panose="03000502040302020204" pitchFamily="66" charset="0"/>
                <a:hlinkClick r:id="rId6"/>
              </a:rPr>
              <a:t>Engaging parents and families: a toolkit for practitioners</a:t>
            </a:r>
            <a:endParaRPr lang="en-US" sz="2000" dirty="0">
              <a:latin typeface="Cavolini" panose="03000502040302020204" pitchFamily="66" charset="0"/>
              <a:ea typeface="+mn-lt"/>
              <a:cs typeface="Cavolini" panose="03000502040302020204" pitchFamily="66" charset="0"/>
              <a:hlinkClick r:id="rId6"/>
            </a:endParaRPr>
          </a:p>
          <a:p>
            <a:pPr>
              <a:spcBef>
                <a:spcPts val="1400"/>
              </a:spcBef>
              <a:buFont typeface="Courier New" panose="020B0604020202020204" pitchFamily="34" charset="0"/>
              <a:buChar char="o"/>
            </a:pPr>
            <a:endParaRPr lang="en-US" sz="2000" dirty="0">
              <a:latin typeface="Cavolini" panose="03000502040302020204" pitchFamily="66" charset="0"/>
              <a:ea typeface="Calibri"/>
              <a:cs typeface="Cavolini" panose="03000502040302020204" pitchFamily="66" charset="0"/>
            </a:endParaRPr>
          </a:p>
          <a:p>
            <a:pPr lvl="1">
              <a:buFont typeface="Courier New" panose="020B0604020202020204" pitchFamily="34" charset="0"/>
              <a:buChar char="o"/>
            </a:pPr>
            <a:endParaRPr lang="en-US" sz="1400" dirty="0">
              <a:ea typeface="Calibri"/>
              <a:cs typeface="Calibri"/>
            </a:endParaRPr>
          </a:p>
        </p:txBody>
      </p:sp>
    </p:spTree>
    <p:extLst>
      <p:ext uri="{BB962C8B-B14F-4D97-AF65-F5344CB8AC3E}">
        <p14:creationId xmlns:p14="http://schemas.microsoft.com/office/powerpoint/2010/main" val="1253637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D22EA7-FDA8-DCBB-F1EB-04EE192860F2}"/>
              </a:ext>
            </a:extLst>
          </p:cNvPr>
          <p:cNvSpPr>
            <a:spLocks noGrp="1"/>
          </p:cNvSpPr>
          <p:nvPr>
            <p:ph type="title"/>
          </p:nvPr>
        </p:nvSpPr>
        <p:spPr>
          <a:xfrm>
            <a:off x="1285240" y="1050595"/>
            <a:ext cx="8074815" cy="1618489"/>
          </a:xfrm>
        </p:spPr>
        <p:txBody>
          <a:bodyPr anchor="ctr">
            <a:normAutofit/>
          </a:bodyPr>
          <a:lstStyle/>
          <a:p>
            <a:r>
              <a:rPr lang="en-GB" sz="4000" dirty="0">
                <a:latin typeface="Cavolini" panose="03000502040302020204" pitchFamily="66" charset="0"/>
                <a:cs typeface="Cavolini" panose="03000502040302020204" pitchFamily="66" charset="0"/>
              </a:rPr>
              <a:t>Transitions</a:t>
            </a:r>
          </a:p>
        </p:txBody>
      </p:sp>
      <p:sp>
        <p:nvSpPr>
          <p:cNvPr id="3" name="Content Placeholder 2">
            <a:extLst>
              <a:ext uri="{FF2B5EF4-FFF2-40B4-BE49-F238E27FC236}">
                <a16:creationId xmlns:a16="http://schemas.microsoft.com/office/drawing/2014/main" id="{789F98C0-8CF6-8AE2-41D4-B64EDAF35E27}"/>
              </a:ext>
            </a:extLst>
          </p:cNvPr>
          <p:cNvSpPr>
            <a:spLocks noGrp="1"/>
          </p:cNvSpPr>
          <p:nvPr>
            <p:ph idx="1"/>
          </p:nvPr>
        </p:nvSpPr>
        <p:spPr>
          <a:xfrm>
            <a:off x="1285240" y="2969469"/>
            <a:ext cx="8074815" cy="2800395"/>
          </a:xfrm>
        </p:spPr>
        <p:txBody>
          <a:bodyPr anchor="t">
            <a:normAutofit/>
          </a:bodyPr>
          <a:lstStyle/>
          <a:p>
            <a:pPr marL="0" indent="0">
              <a:buNone/>
            </a:pPr>
            <a:r>
              <a:rPr lang="en-GB" sz="2200">
                <a:latin typeface="Cavolini" panose="03000502040302020204" pitchFamily="66" charset="0"/>
                <a:cs typeface="Cavolini" panose="03000502040302020204" pitchFamily="66" charset="0"/>
              </a:rPr>
              <a:t>“Quality transitions that are well prepared and child-centred, managed by trained staff collaborating with each other, and guided by an appropriate curriculum, enhance the likelihood that the positive impacts of early learning and childcare will last through primary school and beyond”</a:t>
            </a:r>
          </a:p>
          <a:p>
            <a:pPr marL="0" indent="0">
              <a:buNone/>
            </a:pPr>
            <a:r>
              <a:rPr lang="en-GB" sz="2200">
                <a:latin typeface="Cavolini" panose="03000502040302020204" pitchFamily="66" charset="0"/>
                <a:cs typeface="Cavolini" panose="03000502040302020204" pitchFamily="66" charset="0"/>
              </a:rPr>
              <a:t>(OECD, 2017:19)</a:t>
            </a:r>
          </a:p>
        </p:txBody>
      </p:sp>
    </p:spTree>
    <p:extLst>
      <p:ext uri="{BB962C8B-B14F-4D97-AF65-F5344CB8AC3E}">
        <p14:creationId xmlns:p14="http://schemas.microsoft.com/office/powerpoint/2010/main" val="3255224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414800-B40B-7AB4-65D7-AE56C07B086F}"/>
              </a:ext>
            </a:extLst>
          </p:cNvPr>
          <p:cNvSpPr>
            <a:spLocks noGrp="1"/>
          </p:cNvSpPr>
          <p:nvPr>
            <p:ph type="title"/>
          </p:nvPr>
        </p:nvSpPr>
        <p:spPr>
          <a:xfrm>
            <a:off x="1202532" y="1540990"/>
            <a:ext cx="4036334" cy="2387600"/>
          </a:xfrm>
        </p:spPr>
        <p:txBody>
          <a:bodyPr vert="horz" lIns="91440" tIns="45720" rIns="91440" bIns="45720" rtlCol="0" anchor="t">
            <a:normAutofit/>
          </a:bodyPr>
          <a:lstStyle/>
          <a:p>
            <a:pPr algn="ctr"/>
            <a:r>
              <a:rPr lang="en-US" sz="3200" kern="1200" dirty="0">
                <a:solidFill>
                  <a:schemeClr val="tx1"/>
                </a:solidFill>
                <a:latin typeface="Cavolini" panose="03000502040302020204" pitchFamily="66" charset="0"/>
                <a:cs typeface="Cavolini" panose="03000502040302020204" pitchFamily="66" charset="0"/>
              </a:rPr>
              <a:t>Vertical </a:t>
            </a:r>
            <a:br>
              <a:rPr lang="en-US" sz="3200" kern="1200" dirty="0">
                <a:solidFill>
                  <a:schemeClr val="tx1"/>
                </a:solidFill>
                <a:latin typeface="Cavolini" panose="03000502040302020204" pitchFamily="66" charset="0"/>
                <a:cs typeface="Cavolini" panose="03000502040302020204" pitchFamily="66" charset="0"/>
              </a:rPr>
            </a:br>
            <a:r>
              <a:rPr lang="en-US" sz="3200" kern="1200" dirty="0">
                <a:solidFill>
                  <a:schemeClr val="tx1"/>
                </a:solidFill>
                <a:latin typeface="Cavolini" panose="03000502040302020204" pitchFamily="66" charset="0"/>
                <a:cs typeface="Cavolini" panose="03000502040302020204" pitchFamily="66" charset="0"/>
              </a:rPr>
              <a:t>and </a:t>
            </a:r>
            <a:br>
              <a:rPr lang="en-US" sz="3200" kern="1200" dirty="0">
                <a:solidFill>
                  <a:schemeClr val="tx1"/>
                </a:solidFill>
                <a:latin typeface="Cavolini" panose="03000502040302020204" pitchFamily="66" charset="0"/>
                <a:cs typeface="Cavolini" panose="03000502040302020204" pitchFamily="66" charset="0"/>
              </a:rPr>
            </a:br>
            <a:r>
              <a:rPr lang="en-US" sz="3200" kern="1200" dirty="0">
                <a:solidFill>
                  <a:schemeClr val="tx1"/>
                </a:solidFill>
                <a:latin typeface="Cavolini" panose="03000502040302020204" pitchFamily="66" charset="0"/>
                <a:cs typeface="Cavolini" panose="03000502040302020204" pitchFamily="66" charset="0"/>
              </a:rPr>
              <a:t>horizontal transitions</a:t>
            </a:r>
          </a:p>
        </p:txBody>
      </p:sp>
      <p:grpSp>
        <p:nvGrpSpPr>
          <p:cNvPr id="18" name="Group 1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9" name="Rectangle 1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2CDA943-3A79-3C08-D8F2-6E8BEED38CCA}"/>
              </a:ext>
            </a:extLst>
          </p:cNvPr>
          <p:cNvPicPr>
            <a:picLocks noChangeAspect="1"/>
          </p:cNvPicPr>
          <p:nvPr/>
        </p:nvPicPr>
        <p:blipFill>
          <a:blip r:embed="rId3"/>
          <a:stretch>
            <a:fillRect/>
          </a:stretch>
        </p:blipFill>
        <p:spPr>
          <a:xfrm>
            <a:off x="5922492" y="1275184"/>
            <a:ext cx="5536001" cy="4248879"/>
          </a:xfrm>
          <a:prstGeom prst="rect">
            <a:avLst/>
          </a:prstGeom>
        </p:spPr>
      </p:pic>
    </p:spTree>
    <p:extLst>
      <p:ext uri="{BB962C8B-B14F-4D97-AF65-F5344CB8AC3E}">
        <p14:creationId xmlns:p14="http://schemas.microsoft.com/office/powerpoint/2010/main" val="3832739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0CEED20-A22C-4FC3-BC0E-F4FE53FDE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DFFB86-D9F1-70B4-6B53-ED57F62A78B6}"/>
              </a:ext>
            </a:extLst>
          </p:cNvPr>
          <p:cNvSpPr>
            <a:spLocks noGrp="1"/>
          </p:cNvSpPr>
          <p:nvPr>
            <p:ph type="title"/>
          </p:nvPr>
        </p:nvSpPr>
        <p:spPr>
          <a:xfrm>
            <a:off x="1113810" y="1992454"/>
            <a:ext cx="4036334" cy="2387600"/>
          </a:xfrm>
        </p:spPr>
        <p:txBody>
          <a:bodyPr vert="horz" lIns="91440" tIns="45720" rIns="91440" bIns="45720" rtlCol="0" anchor="t">
            <a:normAutofit/>
          </a:bodyPr>
          <a:lstStyle/>
          <a:p>
            <a:pPr algn="ctr"/>
            <a:r>
              <a:rPr lang="en-US" sz="3200" kern="1200" dirty="0">
                <a:solidFill>
                  <a:schemeClr val="tx1"/>
                </a:solidFill>
                <a:latin typeface="Cavolini" panose="03000502040302020204" pitchFamily="66" charset="0"/>
                <a:cs typeface="Cavolini" panose="03000502040302020204" pitchFamily="66" charset="0"/>
              </a:rPr>
              <a:t>The 5 Cs that contribute to a positive transition</a:t>
            </a:r>
          </a:p>
        </p:txBody>
      </p:sp>
      <p:grpSp>
        <p:nvGrpSpPr>
          <p:cNvPr id="20" name="Group 1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849524"/>
            <a:ext cx="731521" cy="673460"/>
            <a:chOff x="3940602" y="308034"/>
            <a:chExt cx="2116791" cy="3428999"/>
          </a:xfrm>
          <a:solidFill>
            <a:schemeClr val="accent4"/>
          </a:solidFill>
        </p:grpSpPr>
        <p:sp>
          <p:nvSpPr>
            <p:cNvPr id="21" name="Rectangle 2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679732"/>
            <a:ext cx="6009366" cy="542388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ED0BB36-6345-F654-0997-D1DA4F243F7F}"/>
              </a:ext>
            </a:extLst>
          </p:cNvPr>
          <p:cNvPicPr>
            <a:picLocks noChangeAspect="1"/>
          </p:cNvPicPr>
          <p:nvPr/>
        </p:nvPicPr>
        <p:blipFill>
          <a:blip r:embed="rId3"/>
          <a:srcRect l="10197" r="5020" b="-2"/>
          <a:stretch>
            <a:fillRect/>
          </a:stretch>
        </p:blipFill>
        <p:spPr>
          <a:xfrm>
            <a:off x="5922492" y="1130749"/>
            <a:ext cx="5536001" cy="4521845"/>
          </a:xfrm>
          <a:prstGeom prst="rect">
            <a:avLst/>
          </a:prstGeom>
        </p:spPr>
      </p:pic>
      <p:sp>
        <p:nvSpPr>
          <p:cNvPr id="27" name="Rectangle 2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687568" y="6355073"/>
            <a:ext cx="6007608"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0981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DA909F-8C33-5051-A294-C35FB5F4B51B}"/>
              </a:ext>
            </a:extLst>
          </p:cNvPr>
          <p:cNvSpPr>
            <a:spLocks noGrp="1"/>
          </p:cNvSpPr>
          <p:nvPr>
            <p:ph type="title"/>
          </p:nvPr>
        </p:nvSpPr>
        <p:spPr>
          <a:xfrm>
            <a:off x="4752018" y="509591"/>
            <a:ext cx="7808337" cy="557210"/>
          </a:xfrm>
        </p:spPr>
        <p:txBody>
          <a:bodyPr vert="horz" lIns="91440" tIns="45720" rIns="91440" bIns="45720" rtlCol="0" anchor="b">
            <a:noAutofit/>
          </a:bodyPr>
          <a:lstStyle/>
          <a:p>
            <a:r>
              <a:rPr lang="en-US" sz="3200" dirty="0">
                <a:latin typeface="Cavolini" panose="03000502040302020204" pitchFamily="66" charset="0"/>
                <a:cs typeface="Cavolini" panose="03000502040302020204" pitchFamily="66" charset="0"/>
              </a:rPr>
              <a:t>Transitions from home to ELC</a:t>
            </a:r>
          </a:p>
        </p:txBody>
      </p:sp>
      <p:pic>
        <p:nvPicPr>
          <p:cNvPr id="4" name="Picture 3">
            <a:extLst>
              <a:ext uri="{FF2B5EF4-FFF2-40B4-BE49-F238E27FC236}">
                <a16:creationId xmlns:a16="http://schemas.microsoft.com/office/drawing/2014/main" id="{2D5A2E0A-E4AE-C0B5-80AB-373D8327FB51}"/>
              </a:ext>
            </a:extLst>
          </p:cNvPr>
          <p:cNvPicPr>
            <a:picLocks noChangeAspect="1"/>
          </p:cNvPicPr>
          <p:nvPr/>
        </p:nvPicPr>
        <p:blipFill>
          <a:blip r:embed="rId3"/>
          <a:srcRect r="1701"/>
          <a:stretch/>
        </p:blipFill>
        <p:spPr>
          <a:xfrm>
            <a:off x="1" y="10"/>
            <a:ext cx="4196496" cy="6857990"/>
          </a:xfrm>
          <a:prstGeom prst="rect">
            <a:avLst/>
          </a:prstGeom>
          <a:effectLst/>
        </p:spPr>
      </p:pic>
      <p:sp>
        <p:nvSpPr>
          <p:cNvPr id="5" name="TextBox 4">
            <a:extLst>
              <a:ext uri="{FF2B5EF4-FFF2-40B4-BE49-F238E27FC236}">
                <a16:creationId xmlns:a16="http://schemas.microsoft.com/office/drawing/2014/main" id="{56F76CB2-64CA-1564-9A6A-4C67748D6B8F}"/>
              </a:ext>
            </a:extLst>
          </p:cNvPr>
          <p:cNvSpPr txBox="1"/>
          <p:nvPr/>
        </p:nvSpPr>
        <p:spPr>
          <a:xfrm>
            <a:off x="4596235" y="1576391"/>
            <a:ext cx="6798539" cy="3705217"/>
          </a:xfrm>
          <a:prstGeom prst="rect">
            <a:avLst/>
          </a:prstGeom>
        </p:spPr>
        <p:txBody>
          <a:bodyPr vert="horz" lIns="91440" tIns="45720" rIns="91440" bIns="45720" rtlCol="0">
            <a:noAutofit/>
          </a:bodyPr>
          <a:lstStyle/>
          <a:p>
            <a:pPr marL="342900" indent="-228600">
              <a:lnSpc>
                <a:spcPct val="90000"/>
              </a:lnSpc>
              <a:spcAft>
                <a:spcPts val="600"/>
              </a:spcAft>
              <a:buFont typeface="Arial" panose="020B0604020202020204" pitchFamily="34" charset="0"/>
              <a:buChar char="•"/>
            </a:pPr>
            <a:r>
              <a:rPr lang="en-US" sz="2400">
                <a:latin typeface="Cavolini" panose="03000502040302020204" pitchFamily="66" charset="0"/>
                <a:cs typeface="Cavolini" panose="03000502040302020204" pitchFamily="66" charset="0"/>
              </a:rPr>
              <a:t>Parents can expect to stay and help settle their child.</a:t>
            </a:r>
          </a:p>
          <a:p>
            <a:pPr marL="114300" indent="-228600">
              <a:lnSpc>
                <a:spcPct val="90000"/>
              </a:lnSpc>
              <a:spcAft>
                <a:spcPts val="600"/>
              </a:spcAft>
              <a:buFont typeface="Arial" panose="020B0604020202020204" pitchFamily="34" charset="0"/>
              <a:buChar char="•"/>
            </a:pPr>
            <a:endParaRPr lang="en-US" sz="2400">
              <a:latin typeface="Cavolini" panose="03000502040302020204" pitchFamily="66" charset="0"/>
              <a:cs typeface="Cavolini" panose="03000502040302020204" pitchFamily="66" charset="0"/>
            </a:endParaRPr>
          </a:p>
          <a:p>
            <a:pPr marL="342900" indent="-228600">
              <a:lnSpc>
                <a:spcPct val="90000"/>
              </a:lnSpc>
              <a:spcAft>
                <a:spcPts val="600"/>
              </a:spcAft>
              <a:buFont typeface="Arial" panose="020B0604020202020204" pitchFamily="34" charset="0"/>
              <a:buChar char="•"/>
            </a:pPr>
            <a:r>
              <a:rPr lang="en-US" sz="2400">
                <a:latin typeface="Cavolini" panose="03000502040302020204" pitchFamily="66" charset="0"/>
                <a:cs typeface="Cavolini" panose="03000502040302020204" pitchFamily="66" charset="0"/>
              </a:rPr>
              <a:t>Effective 2-way communication with families.</a:t>
            </a:r>
          </a:p>
          <a:p>
            <a:pPr marL="114300" indent="-228600">
              <a:lnSpc>
                <a:spcPct val="90000"/>
              </a:lnSpc>
              <a:spcAft>
                <a:spcPts val="600"/>
              </a:spcAft>
              <a:buFont typeface="Arial" panose="020B0604020202020204" pitchFamily="34" charset="0"/>
              <a:buChar char="•"/>
            </a:pPr>
            <a:endParaRPr lang="en-US" sz="2400">
              <a:latin typeface="Cavolini" panose="03000502040302020204" pitchFamily="66" charset="0"/>
              <a:cs typeface="Cavolini" panose="03000502040302020204" pitchFamily="66" charset="0"/>
            </a:endParaRPr>
          </a:p>
          <a:p>
            <a:pPr marL="342900" indent="-228600">
              <a:lnSpc>
                <a:spcPct val="90000"/>
              </a:lnSpc>
              <a:spcAft>
                <a:spcPts val="600"/>
              </a:spcAft>
              <a:buFont typeface="Arial" panose="020B0604020202020204" pitchFamily="34" charset="0"/>
              <a:buChar char="•"/>
            </a:pPr>
            <a:r>
              <a:rPr lang="en-US" sz="2400">
                <a:latin typeface="Cavolini" panose="03000502040302020204" pitchFamily="66" charset="0"/>
                <a:cs typeface="Cavolini" panose="03000502040302020204" pitchFamily="66" charset="0"/>
              </a:rPr>
              <a:t>Flexible routines which allow siblings to see each other.</a:t>
            </a:r>
          </a:p>
          <a:p>
            <a:pPr marL="114300" indent="-228600">
              <a:lnSpc>
                <a:spcPct val="90000"/>
              </a:lnSpc>
              <a:spcAft>
                <a:spcPts val="600"/>
              </a:spcAft>
              <a:buFont typeface="Arial" panose="020B0604020202020204" pitchFamily="34" charset="0"/>
              <a:buChar char="•"/>
            </a:pPr>
            <a:endParaRPr lang="en-US" sz="2400">
              <a:latin typeface="Cavolini" panose="03000502040302020204" pitchFamily="66" charset="0"/>
              <a:cs typeface="Cavolini" panose="03000502040302020204" pitchFamily="66" charset="0"/>
            </a:endParaRPr>
          </a:p>
          <a:p>
            <a:pPr marL="342900" indent="-228600">
              <a:lnSpc>
                <a:spcPct val="90000"/>
              </a:lnSpc>
              <a:spcAft>
                <a:spcPts val="600"/>
              </a:spcAft>
              <a:buFont typeface="Arial" panose="020B0604020202020204" pitchFamily="34" charset="0"/>
              <a:buChar char="•"/>
            </a:pPr>
            <a:r>
              <a:rPr lang="en-US" sz="2400">
                <a:latin typeface="Cavolini" panose="03000502040302020204" pitchFamily="66" charset="0"/>
                <a:cs typeface="Cavolini" panose="03000502040302020204" pitchFamily="66" charset="0"/>
              </a:rPr>
              <a:t>Practitioners who encourage the bringing of transitional objects.</a:t>
            </a:r>
            <a:endParaRPr lang="en-US" sz="24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743037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1" name="Rectangle 20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7908AB-BBC1-2438-C30A-5A30429A62E0}"/>
              </a:ext>
            </a:extLst>
          </p:cNvPr>
          <p:cNvSpPr>
            <a:spLocks noGrp="1"/>
          </p:cNvSpPr>
          <p:nvPr>
            <p:ph type="title"/>
          </p:nvPr>
        </p:nvSpPr>
        <p:spPr>
          <a:xfrm>
            <a:off x="589560" y="856180"/>
            <a:ext cx="4560584" cy="1128068"/>
          </a:xfrm>
        </p:spPr>
        <p:txBody>
          <a:bodyPr vert="horz" lIns="91440" tIns="45720" rIns="91440" bIns="45720" rtlCol="0" anchor="ctr">
            <a:normAutofit fontScale="90000"/>
          </a:bodyPr>
          <a:lstStyle/>
          <a:p>
            <a:pPr algn="ctr"/>
            <a:r>
              <a:rPr lang="en-US" sz="2800" dirty="0">
                <a:latin typeface="Cavolini" panose="03000502040302020204" pitchFamily="66" charset="0"/>
                <a:cs typeface="Cavolini" panose="03000502040302020204" pitchFamily="66" charset="0"/>
              </a:rPr>
              <a:t>Some ideas to support transitions from home to ELC</a:t>
            </a:r>
          </a:p>
        </p:txBody>
      </p:sp>
      <p:grpSp>
        <p:nvGrpSpPr>
          <p:cNvPr id="2073" name="Group 20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065" name="Rectangle 206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4" name="Rectangle 207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75" name="Rectangle 207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B43386C-0FBF-8591-9D7F-264F53556F6A}"/>
              </a:ext>
            </a:extLst>
          </p:cNvPr>
          <p:cNvSpPr txBox="1"/>
          <p:nvPr/>
        </p:nvSpPr>
        <p:spPr>
          <a:xfrm>
            <a:off x="590719" y="2877780"/>
            <a:ext cx="4559425" cy="3979585"/>
          </a:xfrm>
          <a:prstGeom prst="rect">
            <a:avLst/>
          </a:prstGeom>
        </p:spPr>
        <p:txBody>
          <a:bodyPr vert="horz" lIns="91440" tIns="45720" rIns="91440" bIns="45720" rtlCol="0" anchor="ctr">
            <a:normAutofit fontScale="92500" lnSpcReduction="20000"/>
          </a:bodyPr>
          <a:lstStyle/>
          <a:p>
            <a:pPr indent="-228600">
              <a:lnSpc>
                <a:spcPct val="90000"/>
              </a:lnSpc>
              <a:spcAft>
                <a:spcPts val="600"/>
              </a:spcAft>
              <a:buFont typeface="Arial" panose="020B0604020202020204" pitchFamily="34" charset="0"/>
              <a:buChar char="•"/>
            </a:pPr>
            <a:r>
              <a:rPr lang="en-US" sz="2000" dirty="0">
                <a:latin typeface="Cavolini" panose="03000502040302020204" pitchFamily="66" charset="0"/>
                <a:cs typeface="Cavolini" panose="03000502040302020204" pitchFamily="66" charset="0"/>
              </a:rPr>
              <a:t>Child and family friendly invitations to welcome sessions.</a:t>
            </a:r>
          </a:p>
          <a:p>
            <a:pPr indent="-228600">
              <a:lnSpc>
                <a:spcPct val="90000"/>
              </a:lnSpc>
              <a:spcAft>
                <a:spcPts val="600"/>
              </a:spcAft>
              <a:buFont typeface="Arial" panose="020B0604020202020204" pitchFamily="34" charset="0"/>
              <a:buChar char="•"/>
            </a:pPr>
            <a:endParaRPr lang="en-US" sz="2000" dirty="0">
              <a:latin typeface="Cavolini" panose="03000502040302020204" pitchFamily="66" charset="0"/>
              <a:cs typeface="Cavolini" panose="03000502040302020204" pitchFamily="66" charset="0"/>
            </a:endParaRPr>
          </a:p>
          <a:p>
            <a:pPr indent="-228600">
              <a:lnSpc>
                <a:spcPct val="90000"/>
              </a:lnSpc>
              <a:spcAft>
                <a:spcPts val="600"/>
              </a:spcAft>
              <a:buFont typeface="Arial" panose="020B0604020202020204" pitchFamily="34" charset="0"/>
              <a:buChar char="•"/>
            </a:pPr>
            <a:r>
              <a:rPr lang="en-US" sz="2000" dirty="0">
                <a:latin typeface="Cavolini" panose="03000502040302020204" pitchFamily="66" charset="0"/>
                <a:cs typeface="Cavolini" panose="03000502040302020204" pitchFamily="66" charset="0"/>
              </a:rPr>
              <a:t>Welcome sessions to the ELC setting when families and children can meet their key worker</a:t>
            </a:r>
          </a:p>
          <a:p>
            <a:pPr indent="-228600">
              <a:lnSpc>
                <a:spcPct val="90000"/>
              </a:lnSpc>
              <a:spcAft>
                <a:spcPts val="600"/>
              </a:spcAft>
              <a:buFont typeface="Arial" panose="020B0604020202020204" pitchFamily="34" charset="0"/>
              <a:buChar char="•"/>
            </a:pPr>
            <a:endParaRPr lang="en-US" sz="2000" dirty="0">
              <a:latin typeface="Cavolini" panose="03000502040302020204" pitchFamily="66" charset="0"/>
              <a:cs typeface="Cavolini" panose="03000502040302020204" pitchFamily="66" charset="0"/>
            </a:endParaRPr>
          </a:p>
          <a:p>
            <a:pPr indent="-228600">
              <a:lnSpc>
                <a:spcPct val="90000"/>
              </a:lnSpc>
              <a:spcAft>
                <a:spcPts val="600"/>
              </a:spcAft>
              <a:buFont typeface="Arial" panose="020B0604020202020204" pitchFamily="34" charset="0"/>
              <a:buChar char="•"/>
            </a:pPr>
            <a:r>
              <a:rPr lang="en-US" sz="2000" dirty="0">
                <a:latin typeface="Cavolini" panose="03000502040302020204" pitchFamily="66" charset="0"/>
                <a:cs typeface="Cavolini" panose="03000502040302020204" pitchFamily="66" charset="0"/>
              </a:rPr>
              <a:t>A virtual tour of ELC for children and their families.</a:t>
            </a:r>
          </a:p>
          <a:p>
            <a:pPr indent="-228600">
              <a:lnSpc>
                <a:spcPct val="90000"/>
              </a:lnSpc>
              <a:spcAft>
                <a:spcPts val="600"/>
              </a:spcAft>
              <a:buFont typeface="Arial" panose="020B0604020202020204" pitchFamily="34" charset="0"/>
              <a:buChar char="•"/>
            </a:pPr>
            <a:endParaRPr lang="en-US" sz="2000" dirty="0">
              <a:latin typeface="Cavolini" panose="03000502040302020204" pitchFamily="66" charset="0"/>
              <a:cs typeface="Cavolini" panose="03000502040302020204" pitchFamily="66" charset="0"/>
            </a:endParaRPr>
          </a:p>
          <a:p>
            <a:pPr indent="-228600">
              <a:lnSpc>
                <a:spcPct val="90000"/>
              </a:lnSpc>
              <a:spcAft>
                <a:spcPts val="600"/>
              </a:spcAft>
              <a:buFont typeface="Arial" panose="020B0604020202020204" pitchFamily="34" charset="0"/>
              <a:buChar char="•"/>
            </a:pPr>
            <a:r>
              <a:rPr lang="en-US" sz="2000" dirty="0">
                <a:latin typeface="Cavolini" panose="03000502040302020204" pitchFamily="66" charset="0"/>
                <a:cs typeface="Cavolini" panose="03000502040302020204" pitchFamily="66" charset="0"/>
              </a:rPr>
              <a:t>Story sacks shared between ELC and home in the months preceding the child starting in the setting.</a:t>
            </a:r>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p:txBody>
      </p:sp>
      <p:sp>
        <p:nvSpPr>
          <p:cNvPr id="2070" name="Rectangle 206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2" name="Rectangle 207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tory Sack - Story Sack Ideas">
            <a:extLst>
              <a:ext uri="{FF2B5EF4-FFF2-40B4-BE49-F238E27FC236}">
                <a16:creationId xmlns:a16="http://schemas.microsoft.com/office/drawing/2014/main" id="{5F57C803-8BC8-9E89-D40A-5A3BE720D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90" r="8844"/>
          <a:stretch>
            <a:fillRect/>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142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4C5E61-41B4-38C5-57A7-DAC2EDF3527A}"/>
              </a:ext>
            </a:extLst>
          </p:cNvPr>
          <p:cNvSpPr>
            <a:spLocks noGrp="1"/>
          </p:cNvSpPr>
          <p:nvPr>
            <p:ph type="body" idx="1"/>
          </p:nvPr>
        </p:nvSpPr>
        <p:spPr>
          <a:xfrm>
            <a:off x="670059" y="666346"/>
            <a:ext cx="5497243" cy="823912"/>
          </a:xfrm>
        </p:spPr>
        <p:txBody>
          <a:bodyPr>
            <a:noAutofit/>
          </a:bodyPr>
          <a:lstStyle/>
          <a:p>
            <a:r>
              <a:rPr lang="en-GB" sz="3600" b="0" dirty="0">
                <a:latin typeface="Cavolini" panose="03000502040302020204" pitchFamily="66" charset="0"/>
                <a:cs typeface="Cavolini" panose="03000502040302020204" pitchFamily="66" charset="0"/>
              </a:rPr>
              <a:t> Family Engagement</a:t>
            </a:r>
          </a:p>
        </p:txBody>
      </p:sp>
      <p:graphicFrame>
        <p:nvGraphicFramePr>
          <p:cNvPr id="8" name="Content Placeholder 3">
            <a:extLst>
              <a:ext uri="{FF2B5EF4-FFF2-40B4-BE49-F238E27FC236}">
                <a16:creationId xmlns:a16="http://schemas.microsoft.com/office/drawing/2014/main" id="{9CC664F3-99A6-4CA8-C112-61205AA39149}"/>
              </a:ext>
            </a:extLst>
          </p:cNvPr>
          <p:cNvGraphicFramePr>
            <a:graphicFrameLocks noGrp="1"/>
          </p:cNvGraphicFramePr>
          <p:nvPr>
            <p:ph sz="half" idx="2"/>
            <p:extLst>
              <p:ext uri="{D42A27DB-BD31-4B8C-83A1-F6EECF244321}">
                <p14:modId xmlns:p14="http://schemas.microsoft.com/office/powerpoint/2010/main" val="273428463"/>
              </p:ext>
            </p:extLst>
          </p:nvPr>
        </p:nvGraphicFramePr>
        <p:xfrm>
          <a:off x="670059" y="2091007"/>
          <a:ext cx="5157787"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a16="http://schemas.microsoft.com/office/drawing/2014/main" id="{36279C81-E065-099E-1112-3D27FA20584B}"/>
              </a:ext>
            </a:extLst>
          </p:cNvPr>
          <p:cNvSpPr>
            <a:spLocks noGrp="1"/>
          </p:cNvSpPr>
          <p:nvPr>
            <p:ph type="body" sz="quarter" idx="3"/>
          </p:nvPr>
        </p:nvSpPr>
        <p:spPr>
          <a:xfrm>
            <a:off x="7457386" y="666346"/>
            <a:ext cx="5183188" cy="823912"/>
          </a:xfrm>
        </p:spPr>
        <p:txBody>
          <a:bodyPr>
            <a:normAutofit/>
          </a:bodyPr>
          <a:lstStyle/>
          <a:p>
            <a:r>
              <a:rPr lang="en-GB" sz="3600" b="0" dirty="0">
                <a:latin typeface="Cavolini" panose="03000502040302020204" pitchFamily="66" charset="0"/>
                <a:cs typeface="Cavolini" panose="03000502040302020204" pitchFamily="66" charset="0"/>
              </a:rPr>
              <a:t>Transitions</a:t>
            </a:r>
          </a:p>
        </p:txBody>
      </p:sp>
      <p:sp>
        <p:nvSpPr>
          <p:cNvPr id="9" name="TextBox 8">
            <a:extLst>
              <a:ext uri="{FF2B5EF4-FFF2-40B4-BE49-F238E27FC236}">
                <a16:creationId xmlns:a16="http://schemas.microsoft.com/office/drawing/2014/main" id="{4958E2C3-5E30-69BC-3EBA-159B4EA17A18}"/>
              </a:ext>
            </a:extLst>
          </p:cNvPr>
          <p:cNvSpPr txBox="1"/>
          <p:nvPr/>
        </p:nvSpPr>
        <p:spPr>
          <a:xfrm>
            <a:off x="7189006" y="2249871"/>
            <a:ext cx="4106173" cy="1569660"/>
          </a:xfrm>
          <a:prstGeom prst="rect">
            <a:avLst/>
          </a:prstGeom>
          <a:noFill/>
        </p:spPr>
        <p:txBody>
          <a:bodyPr wrap="square" rtlCol="0">
            <a:spAutoFit/>
          </a:bodyPr>
          <a:lstStyle/>
          <a:p>
            <a:r>
              <a:rPr lang="en-GB" sz="2400" dirty="0">
                <a:solidFill>
                  <a:schemeClr val="bg1"/>
                </a:solidFill>
                <a:latin typeface="Cavolini" panose="03000502040302020204" pitchFamily="66" charset="0"/>
                <a:cs typeface="Cavolini" panose="03000502040302020204" pitchFamily="66" charset="0"/>
              </a:rPr>
              <a:t>Can have a positive and lasting impact on children’s learning and development.</a:t>
            </a:r>
          </a:p>
        </p:txBody>
      </p:sp>
      <p:graphicFrame>
        <p:nvGraphicFramePr>
          <p:cNvPr id="10" name="Content Placeholder 3">
            <a:extLst>
              <a:ext uri="{FF2B5EF4-FFF2-40B4-BE49-F238E27FC236}">
                <a16:creationId xmlns:a16="http://schemas.microsoft.com/office/drawing/2014/main" id="{EB20BB3C-8BFD-3840-CB3D-E7F0BBD277D9}"/>
              </a:ext>
            </a:extLst>
          </p:cNvPr>
          <p:cNvGraphicFramePr>
            <a:graphicFrameLocks/>
          </p:cNvGraphicFramePr>
          <p:nvPr>
            <p:extLst>
              <p:ext uri="{D42A27DB-BD31-4B8C-83A1-F6EECF244321}">
                <p14:modId xmlns:p14="http://schemas.microsoft.com/office/powerpoint/2010/main" val="672248138"/>
              </p:ext>
            </p:extLst>
          </p:nvPr>
        </p:nvGraphicFramePr>
        <p:xfrm>
          <a:off x="6364156" y="2091007"/>
          <a:ext cx="5157787" cy="36845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777508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9BF789-56E5-15E2-0364-7997EA2791ED}"/>
              </a:ext>
            </a:extLst>
          </p:cNvPr>
          <p:cNvSpPr>
            <a:spLocks noGrp="1"/>
          </p:cNvSpPr>
          <p:nvPr>
            <p:ph type="title"/>
          </p:nvPr>
        </p:nvSpPr>
        <p:spPr>
          <a:xfrm>
            <a:off x="4534825" y="1677792"/>
            <a:ext cx="7169108" cy="2455854"/>
          </a:xfrm>
        </p:spPr>
        <p:txBody>
          <a:bodyPr vert="horz" lIns="91440" tIns="45720" rIns="91440" bIns="45720" rtlCol="0" anchor="b">
            <a:normAutofit fontScale="90000"/>
          </a:bodyPr>
          <a:lstStyle/>
          <a:p>
            <a:r>
              <a:rPr lang="en-US" sz="2600" dirty="0">
                <a:latin typeface="Cavolini" panose="03000502040302020204" pitchFamily="66" charset="0"/>
                <a:cs typeface="Cavolini" panose="03000502040302020204" pitchFamily="66" charset="0"/>
              </a:rPr>
              <a:t>Positive transitions from ELC to school need practitioners who recognise that for every child the transition experience is unique to them and who provide environments that are ready for children, that meet their needs and the needs of their family.</a:t>
            </a:r>
            <a:br>
              <a:rPr lang="en-US" sz="2400" dirty="0">
                <a:latin typeface="Cavolini" panose="03000502040302020204" pitchFamily="66" charset="0"/>
                <a:cs typeface="Cavolini" panose="03000502040302020204" pitchFamily="66" charset="0"/>
              </a:rPr>
            </a:br>
            <a:br>
              <a:rPr lang="en-US" sz="2400" dirty="0">
                <a:latin typeface="Cavolini" panose="03000502040302020204" pitchFamily="66" charset="0"/>
                <a:cs typeface="Cavolini" panose="03000502040302020204" pitchFamily="66" charset="0"/>
              </a:rPr>
            </a:br>
            <a:r>
              <a:rPr lang="en-US" sz="2000" dirty="0">
                <a:latin typeface="Cavolini" panose="03000502040302020204" pitchFamily="66" charset="0"/>
                <a:cs typeface="Cavolini" panose="03000502040302020204" pitchFamily="66" charset="0"/>
              </a:rPr>
              <a:t>Realising the Ambition P95</a:t>
            </a:r>
          </a:p>
        </p:txBody>
      </p:sp>
      <p:pic>
        <p:nvPicPr>
          <p:cNvPr id="4" name="Picture 3">
            <a:extLst>
              <a:ext uri="{FF2B5EF4-FFF2-40B4-BE49-F238E27FC236}">
                <a16:creationId xmlns:a16="http://schemas.microsoft.com/office/drawing/2014/main" id="{266BEEA1-95AE-F625-7108-B723ACFDD117}"/>
              </a:ext>
            </a:extLst>
          </p:cNvPr>
          <p:cNvPicPr>
            <a:picLocks noChangeAspect="1"/>
          </p:cNvPicPr>
          <p:nvPr/>
        </p:nvPicPr>
        <p:blipFill>
          <a:blip r:embed="rId3"/>
          <a:srcRect t="13190" r="2" b="12724"/>
          <a:stretch/>
        </p:blipFill>
        <p:spPr>
          <a:xfrm>
            <a:off x="20" y="10"/>
            <a:ext cx="4049786" cy="6857990"/>
          </a:xfrm>
          <a:custGeom>
            <a:avLst/>
            <a:gdLst/>
            <a:ahLst/>
            <a:cxnLst/>
            <a:rect l="l" t="t" r="r" b="b"/>
            <a:pathLst>
              <a:path w="4049806" h="685800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p:spPr>
      </p:pic>
      <p:sp>
        <p:nvSpPr>
          <p:cNvPr id="11"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4409267"/>
            <a:ext cx="4242816" cy="18288"/>
          </a:xfrm>
          <a:custGeom>
            <a:avLst/>
            <a:gdLst>
              <a:gd name="csX0" fmla="*/ 0 w 4242816"/>
              <a:gd name="csY0" fmla="*/ 0 h 18288"/>
              <a:gd name="csX1" fmla="*/ 690973 w 4242816"/>
              <a:gd name="csY1" fmla="*/ 0 h 18288"/>
              <a:gd name="csX2" fmla="*/ 1212233 w 4242816"/>
              <a:gd name="csY2" fmla="*/ 0 h 18288"/>
              <a:gd name="csX3" fmla="*/ 1860778 w 4242816"/>
              <a:gd name="csY3" fmla="*/ 0 h 18288"/>
              <a:gd name="csX4" fmla="*/ 2424466 w 4242816"/>
              <a:gd name="csY4" fmla="*/ 0 h 18288"/>
              <a:gd name="csX5" fmla="*/ 3115439 w 4242816"/>
              <a:gd name="csY5" fmla="*/ 0 h 18288"/>
              <a:gd name="csX6" fmla="*/ 3636699 w 4242816"/>
              <a:gd name="csY6" fmla="*/ 0 h 18288"/>
              <a:gd name="csX7" fmla="*/ 4242816 w 4242816"/>
              <a:gd name="csY7" fmla="*/ 0 h 18288"/>
              <a:gd name="csX8" fmla="*/ 4242816 w 4242816"/>
              <a:gd name="csY8" fmla="*/ 18288 h 18288"/>
              <a:gd name="csX9" fmla="*/ 3636699 w 4242816"/>
              <a:gd name="csY9" fmla="*/ 18288 h 18288"/>
              <a:gd name="csX10" fmla="*/ 3030583 w 4242816"/>
              <a:gd name="csY10" fmla="*/ 18288 h 18288"/>
              <a:gd name="csX11" fmla="*/ 2466894 w 4242816"/>
              <a:gd name="csY11" fmla="*/ 18288 h 18288"/>
              <a:gd name="csX12" fmla="*/ 1988062 w 4242816"/>
              <a:gd name="csY12" fmla="*/ 18288 h 18288"/>
              <a:gd name="csX13" fmla="*/ 1466802 w 4242816"/>
              <a:gd name="csY13" fmla="*/ 18288 h 18288"/>
              <a:gd name="csX14" fmla="*/ 860686 w 4242816"/>
              <a:gd name="csY14" fmla="*/ 18288 h 18288"/>
              <a:gd name="csX15" fmla="*/ 0 w 4242816"/>
              <a:gd name="csY15" fmla="*/ 18288 h 18288"/>
              <a:gd name="csX16" fmla="*/ 0 w 4242816"/>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32599C9-D7F8-B148-1D37-DACBFBA98C88}"/>
              </a:ext>
            </a:extLst>
          </p:cNvPr>
          <p:cNvSpPr txBox="1"/>
          <p:nvPr/>
        </p:nvSpPr>
        <p:spPr>
          <a:xfrm>
            <a:off x="4083115" y="192565"/>
            <a:ext cx="8408082" cy="646331"/>
          </a:xfrm>
          <a:prstGeom prst="rect">
            <a:avLst/>
          </a:prstGeom>
          <a:noFill/>
        </p:spPr>
        <p:txBody>
          <a:bodyPr wrap="square" rtlCol="0">
            <a:spAutoFit/>
          </a:bodyPr>
          <a:lstStyle/>
          <a:p>
            <a:r>
              <a:rPr lang="en-GB" sz="3600" dirty="0">
                <a:latin typeface="Cavolini" panose="03000502040302020204" pitchFamily="66" charset="0"/>
                <a:cs typeface="Cavolini" panose="03000502040302020204" pitchFamily="66" charset="0"/>
              </a:rPr>
              <a:t>Transitions from ELC to school</a:t>
            </a:r>
          </a:p>
        </p:txBody>
      </p:sp>
    </p:spTree>
    <p:extLst>
      <p:ext uri="{BB962C8B-B14F-4D97-AF65-F5344CB8AC3E}">
        <p14:creationId xmlns:p14="http://schemas.microsoft.com/office/powerpoint/2010/main" val="3411526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57B66E-202C-282C-A0A1-BFFE2BDA8C15}"/>
              </a:ext>
            </a:extLst>
          </p:cNvPr>
          <p:cNvSpPr txBox="1">
            <a:spLocks/>
          </p:cNvSpPr>
          <p:nvPr/>
        </p:nvSpPr>
        <p:spPr>
          <a:xfrm>
            <a:off x="1285239" y="596496"/>
            <a:ext cx="8074815" cy="16184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kern="1200" dirty="0">
                <a:solidFill>
                  <a:schemeClr val="tx1"/>
                </a:solidFill>
                <a:latin typeface="Cavolini" panose="03000502040302020204" pitchFamily="66" charset="0"/>
                <a:cs typeface="Cavolini" panose="03000502040302020204" pitchFamily="66" charset="0"/>
              </a:rPr>
              <a:t>Planning for the transition from ELC to school</a:t>
            </a:r>
          </a:p>
        </p:txBody>
      </p:sp>
      <p:sp>
        <p:nvSpPr>
          <p:cNvPr id="4" name="TextBox 3">
            <a:extLst>
              <a:ext uri="{FF2B5EF4-FFF2-40B4-BE49-F238E27FC236}">
                <a16:creationId xmlns:a16="http://schemas.microsoft.com/office/drawing/2014/main" id="{A871F09E-CE5A-1114-1B90-F4BAF6253F42}"/>
              </a:ext>
            </a:extLst>
          </p:cNvPr>
          <p:cNvSpPr txBox="1"/>
          <p:nvPr/>
        </p:nvSpPr>
        <p:spPr>
          <a:xfrm>
            <a:off x="1170940" y="2343986"/>
            <a:ext cx="8074815" cy="2800395"/>
          </a:xfrm>
          <a:prstGeom prst="rect">
            <a:avLst/>
          </a:prstGeom>
        </p:spPr>
        <p:txBody>
          <a:bodyPr vert="horz" lIns="91440" tIns="45720" rIns="91440" bIns="45720" rtlCol="0" anchor="t">
            <a:noAutofit/>
          </a:bodyPr>
          <a:lstStyle/>
          <a:p>
            <a:pPr marL="285750" indent="-228600">
              <a:lnSpc>
                <a:spcPct val="90000"/>
              </a:lnSpc>
              <a:spcAft>
                <a:spcPts val="600"/>
              </a:spcAft>
              <a:buFont typeface="Arial" panose="020B0604020202020204" pitchFamily="34" charset="0"/>
              <a:buChar char="•"/>
            </a:pPr>
            <a:r>
              <a:rPr lang="en-US" sz="1600" dirty="0">
                <a:latin typeface="Cavolini" panose="03000502040302020204" pitchFamily="66" charset="0"/>
                <a:cs typeface="Cavolini" panose="03000502040302020204" pitchFamily="66" charset="0"/>
              </a:rPr>
              <a:t>A year long process – at least!</a:t>
            </a:r>
          </a:p>
          <a:p>
            <a:pPr marL="285750" indent="-228600">
              <a:lnSpc>
                <a:spcPct val="90000"/>
              </a:lnSpc>
              <a:spcAft>
                <a:spcPts val="600"/>
              </a:spcAft>
              <a:buFont typeface="Arial" panose="020B0604020202020204" pitchFamily="34" charset="0"/>
              <a:buChar char="•"/>
            </a:pPr>
            <a:endParaRPr lang="en-US" sz="1600" dirty="0">
              <a:latin typeface="Cavolini" panose="03000502040302020204" pitchFamily="66" charset="0"/>
              <a:cs typeface="Cavolini" panose="03000502040302020204" pitchFamily="66" charset="0"/>
            </a:endParaRPr>
          </a:p>
          <a:p>
            <a:pPr marL="285750" indent="-228600">
              <a:lnSpc>
                <a:spcPct val="90000"/>
              </a:lnSpc>
              <a:spcAft>
                <a:spcPts val="600"/>
              </a:spcAft>
              <a:buFont typeface="Arial" panose="020B0604020202020204" pitchFamily="34" charset="0"/>
              <a:buChar char="•"/>
            </a:pPr>
            <a:r>
              <a:rPr lang="en-US" sz="1600" dirty="0">
                <a:latin typeface="Cavolini" panose="03000502040302020204" pitchFamily="66" charset="0"/>
                <a:cs typeface="Cavolini" panose="03000502040302020204" pitchFamily="66" charset="0"/>
              </a:rPr>
              <a:t>Regular and varied opportunities – Transitions Calendar</a:t>
            </a:r>
          </a:p>
          <a:p>
            <a:pPr marL="285750" indent="-228600">
              <a:lnSpc>
                <a:spcPct val="90000"/>
              </a:lnSpc>
              <a:spcAft>
                <a:spcPts val="600"/>
              </a:spcAft>
              <a:buFont typeface="Arial" panose="020B0604020202020204" pitchFamily="34" charset="0"/>
              <a:buChar char="•"/>
            </a:pPr>
            <a:endParaRPr lang="en-US" sz="1600" dirty="0">
              <a:latin typeface="Cavolini" panose="03000502040302020204" pitchFamily="66" charset="0"/>
              <a:cs typeface="Cavolini" panose="03000502040302020204" pitchFamily="66" charset="0"/>
            </a:endParaRPr>
          </a:p>
          <a:p>
            <a:pPr marL="285750" indent="-228600">
              <a:lnSpc>
                <a:spcPct val="90000"/>
              </a:lnSpc>
              <a:spcAft>
                <a:spcPts val="600"/>
              </a:spcAft>
              <a:buFont typeface="Arial" panose="020B0604020202020204" pitchFamily="34" charset="0"/>
              <a:buChar char="•"/>
            </a:pPr>
            <a:r>
              <a:rPr lang="en-US" sz="1600" dirty="0">
                <a:latin typeface="Cavolini" panose="03000502040302020204" pitchFamily="66" charset="0"/>
                <a:cs typeface="Cavolini" panose="03000502040302020204" pitchFamily="66" charset="0"/>
              </a:rPr>
              <a:t>Collaboration between ELC practitioners and P1 teachers</a:t>
            </a:r>
          </a:p>
          <a:p>
            <a:pPr marL="285750" indent="-228600">
              <a:lnSpc>
                <a:spcPct val="90000"/>
              </a:lnSpc>
              <a:spcAft>
                <a:spcPts val="600"/>
              </a:spcAft>
              <a:buFont typeface="Arial" panose="020B0604020202020204" pitchFamily="34" charset="0"/>
              <a:buChar char="•"/>
            </a:pPr>
            <a:endParaRPr lang="en-US" sz="1600" dirty="0">
              <a:latin typeface="Cavolini" panose="03000502040302020204" pitchFamily="66" charset="0"/>
              <a:cs typeface="Cavolini" panose="03000502040302020204" pitchFamily="66" charset="0"/>
            </a:endParaRPr>
          </a:p>
          <a:p>
            <a:pPr marL="285750" indent="-228600">
              <a:lnSpc>
                <a:spcPct val="90000"/>
              </a:lnSpc>
              <a:spcAft>
                <a:spcPts val="600"/>
              </a:spcAft>
              <a:buFont typeface="Arial" panose="020B0604020202020204" pitchFamily="34" charset="0"/>
              <a:buChar char="•"/>
            </a:pPr>
            <a:r>
              <a:rPr lang="en-US" sz="1600" dirty="0">
                <a:latin typeface="Cavolini" panose="03000502040302020204" pitchFamily="66" charset="0"/>
                <a:cs typeface="Cavolini" panose="03000502040302020204" pitchFamily="66" charset="0"/>
              </a:rPr>
              <a:t>Share information about the child’s learning and development</a:t>
            </a:r>
          </a:p>
          <a:p>
            <a:pPr marL="285750" indent="-228600">
              <a:lnSpc>
                <a:spcPct val="90000"/>
              </a:lnSpc>
              <a:spcAft>
                <a:spcPts val="600"/>
              </a:spcAft>
              <a:buFont typeface="Arial" panose="020B0604020202020204" pitchFamily="34" charset="0"/>
              <a:buChar char="•"/>
            </a:pPr>
            <a:endParaRPr lang="en-US" sz="1600" dirty="0">
              <a:latin typeface="Cavolini" panose="03000502040302020204" pitchFamily="66" charset="0"/>
              <a:cs typeface="Cavolini" panose="03000502040302020204" pitchFamily="66" charset="0"/>
            </a:endParaRPr>
          </a:p>
          <a:p>
            <a:pPr marL="285750" indent="-228600">
              <a:lnSpc>
                <a:spcPct val="90000"/>
              </a:lnSpc>
              <a:spcAft>
                <a:spcPts val="600"/>
              </a:spcAft>
              <a:buFont typeface="Arial" panose="020B0604020202020204" pitchFamily="34" charset="0"/>
              <a:buChar char="•"/>
            </a:pPr>
            <a:r>
              <a:rPr lang="en-US" sz="1600" dirty="0">
                <a:latin typeface="Cavolini" panose="03000502040302020204" pitchFamily="66" charset="0"/>
                <a:cs typeface="Cavolini" panose="03000502040302020204" pitchFamily="66" charset="0"/>
              </a:rPr>
              <a:t>Build on what a child already knows and can do</a:t>
            </a:r>
          </a:p>
          <a:p>
            <a:pPr marL="285750" indent="-228600">
              <a:lnSpc>
                <a:spcPct val="90000"/>
              </a:lnSpc>
              <a:spcAft>
                <a:spcPts val="600"/>
              </a:spcAft>
              <a:buFont typeface="Arial" panose="020B0604020202020204" pitchFamily="34" charset="0"/>
              <a:buChar char="•"/>
            </a:pPr>
            <a:endParaRPr lang="en-US" sz="1600" dirty="0">
              <a:latin typeface="Cavolini" panose="03000502040302020204" pitchFamily="66" charset="0"/>
              <a:cs typeface="Cavolini" panose="03000502040302020204" pitchFamily="66" charset="0"/>
            </a:endParaRPr>
          </a:p>
          <a:p>
            <a:pPr marL="285750" indent="-228600">
              <a:lnSpc>
                <a:spcPct val="90000"/>
              </a:lnSpc>
              <a:spcAft>
                <a:spcPts val="600"/>
              </a:spcAft>
              <a:buFont typeface="Arial" panose="020B0604020202020204" pitchFamily="34" charset="0"/>
              <a:buChar char="•"/>
            </a:pPr>
            <a:r>
              <a:rPr lang="en-US" sz="1600" dirty="0">
                <a:latin typeface="Cavolini" panose="03000502040302020204" pitchFamily="66" charset="0"/>
                <a:cs typeface="Cavolini" panose="03000502040302020204" pitchFamily="66" charset="0"/>
              </a:rPr>
              <a:t>Value the parents’ knowledge of their child</a:t>
            </a:r>
          </a:p>
        </p:txBody>
      </p:sp>
    </p:spTree>
    <p:extLst>
      <p:ext uri="{BB962C8B-B14F-4D97-AF65-F5344CB8AC3E}">
        <p14:creationId xmlns:p14="http://schemas.microsoft.com/office/powerpoint/2010/main" val="3011536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0F6A91-5100-B10E-8F49-B92596DF16F3}"/>
              </a:ext>
            </a:extLst>
          </p:cNvPr>
          <p:cNvSpPr>
            <a:spLocks noGrp="1"/>
          </p:cNvSpPr>
          <p:nvPr>
            <p:ph type="title"/>
          </p:nvPr>
        </p:nvSpPr>
        <p:spPr>
          <a:xfrm>
            <a:off x="0" y="-153021"/>
            <a:ext cx="7326775" cy="1495425"/>
          </a:xfrm>
        </p:spPr>
        <p:txBody>
          <a:bodyPr vert="horz" lIns="91440" tIns="45720" rIns="91440" bIns="45720" rtlCol="0" anchor="ctr">
            <a:normAutofit/>
          </a:bodyPr>
          <a:lstStyle/>
          <a:p>
            <a:pPr algn="ctr"/>
            <a:r>
              <a:rPr lang="en-US" sz="3200" dirty="0">
                <a:latin typeface="Cavolini" panose="03000502040302020204" pitchFamily="66" charset="0"/>
                <a:cs typeface="Cavolini" panose="03000502040302020204" pitchFamily="66" charset="0"/>
              </a:rPr>
              <a:t>Some ideas to support transitions from ELC to school</a:t>
            </a:r>
          </a:p>
        </p:txBody>
      </p:sp>
      <p:sp>
        <p:nvSpPr>
          <p:cNvPr id="3" name="TextBox 2">
            <a:extLst>
              <a:ext uri="{FF2B5EF4-FFF2-40B4-BE49-F238E27FC236}">
                <a16:creationId xmlns:a16="http://schemas.microsoft.com/office/drawing/2014/main" id="{7E8A8BF8-C6F4-6EDE-A6B4-C99804AF839C}"/>
              </a:ext>
            </a:extLst>
          </p:cNvPr>
          <p:cNvSpPr txBox="1"/>
          <p:nvPr/>
        </p:nvSpPr>
        <p:spPr>
          <a:xfrm>
            <a:off x="193721" y="1342404"/>
            <a:ext cx="6863787" cy="522622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400" dirty="0">
                <a:latin typeface="Cavolini" panose="03000502040302020204" pitchFamily="66" charset="0"/>
                <a:cs typeface="Cavolini" panose="03000502040302020204" pitchFamily="66" charset="0"/>
              </a:rPr>
              <a:t>Regular visits to the P1 class, particularly for children in</a:t>
            </a:r>
          </a:p>
          <a:p>
            <a:pPr>
              <a:lnSpc>
                <a:spcPct val="90000"/>
              </a:lnSpc>
              <a:spcAft>
                <a:spcPts val="600"/>
              </a:spcAft>
            </a:pPr>
            <a:r>
              <a:rPr lang="en-US" sz="1400" dirty="0">
                <a:latin typeface="Cavolini" panose="03000502040302020204" pitchFamily="66" charset="0"/>
                <a:cs typeface="Cavolini" panose="03000502040302020204" pitchFamily="66" charset="0"/>
              </a:rPr>
              <a:t>   their pre-school year</a:t>
            </a:r>
          </a:p>
          <a:p>
            <a:pPr>
              <a:lnSpc>
                <a:spcPct val="90000"/>
              </a:lnSpc>
              <a:spcAft>
                <a:spcPts val="600"/>
              </a:spcAft>
            </a:pPr>
            <a:endParaRPr lang="en-US" sz="1400" dirty="0">
              <a:latin typeface="Cavolini" panose="03000502040302020204" pitchFamily="66" charset="0"/>
              <a:cs typeface="Cavolini" panose="03000502040302020204" pitchFamily="66" charset="0"/>
            </a:endParaRPr>
          </a:p>
          <a:p>
            <a:pPr indent="-228600">
              <a:lnSpc>
                <a:spcPct val="90000"/>
              </a:lnSpc>
              <a:spcAft>
                <a:spcPts val="600"/>
              </a:spcAft>
              <a:buFont typeface="Arial" panose="020B0604020202020204" pitchFamily="34" charset="0"/>
              <a:buChar char="•"/>
            </a:pPr>
            <a:r>
              <a:rPr lang="en-US" sz="1400" dirty="0">
                <a:latin typeface="Cavolini" panose="03000502040302020204" pitchFamily="66" charset="0"/>
                <a:cs typeface="Cavolini" panose="03000502040302020204" pitchFamily="66" charset="0"/>
              </a:rPr>
              <a:t>Regular visits by the P1 teacher to the ELC setting</a:t>
            </a:r>
          </a:p>
          <a:p>
            <a:pPr indent="-228600">
              <a:lnSpc>
                <a:spcPct val="90000"/>
              </a:lnSpc>
              <a:spcAft>
                <a:spcPts val="600"/>
              </a:spcAft>
              <a:buFont typeface="Arial" panose="020B0604020202020204" pitchFamily="34" charset="0"/>
              <a:buChar char="•"/>
            </a:pPr>
            <a:endParaRPr lang="en-US" sz="1400" dirty="0">
              <a:latin typeface="Cavolini" panose="03000502040302020204" pitchFamily="66" charset="0"/>
              <a:cs typeface="Cavolini" panose="03000502040302020204" pitchFamily="66" charset="0"/>
            </a:endParaRPr>
          </a:p>
          <a:p>
            <a:pPr indent="-228600">
              <a:lnSpc>
                <a:spcPct val="90000"/>
              </a:lnSpc>
              <a:spcAft>
                <a:spcPts val="600"/>
              </a:spcAft>
              <a:buFont typeface="Arial" panose="020B0604020202020204" pitchFamily="34" charset="0"/>
              <a:buChar char="•"/>
            </a:pPr>
            <a:r>
              <a:rPr lang="en-US" sz="1400" dirty="0">
                <a:latin typeface="Cavolini" panose="03000502040302020204" pitchFamily="66" charset="0"/>
                <a:cs typeface="Cavolini" panose="03000502040302020204" pitchFamily="66" charset="0"/>
              </a:rPr>
              <a:t>Regular visits to the school library</a:t>
            </a:r>
          </a:p>
          <a:p>
            <a:pPr indent="-228600">
              <a:lnSpc>
                <a:spcPct val="90000"/>
              </a:lnSpc>
              <a:spcAft>
                <a:spcPts val="600"/>
              </a:spcAft>
              <a:buFont typeface="Arial" panose="020B0604020202020204" pitchFamily="34" charset="0"/>
              <a:buChar char="•"/>
            </a:pPr>
            <a:endParaRPr lang="en-US" sz="1400" dirty="0">
              <a:latin typeface="Cavolini" panose="03000502040302020204" pitchFamily="66" charset="0"/>
              <a:cs typeface="Cavolini" panose="03000502040302020204" pitchFamily="66" charset="0"/>
            </a:endParaRPr>
          </a:p>
          <a:p>
            <a:pPr indent="-228600">
              <a:lnSpc>
                <a:spcPct val="90000"/>
              </a:lnSpc>
              <a:spcAft>
                <a:spcPts val="600"/>
              </a:spcAft>
              <a:buFont typeface="Arial" panose="020B0604020202020204" pitchFamily="34" charset="0"/>
              <a:buChar char="•"/>
            </a:pPr>
            <a:r>
              <a:rPr lang="en-US" sz="1400" dirty="0">
                <a:latin typeface="Cavolini" panose="03000502040302020204" pitchFamily="66" charset="0"/>
                <a:cs typeface="Cavolini" panose="03000502040302020204" pitchFamily="66" charset="0"/>
              </a:rPr>
              <a:t>Participation in assemblies when appropriate</a:t>
            </a:r>
          </a:p>
          <a:p>
            <a:pPr indent="-228600">
              <a:lnSpc>
                <a:spcPct val="90000"/>
              </a:lnSpc>
              <a:spcAft>
                <a:spcPts val="600"/>
              </a:spcAft>
              <a:buFont typeface="Arial" panose="020B0604020202020204" pitchFamily="34" charset="0"/>
              <a:buChar char="•"/>
            </a:pPr>
            <a:endParaRPr lang="en-US" sz="1400" dirty="0">
              <a:latin typeface="Cavolini" panose="03000502040302020204" pitchFamily="66" charset="0"/>
              <a:cs typeface="Cavolini" panose="03000502040302020204" pitchFamily="66" charset="0"/>
            </a:endParaRPr>
          </a:p>
          <a:p>
            <a:pPr indent="-228600">
              <a:lnSpc>
                <a:spcPct val="90000"/>
              </a:lnSpc>
              <a:spcAft>
                <a:spcPts val="600"/>
              </a:spcAft>
              <a:buFont typeface="Arial" panose="020B0604020202020204" pitchFamily="34" charset="0"/>
              <a:buChar char="•"/>
            </a:pPr>
            <a:r>
              <a:rPr lang="en-US" sz="1400" dirty="0">
                <a:latin typeface="Cavolini" panose="03000502040302020204" pitchFamily="66" charset="0"/>
                <a:cs typeface="Cavolini" panose="03000502040302020204" pitchFamily="66" charset="0"/>
              </a:rPr>
              <a:t>Shared experiences with the P1</a:t>
            </a:r>
          </a:p>
          <a:p>
            <a:pPr indent="-228600">
              <a:lnSpc>
                <a:spcPct val="90000"/>
              </a:lnSpc>
              <a:spcAft>
                <a:spcPts val="600"/>
              </a:spcAft>
              <a:buFont typeface="Arial" panose="020B0604020202020204" pitchFamily="34" charset="0"/>
              <a:buChar char="•"/>
            </a:pPr>
            <a:endParaRPr lang="en-US" sz="1400" dirty="0">
              <a:latin typeface="Cavolini" panose="03000502040302020204" pitchFamily="66" charset="0"/>
              <a:cs typeface="Cavolini" panose="03000502040302020204" pitchFamily="66" charset="0"/>
            </a:endParaRPr>
          </a:p>
          <a:p>
            <a:pPr indent="-228600">
              <a:lnSpc>
                <a:spcPct val="90000"/>
              </a:lnSpc>
              <a:spcAft>
                <a:spcPts val="600"/>
              </a:spcAft>
              <a:buFont typeface="Arial" panose="020B0604020202020204" pitchFamily="34" charset="0"/>
              <a:buChar char="•"/>
            </a:pPr>
            <a:r>
              <a:rPr lang="en-US" sz="1400" dirty="0">
                <a:latin typeface="Cavolini" panose="03000502040302020204" pitchFamily="66" charset="0"/>
                <a:cs typeface="Cavolini" panose="03000502040302020204" pitchFamily="66" charset="0"/>
              </a:rPr>
              <a:t>Involvement in school events when appropriate, such as</a:t>
            </a:r>
          </a:p>
          <a:p>
            <a:pPr>
              <a:lnSpc>
                <a:spcPct val="90000"/>
              </a:lnSpc>
              <a:spcAft>
                <a:spcPts val="600"/>
              </a:spcAft>
            </a:pPr>
            <a:r>
              <a:rPr lang="en-US" sz="1400" dirty="0">
                <a:latin typeface="Cavolini" panose="03000502040302020204" pitchFamily="66" charset="0"/>
                <a:cs typeface="Cavolini" panose="03000502040302020204" pitchFamily="66" charset="0"/>
              </a:rPr>
              <a:t>   Christmas Concerts</a:t>
            </a:r>
          </a:p>
          <a:p>
            <a:pPr indent="-228600">
              <a:lnSpc>
                <a:spcPct val="90000"/>
              </a:lnSpc>
              <a:spcAft>
                <a:spcPts val="600"/>
              </a:spcAft>
              <a:buFont typeface="Arial" panose="020B0604020202020204" pitchFamily="34" charset="0"/>
              <a:buChar char="•"/>
            </a:pPr>
            <a:endParaRPr lang="en-US" sz="1400" dirty="0">
              <a:latin typeface="Cavolini" panose="03000502040302020204" pitchFamily="66" charset="0"/>
              <a:cs typeface="Cavolini" panose="03000502040302020204" pitchFamily="66" charset="0"/>
            </a:endParaRPr>
          </a:p>
          <a:p>
            <a:pPr indent="-228600">
              <a:lnSpc>
                <a:spcPct val="90000"/>
              </a:lnSpc>
              <a:spcAft>
                <a:spcPts val="600"/>
              </a:spcAft>
              <a:buFont typeface="Arial" panose="020B0604020202020204" pitchFamily="34" charset="0"/>
              <a:buChar char="•"/>
            </a:pPr>
            <a:r>
              <a:rPr lang="en-US" sz="1400" dirty="0">
                <a:latin typeface="Cavolini" panose="03000502040302020204" pitchFamily="66" charset="0"/>
                <a:cs typeface="Cavolini" panose="03000502040302020204" pitchFamily="66" charset="0"/>
              </a:rPr>
              <a:t>Play visits or reading buddy visits from P6 buddies</a:t>
            </a:r>
          </a:p>
          <a:p>
            <a:pPr indent="-228600">
              <a:lnSpc>
                <a:spcPct val="90000"/>
              </a:lnSpc>
              <a:spcAft>
                <a:spcPts val="600"/>
              </a:spcAft>
              <a:buFont typeface="Arial" panose="020B0604020202020204" pitchFamily="34" charset="0"/>
              <a:buChar char="•"/>
            </a:pPr>
            <a:endParaRPr lang="en-US" sz="1400" dirty="0">
              <a:latin typeface="Cavolini" panose="03000502040302020204" pitchFamily="66" charset="0"/>
              <a:cs typeface="Cavolini" panose="03000502040302020204" pitchFamily="66" charset="0"/>
            </a:endParaRPr>
          </a:p>
          <a:p>
            <a:pPr indent="-228600">
              <a:lnSpc>
                <a:spcPct val="90000"/>
              </a:lnSpc>
              <a:spcAft>
                <a:spcPts val="600"/>
              </a:spcAft>
              <a:buFont typeface="Arial" panose="020B0604020202020204" pitchFamily="34" charset="0"/>
              <a:buChar char="•"/>
            </a:pPr>
            <a:r>
              <a:rPr lang="en-US" sz="1400" dirty="0">
                <a:latin typeface="Cavolini" panose="03000502040302020204" pitchFamily="66" charset="0"/>
                <a:cs typeface="Cavolini" panose="03000502040302020204" pitchFamily="66" charset="0"/>
              </a:rPr>
              <a:t>Canteen visits</a:t>
            </a:r>
          </a:p>
          <a:p>
            <a:pPr indent="-228600">
              <a:lnSpc>
                <a:spcPct val="90000"/>
              </a:lnSpc>
              <a:spcAft>
                <a:spcPts val="600"/>
              </a:spcAft>
              <a:buFont typeface="Arial" panose="020B0604020202020204" pitchFamily="34" charset="0"/>
              <a:buChar char="•"/>
            </a:pPr>
            <a:endParaRPr lang="en-US" sz="1400" dirty="0">
              <a:latin typeface="Cavolini" panose="03000502040302020204" pitchFamily="66" charset="0"/>
              <a:cs typeface="Cavolini" panose="03000502040302020204" pitchFamily="66" charset="0"/>
            </a:endParaRPr>
          </a:p>
          <a:p>
            <a:pPr indent="-228600">
              <a:lnSpc>
                <a:spcPct val="90000"/>
              </a:lnSpc>
              <a:spcAft>
                <a:spcPts val="600"/>
              </a:spcAft>
              <a:buFont typeface="Arial" panose="020B0604020202020204" pitchFamily="34" charset="0"/>
              <a:buChar char="•"/>
            </a:pPr>
            <a:r>
              <a:rPr lang="en-US" sz="1400" dirty="0">
                <a:latin typeface="Cavolini" panose="03000502040302020204" pitchFamily="66" charset="0"/>
                <a:cs typeface="Cavolini" panose="03000502040302020204" pitchFamily="66" charset="0"/>
              </a:rPr>
              <a:t>Shared playtimes</a:t>
            </a:r>
          </a:p>
          <a:p>
            <a:pPr indent="-228600">
              <a:lnSpc>
                <a:spcPct val="90000"/>
              </a:lnSpc>
              <a:spcAft>
                <a:spcPts val="600"/>
              </a:spcAft>
              <a:buFont typeface="Arial" panose="020B0604020202020204" pitchFamily="34" charset="0"/>
              <a:buChar char="•"/>
            </a:pPr>
            <a:endParaRPr lang="en-US" sz="1000" dirty="0"/>
          </a:p>
        </p:txBody>
      </p:sp>
      <p:pic>
        <p:nvPicPr>
          <p:cNvPr id="5" name="Picture 4">
            <a:extLst>
              <a:ext uri="{FF2B5EF4-FFF2-40B4-BE49-F238E27FC236}">
                <a16:creationId xmlns:a16="http://schemas.microsoft.com/office/drawing/2014/main" id="{087B4190-6B1F-D1D2-8823-F61B94006606}"/>
              </a:ext>
            </a:extLst>
          </p:cNvPr>
          <p:cNvPicPr>
            <a:picLocks noChangeAspect="1"/>
          </p:cNvPicPr>
          <p:nvPr/>
        </p:nvPicPr>
        <p:blipFill>
          <a:blip r:embed="rId3"/>
          <a:srcRect l="14423" r="9292"/>
          <a:stretch>
            <a:fillRect/>
          </a:stretch>
        </p:blipFill>
        <p:spPr>
          <a:xfrm>
            <a:off x="7199440" y="10"/>
            <a:ext cx="4992560" cy="6857990"/>
          </a:xfrm>
          <a:prstGeom prst="rect">
            <a:avLst/>
          </a:prstGeom>
          <a:effectLst/>
        </p:spPr>
      </p:pic>
    </p:spTree>
    <p:extLst>
      <p:ext uri="{BB962C8B-B14F-4D97-AF65-F5344CB8AC3E}">
        <p14:creationId xmlns:p14="http://schemas.microsoft.com/office/powerpoint/2010/main" val="1924452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3" name="Rectangle 22">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1DDEA8-EE5C-D2CC-7161-8CDAB564960E}"/>
              </a:ext>
            </a:extLst>
          </p:cNvPr>
          <p:cNvSpPr>
            <a:spLocks noGrp="1"/>
          </p:cNvSpPr>
          <p:nvPr>
            <p:ph type="title"/>
          </p:nvPr>
        </p:nvSpPr>
        <p:spPr>
          <a:xfrm>
            <a:off x="1289303" y="473829"/>
            <a:ext cx="9849751" cy="1349671"/>
          </a:xfrm>
        </p:spPr>
        <p:txBody>
          <a:bodyPr vert="horz" lIns="91440" tIns="45720" rIns="91440" bIns="45720" rtlCol="0" anchor="b">
            <a:normAutofit fontScale="90000"/>
          </a:bodyPr>
          <a:lstStyle/>
          <a:p>
            <a:pPr algn="ctr"/>
            <a:r>
              <a:rPr lang="en-US" sz="3600" kern="1200" dirty="0">
                <a:solidFill>
                  <a:schemeClr val="tx1"/>
                </a:solidFill>
                <a:latin typeface="Cavolini" panose="03000502040302020204" pitchFamily="66" charset="0"/>
                <a:cs typeface="Cavolini" panose="03000502040302020204" pitchFamily="66" charset="0"/>
              </a:rPr>
              <a:t>Transitions between partner settings, childminders and local authority settings</a:t>
            </a:r>
          </a:p>
        </p:txBody>
      </p:sp>
      <p:sp>
        <p:nvSpPr>
          <p:cNvPr id="4" name="TextBox 3">
            <a:extLst>
              <a:ext uri="{FF2B5EF4-FFF2-40B4-BE49-F238E27FC236}">
                <a16:creationId xmlns:a16="http://schemas.microsoft.com/office/drawing/2014/main" id="{D7FBAEBD-E62E-97E3-F591-446EC4CA5A85}"/>
              </a:ext>
            </a:extLst>
          </p:cNvPr>
          <p:cNvSpPr txBox="1"/>
          <p:nvPr/>
        </p:nvSpPr>
        <p:spPr>
          <a:xfrm>
            <a:off x="1234643" y="2242238"/>
            <a:ext cx="9959069" cy="4111581"/>
          </a:xfrm>
          <a:prstGeom prst="rect">
            <a:avLst/>
          </a:prstGeom>
        </p:spPr>
        <p:txBody>
          <a:bodyPr vert="horz" lIns="91440" tIns="45720" rIns="91440" bIns="45720" rtlCol="0" anchor="ctr">
            <a:normAutofit/>
          </a:bodyPr>
          <a:lstStyle/>
          <a:p>
            <a:pPr marL="342900" indent="-228600">
              <a:lnSpc>
                <a:spcPct val="90000"/>
              </a:lnSpc>
              <a:spcAft>
                <a:spcPts val="600"/>
              </a:spcAft>
              <a:buFont typeface="Arial" panose="020B0604020202020204" pitchFamily="34" charset="0"/>
              <a:buChar char="•"/>
            </a:pPr>
            <a:r>
              <a:rPr lang="en-US" sz="2000" dirty="0">
                <a:latin typeface="Cavolini" panose="03000502040302020204" pitchFamily="66" charset="0"/>
                <a:cs typeface="Cavolini" panose="03000502040302020204" pitchFamily="66" charset="0"/>
              </a:rPr>
              <a:t>Regular opportunities to visit settings where a child will be transitioning to.</a:t>
            </a:r>
          </a:p>
          <a:p>
            <a:pPr marL="342900" indent="-228600">
              <a:lnSpc>
                <a:spcPct val="90000"/>
              </a:lnSpc>
              <a:spcAft>
                <a:spcPts val="600"/>
              </a:spcAft>
              <a:buFont typeface="Arial" panose="020B0604020202020204" pitchFamily="34" charset="0"/>
              <a:buChar char="•"/>
            </a:pPr>
            <a:endParaRPr lang="en-US" sz="2000" dirty="0">
              <a:latin typeface="Cavolini" panose="03000502040302020204" pitchFamily="66" charset="0"/>
              <a:cs typeface="Cavolini" panose="03000502040302020204" pitchFamily="66" charset="0"/>
            </a:endParaRPr>
          </a:p>
          <a:p>
            <a:pPr marL="342900" indent="-228600">
              <a:lnSpc>
                <a:spcPct val="90000"/>
              </a:lnSpc>
              <a:spcAft>
                <a:spcPts val="600"/>
              </a:spcAft>
              <a:buFont typeface="Arial" panose="020B0604020202020204" pitchFamily="34" charset="0"/>
              <a:buChar char="•"/>
            </a:pPr>
            <a:r>
              <a:rPr lang="en-US" sz="2000" dirty="0">
                <a:latin typeface="Cavolini" panose="03000502040302020204" pitchFamily="66" charset="0"/>
                <a:cs typeface="Cavolini" panose="03000502040302020204" pitchFamily="66" charset="0"/>
              </a:rPr>
              <a:t>Visits from key workers, teachers and/or the SMT.</a:t>
            </a:r>
          </a:p>
          <a:p>
            <a:pPr marL="342900" indent="-228600">
              <a:lnSpc>
                <a:spcPct val="90000"/>
              </a:lnSpc>
              <a:spcAft>
                <a:spcPts val="600"/>
              </a:spcAft>
              <a:buFont typeface="Arial" panose="020B0604020202020204" pitchFamily="34" charset="0"/>
              <a:buChar char="•"/>
            </a:pPr>
            <a:endParaRPr lang="en-US" sz="2000" dirty="0">
              <a:latin typeface="Cavolini" panose="03000502040302020204" pitchFamily="66" charset="0"/>
              <a:cs typeface="Cavolini" panose="03000502040302020204" pitchFamily="66" charset="0"/>
            </a:endParaRPr>
          </a:p>
          <a:p>
            <a:pPr marL="342900" indent="-228600">
              <a:lnSpc>
                <a:spcPct val="90000"/>
              </a:lnSpc>
              <a:spcAft>
                <a:spcPts val="600"/>
              </a:spcAft>
              <a:buFont typeface="Arial" panose="020B0604020202020204" pitchFamily="34" charset="0"/>
              <a:buChar char="•"/>
            </a:pPr>
            <a:r>
              <a:rPr lang="en-US" sz="2000" dirty="0">
                <a:latin typeface="Cavolini" panose="03000502040302020204" pitchFamily="66" charset="0"/>
                <a:cs typeface="Cavolini" panose="03000502040302020204" pitchFamily="66" charset="0"/>
              </a:rPr>
              <a:t>Invitations to events, such as Christmas concerts and Sports Day.</a:t>
            </a:r>
          </a:p>
          <a:p>
            <a:pPr marL="342900" indent="-228600">
              <a:lnSpc>
                <a:spcPct val="90000"/>
              </a:lnSpc>
              <a:spcAft>
                <a:spcPts val="600"/>
              </a:spcAft>
              <a:buFont typeface="Arial" panose="020B0604020202020204" pitchFamily="34" charset="0"/>
              <a:buChar char="•"/>
            </a:pPr>
            <a:endParaRPr lang="en-US" sz="2000" dirty="0">
              <a:latin typeface="Cavolini" panose="03000502040302020204" pitchFamily="66" charset="0"/>
              <a:cs typeface="Cavolini" panose="03000502040302020204" pitchFamily="66" charset="0"/>
            </a:endParaRPr>
          </a:p>
          <a:p>
            <a:pPr marL="342900" indent="-228600">
              <a:lnSpc>
                <a:spcPct val="90000"/>
              </a:lnSpc>
              <a:spcAft>
                <a:spcPts val="600"/>
              </a:spcAft>
              <a:buFont typeface="Arial" panose="020B0604020202020204" pitchFamily="34" charset="0"/>
              <a:buChar char="•"/>
            </a:pPr>
            <a:r>
              <a:rPr lang="en-US" sz="2000" dirty="0">
                <a:latin typeface="Cavolini" panose="03000502040302020204" pitchFamily="66" charset="0"/>
                <a:cs typeface="Cavolini" panose="03000502040302020204" pitchFamily="66" charset="0"/>
              </a:rPr>
              <a:t>Arranging shared experiences, such as a visit to the play park or a Woods Day.</a:t>
            </a:r>
          </a:p>
          <a:p>
            <a:pPr marL="342900" indent="-228600">
              <a:lnSpc>
                <a:spcPct val="90000"/>
              </a:lnSpc>
              <a:spcAft>
                <a:spcPts val="600"/>
              </a:spcAft>
              <a:buFont typeface="Arial" panose="020B0604020202020204" pitchFamily="34" charset="0"/>
              <a:buChar char="•"/>
            </a:pPr>
            <a:endParaRPr lang="en-US" sz="2000" dirty="0">
              <a:latin typeface="Cavolini" panose="03000502040302020204" pitchFamily="66" charset="0"/>
              <a:cs typeface="Cavolini" panose="03000502040302020204" pitchFamily="66" charset="0"/>
            </a:endParaRPr>
          </a:p>
          <a:p>
            <a:pPr marL="342900"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2423370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Arc 13">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5E67EF-E2AA-E850-B2B4-5A1D52F0B2A8}"/>
              </a:ext>
            </a:extLst>
          </p:cNvPr>
          <p:cNvSpPr>
            <a:spLocks noGrp="1"/>
          </p:cNvSpPr>
          <p:nvPr>
            <p:ph type="title"/>
          </p:nvPr>
        </p:nvSpPr>
        <p:spPr>
          <a:xfrm>
            <a:off x="914400" y="479493"/>
            <a:ext cx="10439400" cy="1325563"/>
          </a:xfrm>
        </p:spPr>
        <p:txBody>
          <a:bodyPr vert="horz" lIns="91440" tIns="45720" rIns="91440" bIns="45720" rtlCol="0" anchor="ctr">
            <a:normAutofit/>
          </a:bodyPr>
          <a:lstStyle/>
          <a:p>
            <a:r>
              <a:rPr lang="en-US" sz="3600" kern="1200" dirty="0">
                <a:solidFill>
                  <a:schemeClr val="tx1"/>
                </a:solidFill>
                <a:latin typeface="Cavolini" panose="03000502040302020204" pitchFamily="66" charset="0"/>
                <a:ea typeface="Calibri" panose="020F0502020204030204" pitchFamily="34" charset="0"/>
                <a:cs typeface="Cavolini" panose="03000502040302020204" pitchFamily="66" charset="0"/>
              </a:rPr>
              <a:t>Blended Placement Transitions</a:t>
            </a:r>
          </a:p>
        </p:txBody>
      </p:sp>
      <p:sp>
        <p:nvSpPr>
          <p:cNvPr id="16" name="Freeform: Shape 15">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DF0F541D-20B9-8F25-411B-BCC772DE239C}"/>
              </a:ext>
            </a:extLst>
          </p:cNvPr>
          <p:cNvPicPr>
            <a:picLocks noChangeAspect="1"/>
          </p:cNvPicPr>
          <p:nvPr/>
        </p:nvPicPr>
        <p:blipFill>
          <a:blip r:embed="rId3"/>
          <a:stretch>
            <a:fillRect/>
          </a:stretch>
        </p:blipFill>
        <p:spPr>
          <a:xfrm>
            <a:off x="322161" y="1805056"/>
            <a:ext cx="5572801" cy="278639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ln w="19050">
            <a:solidFill>
              <a:schemeClr val="tx1"/>
            </a:solidFill>
          </a:ln>
        </p:spPr>
      </p:pic>
      <p:sp>
        <p:nvSpPr>
          <p:cNvPr id="3" name="TextBox 2">
            <a:extLst>
              <a:ext uri="{FF2B5EF4-FFF2-40B4-BE49-F238E27FC236}">
                <a16:creationId xmlns:a16="http://schemas.microsoft.com/office/drawing/2014/main" id="{0C40B618-29C1-CB3B-A71A-E6EEAEC62E72}"/>
              </a:ext>
            </a:extLst>
          </p:cNvPr>
          <p:cNvSpPr txBox="1"/>
          <p:nvPr/>
        </p:nvSpPr>
        <p:spPr>
          <a:xfrm>
            <a:off x="6134100" y="1984442"/>
            <a:ext cx="5458838" cy="4192520"/>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400" dirty="0">
                <a:latin typeface="Cavolini" panose="03000502040302020204" pitchFamily="66" charset="0"/>
                <a:cs typeface="Cavolini" panose="03000502040302020204" pitchFamily="66" charset="0"/>
              </a:rPr>
              <a:t>Regular contact between ELC settings attended by the child to support continuity</a:t>
            </a:r>
          </a:p>
          <a:p>
            <a:pPr indent="-228600">
              <a:lnSpc>
                <a:spcPct val="90000"/>
              </a:lnSpc>
              <a:spcAft>
                <a:spcPts val="600"/>
              </a:spcAft>
              <a:buFont typeface="Arial" panose="020B0604020202020204" pitchFamily="34" charset="0"/>
              <a:buChar char="•"/>
            </a:pPr>
            <a:endParaRPr lang="en-US" sz="2400" dirty="0">
              <a:latin typeface="Cavolini" panose="03000502040302020204" pitchFamily="66" charset="0"/>
              <a:cs typeface="Cavolini" panose="03000502040302020204" pitchFamily="66" charset="0"/>
            </a:endParaRPr>
          </a:p>
          <a:p>
            <a:pPr indent="-228600">
              <a:lnSpc>
                <a:spcPct val="90000"/>
              </a:lnSpc>
              <a:spcAft>
                <a:spcPts val="600"/>
              </a:spcAft>
              <a:buFont typeface="Arial" panose="020B0604020202020204" pitchFamily="34" charset="0"/>
              <a:buChar char="•"/>
            </a:pPr>
            <a:endParaRPr lang="en-US" sz="2400" dirty="0">
              <a:latin typeface="Cavolini" panose="03000502040302020204" pitchFamily="66" charset="0"/>
              <a:cs typeface="Cavolini" panose="03000502040302020204" pitchFamily="66" charset="0"/>
            </a:endParaRPr>
          </a:p>
          <a:p>
            <a:pPr marL="285750" indent="-228600">
              <a:lnSpc>
                <a:spcPct val="90000"/>
              </a:lnSpc>
              <a:spcAft>
                <a:spcPts val="600"/>
              </a:spcAft>
              <a:buFont typeface="Arial" panose="020B0604020202020204" pitchFamily="34" charset="0"/>
              <a:buChar char="•"/>
            </a:pPr>
            <a:r>
              <a:rPr lang="en-US" sz="2400" dirty="0">
                <a:latin typeface="Cavolini" panose="03000502040302020204" pitchFamily="66" charset="0"/>
                <a:cs typeface="Cavolini" panose="03000502040302020204" pitchFamily="66" charset="0"/>
              </a:rPr>
              <a:t>Working together to meet the needs of the child and their family</a:t>
            </a:r>
          </a:p>
        </p:txBody>
      </p:sp>
      <p:sp>
        <p:nvSpPr>
          <p:cNvPr id="7" name="TextBox 6">
            <a:extLst>
              <a:ext uri="{FF2B5EF4-FFF2-40B4-BE49-F238E27FC236}">
                <a16:creationId xmlns:a16="http://schemas.microsoft.com/office/drawing/2014/main" id="{F88C2DF5-533F-9F39-60AF-8D373F8BACAB}"/>
              </a:ext>
            </a:extLst>
          </p:cNvPr>
          <p:cNvSpPr txBox="1"/>
          <p:nvPr/>
        </p:nvSpPr>
        <p:spPr>
          <a:xfrm>
            <a:off x="3607340" y="6172200"/>
            <a:ext cx="8584660" cy="400110"/>
          </a:xfrm>
          <a:prstGeom prst="rect">
            <a:avLst/>
          </a:prstGeom>
          <a:noFill/>
        </p:spPr>
        <p:txBody>
          <a:bodyPr wrap="square">
            <a:spAutoFit/>
          </a:bodyPr>
          <a:lstStyle/>
          <a:p>
            <a:pPr>
              <a:spcAft>
                <a:spcPts val="600"/>
              </a:spcAft>
            </a:pPr>
            <a:r>
              <a:rPr lang="en-GB" sz="2000" dirty="0">
                <a:latin typeface="Cavolini" panose="03000502040302020204" pitchFamily="66" charset="0"/>
                <a:cs typeface="Cavolini" panose="03000502040302020204" pitchFamily="66" charset="0"/>
                <a:hlinkClick r:id="rId4"/>
              </a:rPr>
              <a:t>Blended Placement Guidance for ELC</a:t>
            </a:r>
            <a:endParaRPr lang="en-GB" sz="20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843851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9" name="Rectangle 18">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7AEB1D-D21A-99B3-8820-A975DEAC3E7B}"/>
              </a:ext>
            </a:extLst>
          </p:cNvPr>
          <p:cNvSpPr>
            <a:spLocks noGrp="1"/>
          </p:cNvSpPr>
          <p:nvPr>
            <p:ph type="title"/>
          </p:nvPr>
        </p:nvSpPr>
        <p:spPr>
          <a:xfrm>
            <a:off x="1153618" y="1239927"/>
            <a:ext cx="4008586" cy="4680583"/>
          </a:xfrm>
        </p:spPr>
        <p:txBody>
          <a:bodyPr vert="horz" lIns="91440" tIns="45720" rIns="91440" bIns="45720" rtlCol="0" anchor="ctr">
            <a:normAutofit/>
          </a:bodyPr>
          <a:lstStyle/>
          <a:p>
            <a:pPr algn="ctr"/>
            <a:r>
              <a:rPr lang="en-US" sz="3200" kern="1200" dirty="0">
                <a:solidFill>
                  <a:schemeClr val="tx1"/>
                </a:solidFill>
                <a:latin typeface="Cavolini" panose="03000502040302020204" pitchFamily="66" charset="0"/>
                <a:cs typeface="Cavolini" panose="03000502040302020204" pitchFamily="66" charset="0"/>
              </a:rPr>
              <a:t>Key feature of horizonal transitions</a:t>
            </a:r>
          </a:p>
        </p:txBody>
      </p:sp>
      <p:sp>
        <p:nvSpPr>
          <p:cNvPr id="4" name="TextBox 3">
            <a:extLst>
              <a:ext uri="{FF2B5EF4-FFF2-40B4-BE49-F238E27FC236}">
                <a16:creationId xmlns:a16="http://schemas.microsoft.com/office/drawing/2014/main" id="{5DDAA5B9-A896-59AC-DE54-1AD3967268C1}"/>
              </a:ext>
            </a:extLst>
          </p:cNvPr>
          <p:cNvSpPr txBox="1"/>
          <p:nvPr/>
        </p:nvSpPr>
        <p:spPr>
          <a:xfrm>
            <a:off x="5667431" y="1239927"/>
            <a:ext cx="5596316" cy="4680583"/>
          </a:xfrm>
          <a:prstGeom prst="rect">
            <a:avLst/>
          </a:prstGeom>
        </p:spPr>
        <p:txBody>
          <a:bodyPr vert="horz" lIns="91440" tIns="45720" rIns="91440" bIns="45720" rtlCol="0" anchor="ctr">
            <a:normAutofit/>
          </a:bodyPr>
          <a:lstStyle/>
          <a:p>
            <a:pPr algn="ctr">
              <a:lnSpc>
                <a:spcPct val="90000"/>
              </a:lnSpc>
              <a:spcAft>
                <a:spcPts val="600"/>
              </a:spcAft>
            </a:pPr>
            <a:r>
              <a:rPr lang="en-US" sz="2400" dirty="0">
                <a:latin typeface="Cavolini" panose="03000502040302020204" pitchFamily="66" charset="0"/>
                <a:cs typeface="Cavolini" panose="03000502040302020204" pitchFamily="66" charset="0"/>
              </a:rPr>
              <a:t>“Practitioners who are responsive to the small transitions that occur throughout the day; nappy changing, mealtimes, moving between rooms and adjusting emotionally in response to changes of practitioners working on shift patterns.”</a:t>
            </a:r>
          </a:p>
          <a:p>
            <a:pPr marL="57150" indent="-228600">
              <a:lnSpc>
                <a:spcPct val="90000"/>
              </a:lnSpc>
              <a:spcAft>
                <a:spcPts val="600"/>
              </a:spcAft>
              <a:buFont typeface="Arial" panose="020B0604020202020204" pitchFamily="34" charset="0"/>
              <a:buChar char="•"/>
            </a:pPr>
            <a:endParaRPr lang="en-US" sz="2000" dirty="0"/>
          </a:p>
          <a:p>
            <a:pPr algn="ctr">
              <a:lnSpc>
                <a:spcPct val="90000"/>
              </a:lnSpc>
              <a:spcAft>
                <a:spcPts val="600"/>
              </a:spcAft>
            </a:pPr>
            <a:r>
              <a:rPr lang="en-US" sz="2000" dirty="0" err="1">
                <a:latin typeface="Cavolini" panose="03000502040302020204" pitchFamily="66" charset="0"/>
                <a:cs typeface="Cavolini" panose="03000502040302020204" pitchFamily="66" charset="0"/>
              </a:rPr>
              <a:t>Realising</a:t>
            </a:r>
            <a:r>
              <a:rPr lang="en-US" sz="2000" dirty="0">
                <a:latin typeface="Cavolini" panose="03000502040302020204" pitchFamily="66" charset="0"/>
                <a:cs typeface="Cavolini" panose="03000502040302020204" pitchFamily="66" charset="0"/>
              </a:rPr>
              <a:t> the Ambition</a:t>
            </a:r>
          </a:p>
          <a:p>
            <a:pPr marL="57150"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3832244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Triangle 33">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981DCF-CED9-E96F-C4E3-DF48AA89FC6E}"/>
              </a:ext>
            </a:extLst>
          </p:cNvPr>
          <p:cNvSpPr>
            <a:spLocks noGrp="1"/>
          </p:cNvSpPr>
          <p:nvPr>
            <p:ph type="title"/>
          </p:nvPr>
        </p:nvSpPr>
        <p:spPr>
          <a:xfrm>
            <a:off x="1101992" y="628388"/>
            <a:ext cx="9984615" cy="891205"/>
          </a:xfrm>
        </p:spPr>
        <p:txBody>
          <a:bodyPr vert="horz" lIns="91440" tIns="45720" rIns="91440" bIns="45720" rtlCol="0" anchor="ctr">
            <a:normAutofit/>
          </a:bodyPr>
          <a:lstStyle/>
          <a:p>
            <a:r>
              <a:rPr lang="en-US" sz="3600" kern="1200" dirty="0">
                <a:solidFill>
                  <a:schemeClr val="tx1"/>
                </a:solidFill>
                <a:latin typeface="Cavolini" panose="03000502040302020204" pitchFamily="66" charset="0"/>
                <a:cs typeface="Cavolini" panose="03000502040302020204" pitchFamily="66" charset="0"/>
              </a:rPr>
              <a:t>Enhanced transitions</a:t>
            </a:r>
          </a:p>
        </p:txBody>
      </p:sp>
      <p:pic>
        <p:nvPicPr>
          <p:cNvPr id="9" name="Graphic 8" descr="Parent and Child">
            <a:extLst>
              <a:ext uri="{FF2B5EF4-FFF2-40B4-BE49-F238E27FC236}">
                <a16:creationId xmlns:a16="http://schemas.microsoft.com/office/drawing/2014/main" id="{BB35DB06-0589-57B8-3EA5-1678C1AE17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4121" y="1446319"/>
            <a:ext cx="3400544" cy="3400544"/>
          </a:xfrm>
          <a:prstGeom prst="rect">
            <a:avLst/>
          </a:prstGeom>
        </p:spPr>
      </p:pic>
      <p:sp>
        <p:nvSpPr>
          <p:cNvPr id="3" name="TextBox 2">
            <a:extLst>
              <a:ext uri="{FF2B5EF4-FFF2-40B4-BE49-F238E27FC236}">
                <a16:creationId xmlns:a16="http://schemas.microsoft.com/office/drawing/2014/main" id="{FBAE448B-7ABF-A24C-DFB8-4DF28D3AD267}"/>
              </a:ext>
            </a:extLst>
          </p:cNvPr>
          <p:cNvSpPr txBox="1"/>
          <p:nvPr/>
        </p:nvSpPr>
        <p:spPr>
          <a:xfrm>
            <a:off x="4714666" y="1841326"/>
            <a:ext cx="4778851" cy="3885150"/>
          </a:xfrm>
          <a:prstGeom prst="rect">
            <a:avLst/>
          </a:prstGeom>
        </p:spPr>
        <p:txBody>
          <a:bodyPr vert="horz" lIns="91440" tIns="45720" rIns="91440" bIns="45720" rtlCol="0" anchor="t">
            <a:noAutofit/>
          </a:bodyPr>
          <a:lstStyle/>
          <a:p>
            <a:pPr marL="342900" indent="-228600">
              <a:lnSpc>
                <a:spcPct val="90000"/>
              </a:lnSpc>
              <a:spcAft>
                <a:spcPts val="600"/>
              </a:spcAft>
              <a:buFont typeface="Arial" panose="020B0604020202020204" pitchFamily="34" charset="0"/>
              <a:buChar char="•"/>
            </a:pPr>
            <a:r>
              <a:rPr lang="en-US" sz="1400" dirty="0">
                <a:latin typeface="Cavolini" panose="03000502040302020204" pitchFamily="66" charset="0"/>
                <a:cs typeface="Cavolini" panose="03000502040302020204" pitchFamily="66" charset="0"/>
              </a:rPr>
              <a:t>Extra visits to the school</a:t>
            </a:r>
          </a:p>
          <a:p>
            <a:pPr indent="-228600">
              <a:lnSpc>
                <a:spcPct val="90000"/>
              </a:lnSpc>
              <a:spcAft>
                <a:spcPts val="600"/>
              </a:spcAft>
              <a:buFont typeface="Arial" panose="020B0604020202020204" pitchFamily="34" charset="0"/>
              <a:buChar char="•"/>
            </a:pPr>
            <a:endParaRPr lang="en-US" sz="1400" dirty="0">
              <a:latin typeface="Cavolini" panose="03000502040302020204" pitchFamily="66" charset="0"/>
              <a:cs typeface="Cavolini" panose="03000502040302020204" pitchFamily="66" charset="0"/>
            </a:endParaRPr>
          </a:p>
          <a:p>
            <a:pPr marL="342900" indent="-228600">
              <a:lnSpc>
                <a:spcPct val="90000"/>
              </a:lnSpc>
              <a:spcAft>
                <a:spcPts val="600"/>
              </a:spcAft>
              <a:buFont typeface="Arial" panose="020B0604020202020204" pitchFamily="34" charset="0"/>
              <a:buChar char="•"/>
            </a:pPr>
            <a:r>
              <a:rPr lang="en-US" sz="1400" dirty="0">
                <a:latin typeface="Cavolini" panose="03000502040302020204" pitchFamily="66" charset="0"/>
                <a:cs typeface="Cavolini" panose="03000502040302020204" pitchFamily="66" charset="0"/>
              </a:rPr>
              <a:t>My Photo/Video book: Personalised for the child to show staff/names, activities, and areas they will access (e.g. toilets, playground, canteen/gym hall, sensory room, breakout space, etc.) </a:t>
            </a:r>
          </a:p>
          <a:p>
            <a:pPr indent="-228600">
              <a:lnSpc>
                <a:spcPct val="90000"/>
              </a:lnSpc>
              <a:spcAft>
                <a:spcPts val="600"/>
              </a:spcAft>
              <a:buFont typeface="Arial" panose="020B0604020202020204" pitchFamily="34" charset="0"/>
              <a:buChar char="•"/>
            </a:pPr>
            <a:r>
              <a:rPr lang="en-US" sz="1400" dirty="0">
                <a:latin typeface="Cavolini" panose="03000502040302020204" pitchFamily="66" charset="0"/>
                <a:cs typeface="Cavolini" panose="03000502040302020204" pitchFamily="66" charset="0"/>
              </a:rPr>
              <a:t> </a:t>
            </a:r>
          </a:p>
          <a:p>
            <a:pPr marL="342900" indent="-228600">
              <a:lnSpc>
                <a:spcPct val="90000"/>
              </a:lnSpc>
              <a:spcAft>
                <a:spcPts val="600"/>
              </a:spcAft>
              <a:buFont typeface="Arial" panose="020B0604020202020204" pitchFamily="34" charset="0"/>
              <a:buChar char="•"/>
            </a:pPr>
            <a:r>
              <a:rPr lang="en-US" sz="1400" dirty="0">
                <a:latin typeface="Cavolini" panose="03000502040302020204" pitchFamily="66" charset="0"/>
                <a:cs typeface="Cavolini" panose="03000502040302020204" pitchFamily="66" charset="0"/>
              </a:rPr>
              <a:t>Share any communication supports used at home (</a:t>
            </a:r>
            <a:r>
              <a:rPr lang="en-US" sz="1400" dirty="0" err="1">
                <a:latin typeface="Cavolini" panose="03000502040302020204" pitchFamily="66" charset="0"/>
                <a:cs typeface="Cavolini" panose="03000502040302020204" pitchFamily="66" charset="0"/>
              </a:rPr>
              <a:t>e.g</a:t>
            </a:r>
            <a:r>
              <a:rPr lang="en-US" sz="1400" dirty="0">
                <a:latin typeface="Cavolini" panose="03000502040302020204" pitchFamily="66" charset="0"/>
                <a:cs typeface="Cavolini" panose="03000502040302020204" pitchFamily="66" charset="0"/>
              </a:rPr>
              <a:t> gestures/ Makaton/ objects, photos/symbols) and any advice given.</a:t>
            </a:r>
          </a:p>
          <a:p>
            <a:pPr indent="-228600">
              <a:lnSpc>
                <a:spcPct val="90000"/>
              </a:lnSpc>
              <a:spcAft>
                <a:spcPts val="600"/>
              </a:spcAft>
              <a:buFont typeface="Arial" panose="020B0604020202020204" pitchFamily="34" charset="0"/>
              <a:buChar char="•"/>
            </a:pPr>
            <a:endParaRPr lang="en-US" sz="1400" dirty="0">
              <a:latin typeface="Cavolini" panose="03000502040302020204" pitchFamily="66" charset="0"/>
              <a:cs typeface="Cavolini" panose="03000502040302020204" pitchFamily="66" charset="0"/>
            </a:endParaRPr>
          </a:p>
          <a:p>
            <a:pPr marL="342900" indent="-228600">
              <a:lnSpc>
                <a:spcPct val="90000"/>
              </a:lnSpc>
              <a:spcAft>
                <a:spcPts val="600"/>
              </a:spcAft>
              <a:buFont typeface="Arial" panose="020B0604020202020204" pitchFamily="34" charset="0"/>
              <a:buChar char="•"/>
            </a:pPr>
            <a:r>
              <a:rPr lang="en-US" sz="1400" dirty="0">
                <a:latin typeface="Cavolini" panose="03000502040302020204" pitchFamily="66" charset="0"/>
                <a:cs typeface="Cavolini" panose="03000502040302020204" pitchFamily="66" charset="0"/>
              </a:rPr>
              <a:t>Favourite Toys: Provide a selection of toys and activities which the child enjoys.</a:t>
            </a:r>
          </a:p>
          <a:p>
            <a:pPr indent="-228600">
              <a:lnSpc>
                <a:spcPct val="90000"/>
              </a:lnSpc>
              <a:spcAft>
                <a:spcPts val="600"/>
              </a:spcAft>
              <a:buFont typeface="Arial" panose="020B0604020202020204" pitchFamily="34" charset="0"/>
              <a:buChar char="•"/>
            </a:pPr>
            <a:endParaRPr lang="en-US" sz="1400" dirty="0">
              <a:latin typeface="Cavolini" panose="03000502040302020204" pitchFamily="66" charset="0"/>
              <a:cs typeface="Cavolini" panose="03000502040302020204" pitchFamily="66" charset="0"/>
            </a:endParaRPr>
          </a:p>
          <a:p>
            <a:pPr marL="342900" indent="-228600">
              <a:lnSpc>
                <a:spcPct val="90000"/>
              </a:lnSpc>
              <a:spcAft>
                <a:spcPts val="600"/>
              </a:spcAft>
              <a:buFont typeface="Arial" panose="020B0604020202020204" pitchFamily="34" charset="0"/>
              <a:buChar char="•"/>
            </a:pPr>
            <a:r>
              <a:rPr lang="en-US" sz="1400" dirty="0">
                <a:latin typeface="Cavolini" panose="03000502040302020204" pitchFamily="66" charset="0"/>
                <a:cs typeface="Cavolini" panose="03000502040302020204" pitchFamily="66" charset="0"/>
              </a:rPr>
              <a:t>Transition Object: Take a favourite toy or activity between ELC/home and school to ease the transition. </a:t>
            </a:r>
          </a:p>
        </p:txBody>
      </p:sp>
      <p:sp>
        <p:nvSpPr>
          <p:cNvPr id="5" name="TextBox 4">
            <a:extLst>
              <a:ext uri="{FF2B5EF4-FFF2-40B4-BE49-F238E27FC236}">
                <a16:creationId xmlns:a16="http://schemas.microsoft.com/office/drawing/2014/main" id="{07C95278-DA14-3E26-B2D6-BE805B3ECC7C}"/>
              </a:ext>
            </a:extLst>
          </p:cNvPr>
          <p:cNvSpPr txBox="1"/>
          <p:nvPr/>
        </p:nvSpPr>
        <p:spPr>
          <a:xfrm>
            <a:off x="641774" y="4846864"/>
            <a:ext cx="4263730" cy="564818"/>
          </a:xfrm>
          <a:prstGeom prst="rect">
            <a:avLst/>
          </a:prstGeom>
          <a:solidFill>
            <a:schemeClr val="bg1">
              <a:alpha val="50000"/>
            </a:schemeClr>
          </a:solidFill>
          <a:ln>
            <a:noFill/>
          </a:ln>
        </p:spPr>
        <p:txBody>
          <a:bodyPr wrap="square">
            <a:noAutofit/>
          </a:bodyPr>
          <a:lstStyle/>
          <a:p>
            <a:pPr algn="ctr">
              <a:spcAft>
                <a:spcPts val="600"/>
              </a:spcAft>
            </a:pPr>
            <a:r>
              <a:rPr lang="en-GB" sz="1200" dirty="0">
                <a:solidFill>
                  <a:srgbClr val="0070C0"/>
                </a:solidFill>
                <a:latin typeface="Cavolini" panose="03000502040302020204" pitchFamily="66" charset="0"/>
                <a:cs typeface="Cavolini" panose="03000502040302020204" pitchFamily="66" charset="0"/>
                <a:hlinkClick r:id="rId5">
                  <a:extLst>
                    <a:ext uri="{A12FA001-AC4F-418D-AE19-62706E023703}">
                      <ahyp:hlinkClr xmlns:ahyp="http://schemas.microsoft.com/office/drawing/2018/hyperlinkcolor" val="tx"/>
                    </a:ext>
                  </a:extLst>
                </a:hlinkClick>
              </a:rPr>
              <a:t>https://highlandcouncilpsychologicalservice.store/home/practitioner/play-and-learning-resources-for-asn/easeys-for-asn/transitions/</a:t>
            </a:r>
            <a:endParaRPr lang="en-GB" sz="1200" dirty="0">
              <a:solidFill>
                <a:srgbClr val="0070C0"/>
              </a:solidFill>
              <a:latin typeface="Cavolini" panose="03000502040302020204" pitchFamily="66" charset="0"/>
              <a:cs typeface="Cavolini" panose="03000502040302020204" pitchFamily="66" charset="0"/>
            </a:endParaRPr>
          </a:p>
          <a:p>
            <a:pPr algn="ctr">
              <a:spcAft>
                <a:spcPts val="600"/>
              </a:spcAft>
            </a:pPr>
            <a:endParaRPr lang="en-GB" sz="1200" dirty="0">
              <a:solidFill>
                <a:srgbClr val="0070C0"/>
              </a:solidFill>
              <a:latin typeface="Cavolini" panose="03000502040302020204" pitchFamily="66" charset="0"/>
              <a:cs typeface="Cavolini" panose="03000502040302020204" pitchFamily="66" charset="0"/>
            </a:endParaRPr>
          </a:p>
          <a:p>
            <a:pPr algn="ctr">
              <a:spcAft>
                <a:spcPts val="600"/>
              </a:spcAft>
            </a:pPr>
            <a:r>
              <a:rPr lang="en-GB" sz="800" dirty="0">
                <a:solidFill>
                  <a:srgbClr val="FFFFFF"/>
                </a:solidFill>
                <a:hlinkClick r:id="rId6">
                  <a:extLst>
                    <a:ext uri="{A12FA001-AC4F-418D-AE19-62706E023703}">
                      <ahyp:hlinkClr xmlns:ahyp="http://schemas.microsoft.com/office/drawing/2018/hyperlinkcolor" val="tx"/>
                    </a:ext>
                  </a:extLst>
                </a:hlinkClick>
              </a:rPr>
              <a:t>Autism Toolbox</a:t>
            </a:r>
            <a:endParaRPr lang="en-GB" sz="800" dirty="0">
              <a:solidFill>
                <a:srgbClr val="FFFFFF"/>
              </a:solidFill>
            </a:endParaRPr>
          </a:p>
        </p:txBody>
      </p:sp>
      <p:sp>
        <p:nvSpPr>
          <p:cNvPr id="4" name="TextBox 3">
            <a:extLst>
              <a:ext uri="{FF2B5EF4-FFF2-40B4-BE49-F238E27FC236}">
                <a16:creationId xmlns:a16="http://schemas.microsoft.com/office/drawing/2014/main" id="{E5242CEF-0288-3028-A77B-A7DD43A6F1CF}"/>
              </a:ext>
            </a:extLst>
          </p:cNvPr>
          <p:cNvSpPr txBox="1"/>
          <p:nvPr/>
        </p:nvSpPr>
        <p:spPr>
          <a:xfrm>
            <a:off x="932674" y="5664575"/>
            <a:ext cx="4163438" cy="276999"/>
          </a:xfrm>
          <a:prstGeom prst="rect">
            <a:avLst/>
          </a:prstGeom>
          <a:noFill/>
        </p:spPr>
        <p:txBody>
          <a:bodyPr wrap="square" rtlCol="0">
            <a:spAutoFit/>
          </a:bodyPr>
          <a:lstStyle/>
          <a:p>
            <a:r>
              <a:rPr lang="en-GB" sz="1200" dirty="0">
                <a:solidFill>
                  <a:srgbClr val="0070C0"/>
                </a:solidFill>
                <a:latin typeface="Cavolini" panose="03000502040302020204" pitchFamily="66" charset="0"/>
                <a:cs typeface="Cavolini" panose="03000502040302020204" pitchFamily="66" charset="0"/>
                <a:hlinkClick r:id="rId7">
                  <a:extLst>
                    <a:ext uri="{A12FA001-AC4F-418D-AE19-62706E023703}">
                      <ahyp:hlinkClr xmlns:ahyp="http://schemas.microsoft.com/office/drawing/2018/hyperlinkcolor" val="tx"/>
                    </a:ext>
                  </a:extLst>
                </a:hlinkClick>
              </a:rPr>
              <a:t>Home | Autism Toolbox Autism Toolbox</a:t>
            </a:r>
            <a:endParaRPr lang="en-GB" sz="1200" dirty="0">
              <a:solidFill>
                <a:srgbClr val="0070C0"/>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11335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5B339F4-93B9-4E04-9721-143AD6782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0"/>
            <a:ext cx="7147352" cy="5777808"/>
            <a:chOff x="329184" y="1"/>
            <a:chExt cx="524256" cy="5777808"/>
          </a:xfrm>
        </p:grpSpPr>
        <p:cxnSp>
          <p:nvCxnSpPr>
            <p:cNvPr id="23" name="Straight Connector 2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Rectangle 25">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749A7A-2622-D501-0233-9888A12429A3}"/>
              </a:ext>
            </a:extLst>
          </p:cNvPr>
          <p:cNvSpPr>
            <a:spLocks noGrp="1"/>
          </p:cNvSpPr>
          <p:nvPr>
            <p:ph type="title"/>
          </p:nvPr>
        </p:nvSpPr>
        <p:spPr>
          <a:xfrm>
            <a:off x="1524000" y="1231961"/>
            <a:ext cx="9144000" cy="2387600"/>
          </a:xfrm>
        </p:spPr>
        <p:txBody>
          <a:bodyPr vert="horz" lIns="91440" tIns="45720" rIns="91440" bIns="45720" rtlCol="0" anchor="b">
            <a:normAutofit fontScale="90000"/>
          </a:bodyPr>
          <a:lstStyle/>
          <a:p>
            <a:pPr algn="ctr"/>
            <a:r>
              <a:rPr lang="en-US" sz="2900" kern="1200" dirty="0">
                <a:solidFill>
                  <a:schemeClr val="tx1"/>
                </a:solidFill>
                <a:latin typeface="Cavolini" panose="03000502040302020204" pitchFamily="66" charset="0"/>
                <a:cs typeface="Cavolini" panose="03000502040302020204" pitchFamily="66" charset="0"/>
              </a:rPr>
              <a:t>There is an emphasis on the need for strong leadership and a shared understanding of strengths and areas for development. The impact of self-evaluation and quality assurance leads to improved and sustained positive outcomes for children and families</a:t>
            </a:r>
          </a:p>
        </p:txBody>
      </p:sp>
      <p:sp>
        <p:nvSpPr>
          <p:cNvPr id="3" name="TextBox 2">
            <a:extLst>
              <a:ext uri="{FF2B5EF4-FFF2-40B4-BE49-F238E27FC236}">
                <a16:creationId xmlns:a16="http://schemas.microsoft.com/office/drawing/2014/main" id="{AFEDBA2B-7B6F-58AB-1EB7-3F1226B3B8B0}"/>
              </a:ext>
            </a:extLst>
          </p:cNvPr>
          <p:cNvSpPr txBox="1"/>
          <p:nvPr/>
        </p:nvSpPr>
        <p:spPr>
          <a:xfrm>
            <a:off x="1524000" y="3803712"/>
            <a:ext cx="9144000" cy="1563686"/>
          </a:xfrm>
          <a:prstGeom prst="rect">
            <a:avLst/>
          </a:prstGeom>
        </p:spPr>
        <p:txBody>
          <a:bodyPr vert="horz" lIns="91440" tIns="45720" rIns="91440" bIns="45720" rtlCol="0">
            <a:normAutofit/>
          </a:bodyPr>
          <a:lstStyle/>
          <a:p>
            <a:pPr algn="ctr">
              <a:lnSpc>
                <a:spcPct val="90000"/>
              </a:lnSpc>
              <a:spcBef>
                <a:spcPts val="1000"/>
              </a:spcBef>
            </a:pPr>
            <a:br>
              <a:rPr lang="en-US" sz="2400" kern="1200" dirty="0">
                <a:solidFill>
                  <a:schemeClr val="tx1"/>
                </a:solidFill>
                <a:latin typeface="Cavolini" panose="03000502040302020204" pitchFamily="66" charset="0"/>
                <a:cs typeface="Cavolini" panose="03000502040302020204" pitchFamily="66" charset="0"/>
              </a:rPr>
            </a:br>
            <a:r>
              <a:rPr lang="en-US" sz="2400" kern="1200" dirty="0">
                <a:solidFill>
                  <a:schemeClr val="tx1"/>
                </a:solidFill>
                <a:latin typeface="Cavolini" panose="03000502040302020204" pitchFamily="66" charset="0"/>
                <a:cs typeface="Cavolini" panose="03000502040302020204" pitchFamily="66" charset="0"/>
              </a:rPr>
              <a:t>Quality Improvement Framework  September 2025</a:t>
            </a:r>
          </a:p>
        </p:txBody>
      </p:sp>
    </p:spTree>
    <p:extLst>
      <p:ext uri="{BB962C8B-B14F-4D97-AF65-F5344CB8AC3E}">
        <p14:creationId xmlns:p14="http://schemas.microsoft.com/office/powerpoint/2010/main" val="2540798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3BA3E-7025-39C1-B98C-23E73F2A883D}"/>
              </a:ext>
            </a:extLst>
          </p:cNvPr>
          <p:cNvSpPr>
            <a:spLocks noGrp="1"/>
          </p:cNvSpPr>
          <p:nvPr>
            <p:ph type="title"/>
          </p:nvPr>
        </p:nvSpPr>
        <p:spPr/>
        <p:txBody>
          <a:bodyPr>
            <a:normAutofit/>
          </a:bodyPr>
          <a:lstStyle/>
          <a:p>
            <a:r>
              <a:rPr lang="en-GB" sz="3200" dirty="0">
                <a:latin typeface="Cavolini" panose="03000502040302020204" pitchFamily="66" charset="0"/>
                <a:cs typeface="Cavolini" panose="03000502040302020204" pitchFamily="66" charset="0"/>
              </a:rPr>
              <a:t>Resources</a:t>
            </a:r>
          </a:p>
        </p:txBody>
      </p:sp>
      <p:sp>
        <p:nvSpPr>
          <p:cNvPr id="3" name="TextBox 2">
            <a:extLst>
              <a:ext uri="{FF2B5EF4-FFF2-40B4-BE49-F238E27FC236}">
                <a16:creationId xmlns:a16="http://schemas.microsoft.com/office/drawing/2014/main" id="{A74C0BF1-B226-0772-0FCD-7345E90BB14C}"/>
              </a:ext>
            </a:extLst>
          </p:cNvPr>
          <p:cNvSpPr txBox="1"/>
          <p:nvPr/>
        </p:nvSpPr>
        <p:spPr>
          <a:xfrm>
            <a:off x="1030487" y="2575667"/>
            <a:ext cx="10323313" cy="707886"/>
          </a:xfrm>
          <a:prstGeom prst="rect">
            <a:avLst/>
          </a:prstGeom>
          <a:noFill/>
        </p:spPr>
        <p:txBody>
          <a:bodyPr wrap="square" rtlCol="0">
            <a:spAutoFit/>
          </a:bodyPr>
          <a:lstStyle/>
          <a:p>
            <a:r>
              <a:rPr lang="en-GB" sz="2000" dirty="0">
                <a:solidFill>
                  <a:srgbClr val="0070C0"/>
                </a:solidFill>
                <a:latin typeface="Cavolini" panose="03000502040302020204" pitchFamily="66" charset="0"/>
                <a:cs typeface="Cavolini" panose="03000502040302020204" pitchFamily="66" charset="0"/>
                <a:hlinkClick r:id="rId3">
                  <a:extLst>
                    <a:ext uri="{A12FA001-AC4F-418D-AE19-62706E023703}">
                      <ahyp:hlinkClr xmlns:ahyp="http://schemas.microsoft.com/office/drawing/2018/hyperlinkcolor" val="tx"/>
                    </a:ext>
                  </a:extLst>
                </a:hlinkClick>
              </a:rPr>
              <a:t>elc-practice-note-2-transitions.pdf</a:t>
            </a:r>
            <a:r>
              <a:rPr lang="en-GB" sz="2000" dirty="0">
                <a:solidFill>
                  <a:srgbClr val="0070C0"/>
                </a:solidFill>
                <a:latin typeface="Cavolini" panose="03000502040302020204" pitchFamily="66" charset="0"/>
                <a:cs typeface="Cavolini" panose="03000502040302020204" pitchFamily="66" charset="0"/>
              </a:rPr>
              <a:t> </a:t>
            </a:r>
            <a:r>
              <a:rPr lang="en-GB" sz="2000" dirty="0">
                <a:latin typeface="Cavolini" panose="03000502040302020204" pitchFamily="66" charset="0"/>
                <a:cs typeface="Cavolini" panose="03000502040302020204" pitchFamily="66" charset="0"/>
              </a:rPr>
              <a:t>- Keeping children safe: supporting transitions in ELC</a:t>
            </a:r>
          </a:p>
        </p:txBody>
      </p:sp>
      <p:sp>
        <p:nvSpPr>
          <p:cNvPr id="5" name="TextBox 4">
            <a:extLst>
              <a:ext uri="{FF2B5EF4-FFF2-40B4-BE49-F238E27FC236}">
                <a16:creationId xmlns:a16="http://schemas.microsoft.com/office/drawing/2014/main" id="{61D8B174-45D3-C9CC-A2FC-56CDC826034E}"/>
              </a:ext>
            </a:extLst>
          </p:cNvPr>
          <p:cNvSpPr txBox="1"/>
          <p:nvPr/>
        </p:nvSpPr>
        <p:spPr>
          <a:xfrm>
            <a:off x="1030488" y="3768422"/>
            <a:ext cx="9976818" cy="1323439"/>
          </a:xfrm>
          <a:prstGeom prst="rect">
            <a:avLst/>
          </a:prstGeom>
          <a:noFill/>
        </p:spPr>
        <p:txBody>
          <a:bodyPr wrap="square">
            <a:spAutoFit/>
          </a:bodyPr>
          <a:lstStyle/>
          <a:p>
            <a:r>
              <a:rPr lang="en-GB" sz="2000" dirty="0">
                <a:solidFill>
                  <a:srgbClr val="0070C0"/>
                </a:solidFill>
                <a:latin typeface="Cavolini" panose="03000502040302020204" pitchFamily="66" charset="0"/>
                <a:cs typeface="Cavolini" panose="03000502040302020204" pitchFamily="66" charset="0"/>
                <a:hlinkClick r:id="rId4">
                  <a:extLst>
                    <a:ext uri="{A12FA001-AC4F-418D-AE19-62706E023703}">
                      <ahyp:hlinkClr xmlns:ahyp="http://schemas.microsoft.com/office/drawing/2018/hyperlinkcolor" val="tx"/>
                    </a:ext>
                  </a:extLst>
                </a:hlinkClick>
              </a:rPr>
              <a:t>https://www.strath.ac.uk/media/faculties/hass/education/transitions_statement.pdf</a:t>
            </a:r>
            <a:endParaRPr lang="en-GB" sz="2000" dirty="0">
              <a:solidFill>
                <a:srgbClr val="0070C0"/>
              </a:solidFill>
              <a:latin typeface="Cavolini" panose="03000502040302020204" pitchFamily="66" charset="0"/>
              <a:cs typeface="Cavolini" panose="03000502040302020204" pitchFamily="66" charset="0"/>
            </a:endParaRPr>
          </a:p>
          <a:p>
            <a:r>
              <a:rPr lang="en-GB" sz="2000" dirty="0">
                <a:latin typeface="Cavolini" panose="03000502040302020204" pitchFamily="66" charset="0"/>
                <a:cs typeface="Cavolini" panose="03000502040302020204" pitchFamily="66" charset="0"/>
              </a:rPr>
              <a:t>Scottish Early Childhood. Children and Families Transition Position Statement</a:t>
            </a:r>
          </a:p>
        </p:txBody>
      </p:sp>
      <p:sp>
        <p:nvSpPr>
          <p:cNvPr id="7" name="TextBox 6">
            <a:extLst>
              <a:ext uri="{FF2B5EF4-FFF2-40B4-BE49-F238E27FC236}">
                <a16:creationId xmlns:a16="http://schemas.microsoft.com/office/drawing/2014/main" id="{9ACB3807-37C0-D52C-4B06-B51DBE89E716}"/>
              </a:ext>
            </a:extLst>
          </p:cNvPr>
          <p:cNvSpPr txBox="1"/>
          <p:nvPr/>
        </p:nvSpPr>
        <p:spPr>
          <a:xfrm>
            <a:off x="1030488" y="1690688"/>
            <a:ext cx="9505506" cy="400110"/>
          </a:xfrm>
          <a:prstGeom prst="rect">
            <a:avLst/>
          </a:prstGeom>
          <a:noFill/>
        </p:spPr>
        <p:txBody>
          <a:bodyPr wrap="square">
            <a:spAutoFit/>
          </a:bodyPr>
          <a:lstStyle/>
          <a:p>
            <a:r>
              <a:rPr lang="en-GB" sz="2000" u="sng" dirty="0">
                <a:solidFill>
                  <a:srgbClr val="0070C0"/>
                </a:solidFill>
                <a:effectLst/>
                <a:latin typeface="Cavolini" panose="03000502040302020204" pitchFamily="66" charset="0"/>
                <a:ea typeface="Calibri" panose="020F0502020204030204" pitchFamily="34" charset="0"/>
                <a:cs typeface="Cavolini" panose="03000502040302020204" pitchFamily="66" charset="0"/>
                <a:hlinkClick r:id="rId5">
                  <a:extLst>
                    <a:ext uri="{A12FA001-AC4F-418D-AE19-62706E023703}">
                      <ahyp:hlinkClr xmlns:ahyp="http://schemas.microsoft.com/office/drawing/2018/hyperlinkcolor" val="tx"/>
                    </a:ext>
                  </a:extLst>
                </a:hlinkClick>
              </a:rPr>
              <a:t>Realising the Ambition - Being </a:t>
            </a:r>
            <a:r>
              <a:rPr lang="en-GB" sz="2000" u="sng" dirty="0">
                <a:solidFill>
                  <a:srgbClr val="0070C0"/>
                </a:solidFill>
                <a:effectLst/>
                <a:latin typeface="Cavolini" panose="03000502040302020204" pitchFamily="66" charset="0"/>
                <a:ea typeface="Calibri" panose="020F0502020204030204" pitchFamily="34" charset="0"/>
                <a:cs typeface="Cavolini" panose="03000502040302020204" pitchFamily="66" charset="0"/>
              </a:rPr>
              <a:t>Me </a:t>
            </a:r>
            <a:r>
              <a:rPr lang="en-GB" sz="2000" dirty="0">
                <a:effectLst/>
                <a:latin typeface="Cavolini" panose="03000502040302020204" pitchFamily="66" charset="0"/>
                <a:ea typeface="Calibri" panose="020F0502020204030204" pitchFamily="34" charset="0"/>
                <a:cs typeface="Cavolini" panose="03000502040302020204" pitchFamily="66" charset="0"/>
              </a:rPr>
              <a:t>Section 8 Transitions matter</a:t>
            </a:r>
            <a:endParaRPr lang="en-GB" sz="20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267500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89613D-68AB-6917-E4C0-2363143F4CAB}"/>
              </a:ext>
            </a:extLst>
          </p:cNvPr>
          <p:cNvSpPr>
            <a:spLocks noGrp="1"/>
          </p:cNvSpPr>
          <p:nvPr>
            <p:ph type="title"/>
          </p:nvPr>
        </p:nvSpPr>
        <p:spPr>
          <a:xfrm>
            <a:off x="1161713" y="2984992"/>
            <a:ext cx="4036334" cy="2387600"/>
          </a:xfrm>
        </p:spPr>
        <p:txBody>
          <a:bodyPr vert="horz" lIns="91440" tIns="45720" rIns="91440" bIns="45720" rtlCol="0" anchor="t">
            <a:normAutofit/>
          </a:bodyPr>
          <a:lstStyle/>
          <a:p>
            <a:r>
              <a:rPr lang="en-US" sz="3600" kern="1200" dirty="0">
                <a:solidFill>
                  <a:schemeClr val="tx1"/>
                </a:solidFill>
                <a:latin typeface="Cavolini" panose="03000502040302020204" pitchFamily="66" charset="0"/>
                <a:cs typeface="Cavolini" panose="03000502040302020204" pitchFamily="66" charset="0"/>
              </a:rPr>
              <a:t>Any questions?</a:t>
            </a:r>
          </a:p>
        </p:txBody>
      </p:sp>
      <p:grpSp>
        <p:nvGrpSpPr>
          <p:cNvPr id="18" name="Group 1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9" name="Rectangle 1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een question mark on a black background&#10;&#10;AI-generated content may be incorrect.">
            <a:extLst>
              <a:ext uri="{FF2B5EF4-FFF2-40B4-BE49-F238E27FC236}">
                <a16:creationId xmlns:a16="http://schemas.microsoft.com/office/drawing/2014/main" id="{3B0DAF46-6E38-F368-5CFE-9F4E111A708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21562" y="666728"/>
            <a:ext cx="2937860" cy="5465791"/>
          </a:xfrm>
          <a:prstGeom prst="rect">
            <a:avLst/>
          </a:prstGeom>
        </p:spPr>
      </p:pic>
    </p:spTree>
    <p:extLst>
      <p:ext uri="{BB962C8B-B14F-4D97-AF65-F5344CB8AC3E}">
        <p14:creationId xmlns:p14="http://schemas.microsoft.com/office/powerpoint/2010/main" val="2152510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D006467D-663A-0794-F687-E38DFA50A743}"/>
              </a:ext>
            </a:extLst>
          </p:cNvPr>
          <p:cNvSpPr>
            <a:spLocks noGrp="1"/>
          </p:cNvSpPr>
          <p:nvPr>
            <p:ph type="title"/>
          </p:nvPr>
        </p:nvSpPr>
        <p:spPr>
          <a:xfrm>
            <a:off x="838200" y="401221"/>
            <a:ext cx="10515600" cy="1348065"/>
          </a:xfrm>
        </p:spPr>
        <p:txBody>
          <a:bodyPr>
            <a:normAutofit/>
          </a:bodyPr>
          <a:lstStyle/>
          <a:p>
            <a:r>
              <a:rPr lang="en-GB" sz="4600">
                <a:solidFill>
                  <a:srgbClr val="FFFFFF"/>
                </a:solidFill>
                <a:latin typeface="Cavolini" panose="03000502040302020204" pitchFamily="66" charset="0"/>
                <a:cs typeface="Cavolini" panose="03000502040302020204" pitchFamily="66" charset="0"/>
              </a:rPr>
              <a:t>Realising the Ambition says….</a:t>
            </a:r>
          </a:p>
        </p:txBody>
      </p:sp>
      <p:sp>
        <p:nvSpPr>
          <p:cNvPr id="3" name="Content Placeholder 2">
            <a:extLst>
              <a:ext uri="{FF2B5EF4-FFF2-40B4-BE49-F238E27FC236}">
                <a16:creationId xmlns:a16="http://schemas.microsoft.com/office/drawing/2014/main" id="{99F07CEE-A726-3A7D-B6FA-28C25242C2C3}"/>
              </a:ext>
            </a:extLst>
          </p:cNvPr>
          <p:cNvSpPr>
            <a:spLocks noGrp="1"/>
          </p:cNvSpPr>
          <p:nvPr>
            <p:ph idx="1"/>
          </p:nvPr>
        </p:nvSpPr>
        <p:spPr>
          <a:xfrm>
            <a:off x="838200" y="2586789"/>
            <a:ext cx="10515600" cy="3590174"/>
          </a:xfrm>
        </p:spPr>
        <p:txBody>
          <a:bodyPr>
            <a:normAutofit lnSpcReduction="10000"/>
          </a:bodyPr>
          <a:lstStyle/>
          <a:p>
            <a:pPr marL="0" indent="0">
              <a:buNone/>
            </a:pPr>
            <a:r>
              <a:rPr lang="en-GB" sz="2200" dirty="0"/>
              <a:t> </a:t>
            </a:r>
            <a:r>
              <a:rPr lang="en-GB" dirty="0">
                <a:latin typeface="Cavolini" panose="03000502040302020204" pitchFamily="66" charset="0"/>
                <a:cs typeface="Cavolini" panose="03000502040302020204" pitchFamily="66" charset="0"/>
              </a:rPr>
              <a:t>“Practitioners should seek to learn from parents and carers the significant information about a child’s previous experiences. In saying this we cannot and should not seek to find out everything about a child and their circumstances – this is impossible and often unhelpful. Simply be attentive and know that a baby or young child comes into our care with their own unique set of countless experiences and interactions that have shaped who they are and how they respond to their world.”</a:t>
            </a:r>
          </a:p>
        </p:txBody>
      </p:sp>
    </p:spTree>
    <p:extLst>
      <p:ext uri="{BB962C8B-B14F-4D97-AF65-F5344CB8AC3E}">
        <p14:creationId xmlns:p14="http://schemas.microsoft.com/office/powerpoint/2010/main" val="575388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7" name="Rectangle 104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7C7B5C-7613-31CC-F38D-9D1C16593FB5}"/>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400">
                <a:latin typeface="Cavolini" panose="03000502040302020204" pitchFamily="66" charset="0"/>
                <a:cs typeface="Cavolini" panose="03000502040302020204" pitchFamily="66" charset="0"/>
              </a:rPr>
              <a:t>Daily contact</a:t>
            </a:r>
          </a:p>
        </p:txBody>
      </p:sp>
      <p:sp>
        <p:nvSpPr>
          <p:cNvPr id="104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Content Placeholder 1029">
            <a:extLst>
              <a:ext uri="{FF2B5EF4-FFF2-40B4-BE49-F238E27FC236}">
                <a16:creationId xmlns:a16="http://schemas.microsoft.com/office/drawing/2014/main" id="{0E5F8EA4-ABA3-B9EA-C0FF-E2213009C2A7}"/>
              </a:ext>
            </a:extLst>
          </p:cNvPr>
          <p:cNvSpPr>
            <a:spLocks noGrp="1"/>
          </p:cNvSpPr>
          <p:nvPr>
            <p:ph idx="1"/>
          </p:nvPr>
        </p:nvSpPr>
        <p:spPr>
          <a:xfrm>
            <a:off x="630936" y="2807208"/>
            <a:ext cx="3429000" cy="3410712"/>
          </a:xfrm>
        </p:spPr>
        <p:txBody>
          <a:bodyPr anchor="t">
            <a:normAutofit/>
          </a:bodyPr>
          <a:lstStyle/>
          <a:p>
            <a:pPr marL="0" indent="0">
              <a:buNone/>
            </a:pPr>
            <a:endParaRPr lang="en-US" sz="2000">
              <a:latin typeface="Cavolini" panose="03000502040302020204" pitchFamily="66" charset="0"/>
              <a:cs typeface="Cavolini" panose="03000502040302020204" pitchFamily="66" charset="0"/>
            </a:endParaRPr>
          </a:p>
          <a:p>
            <a:r>
              <a:rPr lang="en-US" sz="2000">
                <a:latin typeface="Cavolini" panose="03000502040302020204" pitchFamily="66" charset="0"/>
                <a:cs typeface="Cavolini" panose="03000502040302020204" pitchFamily="66" charset="0"/>
              </a:rPr>
              <a:t>Builds positive relationships</a:t>
            </a:r>
          </a:p>
          <a:p>
            <a:endParaRPr lang="en-US" sz="2000">
              <a:latin typeface="Cavolini" panose="03000502040302020204" pitchFamily="66" charset="0"/>
              <a:cs typeface="Cavolini" panose="03000502040302020204" pitchFamily="66" charset="0"/>
            </a:endParaRPr>
          </a:p>
          <a:p>
            <a:r>
              <a:rPr lang="en-US" sz="2000">
                <a:latin typeface="Cavolini" panose="03000502040302020204" pitchFamily="66" charset="0"/>
                <a:cs typeface="Cavolini" panose="03000502040302020204" pitchFamily="66" charset="0"/>
              </a:rPr>
              <a:t>Fosters trust</a:t>
            </a:r>
          </a:p>
          <a:p>
            <a:endParaRPr lang="en-US" sz="2000">
              <a:latin typeface="Cavolini" panose="03000502040302020204" pitchFamily="66" charset="0"/>
              <a:cs typeface="Cavolini" panose="03000502040302020204" pitchFamily="66" charset="0"/>
            </a:endParaRPr>
          </a:p>
          <a:p>
            <a:r>
              <a:rPr lang="en-US" sz="2000">
                <a:latin typeface="Cavolini" panose="03000502040302020204" pitchFamily="66" charset="0"/>
                <a:cs typeface="Cavolini" panose="03000502040302020204" pitchFamily="66" charset="0"/>
              </a:rPr>
              <a:t>Two-way information sharing</a:t>
            </a:r>
          </a:p>
          <a:p>
            <a:endParaRPr lang="en-US" sz="2000" dirty="0"/>
          </a:p>
        </p:txBody>
      </p:sp>
      <p:pic>
        <p:nvPicPr>
          <p:cNvPr id="1026" name="Picture 2">
            <a:extLst>
              <a:ext uri="{FF2B5EF4-FFF2-40B4-BE49-F238E27FC236}">
                <a16:creationId xmlns:a16="http://schemas.microsoft.com/office/drawing/2014/main" id="{76666CB5-A0D9-D018-65F6-1098FEB18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47" r="-2" b="-2"/>
          <a:stretch/>
        </p:blipFill>
        <p:spPr bwMode="auto">
          <a:xfrm>
            <a:off x="4654296" y="1420093"/>
            <a:ext cx="6903720" cy="401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149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7D633A-7FDA-3149-2C00-7BD16E0520F3}"/>
              </a:ext>
            </a:extLst>
          </p:cNvPr>
          <p:cNvSpPr>
            <a:spLocks noGrp="1"/>
          </p:cNvSpPr>
          <p:nvPr>
            <p:ph type="title"/>
          </p:nvPr>
        </p:nvSpPr>
        <p:spPr>
          <a:xfrm>
            <a:off x="415307" y="552091"/>
            <a:ext cx="4295804" cy="5431536"/>
          </a:xfrm>
        </p:spPr>
        <p:txBody>
          <a:bodyPr>
            <a:normAutofit/>
          </a:bodyPr>
          <a:lstStyle/>
          <a:p>
            <a:r>
              <a:rPr lang="en-GB" dirty="0">
                <a:latin typeface="Cavolini" panose="03000502040302020204" pitchFamily="66" charset="0"/>
                <a:cs typeface="Cavolini" panose="03000502040302020204" pitchFamily="66" charset="0"/>
              </a:rPr>
              <a:t>Do families feel welcome in your ELC Setting?</a:t>
            </a:r>
            <a:br>
              <a:rPr lang="en-GB" dirty="0">
                <a:latin typeface="Cavolini" panose="03000502040302020204" pitchFamily="66" charset="0"/>
                <a:cs typeface="Cavolini" panose="03000502040302020204" pitchFamily="66" charset="0"/>
              </a:rPr>
            </a:br>
            <a:br>
              <a:rPr lang="en-GB" dirty="0">
                <a:latin typeface="Cavolini" panose="03000502040302020204" pitchFamily="66" charset="0"/>
                <a:cs typeface="Cavolini" panose="03000502040302020204" pitchFamily="66" charset="0"/>
              </a:rPr>
            </a:br>
            <a:r>
              <a:rPr lang="en-GB" sz="3600" dirty="0">
                <a:latin typeface="Cavolini" panose="03000502040302020204" pitchFamily="66" charset="0"/>
                <a:cs typeface="Cavolini" panose="03000502040302020204" pitchFamily="66" charset="0"/>
              </a:rPr>
              <a:t>Some questions to consider…</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FD418BF-6B87-7106-1003-7D00493CE9F6}"/>
              </a:ext>
            </a:extLst>
          </p:cNvPr>
          <p:cNvSpPr>
            <a:spLocks noGrp="1"/>
          </p:cNvSpPr>
          <p:nvPr>
            <p:ph idx="1"/>
          </p:nvPr>
        </p:nvSpPr>
        <p:spPr>
          <a:xfrm>
            <a:off x="5126418" y="552091"/>
            <a:ext cx="6224335" cy="5431536"/>
          </a:xfrm>
        </p:spPr>
        <p:txBody>
          <a:bodyPr anchor="ctr">
            <a:normAutofit/>
          </a:bodyPr>
          <a:lstStyle/>
          <a:p>
            <a:pPr marL="171450" indent="-171450"/>
            <a:r>
              <a:rPr lang="en-GB" sz="1700" dirty="0">
                <a:latin typeface="Cavolini" panose="03000502040302020204" pitchFamily="66" charset="0"/>
                <a:cs typeface="Cavolini" panose="03000502040302020204" pitchFamily="66" charset="0"/>
              </a:rPr>
              <a:t>Are all families and children are treated equally and do they receive a warm welcome every day?</a:t>
            </a:r>
          </a:p>
          <a:p>
            <a:pPr marL="171450" indent="-171450"/>
            <a:r>
              <a:rPr lang="en-GB" sz="1700" dirty="0">
                <a:latin typeface="Cavolini" panose="03000502040302020204" pitchFamily="66" charset="0"/>
                <a:cs typeface="Cavolini" panose="03000502040302020204" pitchFamily="66" charset="0"/>
              </a:rPr>
              <a:t>Do staff listen attentively to them?</a:t>
            </a:r>
          </a:p>
          <a:p>
            <a:pPr marL="171450" indent="-171450"/>
            <a:r>
              <a:rPr lang="en-GB" sz="1700" dirty="0">
                <a:latin typeface="Cavolini" panose="03000502040302020204" pitchFamily="66" charset="0"/>
                <a:cs typeface="Cavolini" panose="03000502040302020204" pitchFamily="66" charset="0"/>
              </a:rPr>
              <a:t>Do staff show that they respect parents’ knowledge, skills and experience?</a:t>
            </a:r>
          </a:p>
          <a:p>
            <a:pPr marL="171450" indent="-171450"/>
            <a:r>
              <a:rPr lang="en-GB" sz="1700" dirty="0">
                <a:latin typeface="Cavolini" panose="03000502040302020204" pitchFamily="66" charset="0"/>
                <a:cs typeface="Cavolini" panose="03000502040302020204" pitchFamily="66" charset="0"/>
              </a:rPr>
              <a:t>Do staff clearly know their child well?</a:t>
            </a:r>
          </a:p>
          <a:p>
            <a:pPr marL="171450" indent="-171450"/>
            <a:r>
              <a:rPr lang="en-GB" sz="1700" dirty="0">
                <a:latin typeface="Cavolini" panose="03000502040302020204" pitchFamily="66" charset="0"/>
                <a:cs typeface="Cavolini" panose="03000502040302020204" pitchFamily="66" charset="0"/>
              </a:rPr>
              <a:t>Do staff make an effort to get to know them and their family circumstances?</a:t>
            </a:r>
          </a:p>
          <a:p>
            <a:pPr marL="171450" indent="-171450"/>
            <a:r>
              <a:rPr lang="en-GB" sz="1700" dirty="0">
                <a:latin typeface="Cavolini" panose="03000502040302020204" pitchFamily="66" charset="0"/>
                <a:cs typeface="Cavolini" panose="03000502040302020204" pitchFamily="66" charset="0"/>
              </a:rPr>
              <a:t>Is the setting flexible and do staff cope with the unexpected and daily challenges parents have, such as a parent who is late because they are  held up in traffic?</a:t>
            </a:r>
          </a:p>
          <a:p>
            <a:pPr marL="171450" indent="-171450"/>
            <a:r>
              <a:rPr lang="en-GB" sz="1700" dirty="0">
                <a:latin typeface="Cavolini" panose="03000502040302020204" pitchFamily="66" charset="0"/>
                <a:cs typeface="Cavolini" panose="03000502040302020204" pitchFamily="66" charset="0"/>
              </a:rPr>
              <a:t>Do staff keep families well informed. This applies to information about their child and also information about the life of the setting, such as special events?</a:t>
            </a:r>
          </a:p>
          <a:p>
            <a:pPr marL="171450" indent="-171450"/>
            <a:r>
              <a:rPr lang="en-GB" sz="1700" dirty="0">
                <a:latin typeface="Cavolini" panose="03000502040302020204" pitchFamily="66" charset="0"/>
                <a:cs typeface="Cavolini" panose="03000502040302020204" pitchFamily="66" charset="0"/>
              </a:rPr>
              <a:t>Are staff non-judgemental? This could apply for example to families that have alternative child- rearing practices.</a:t>
            </a:r>
          </a:p>
          <a:p>
            <a:endParaRPr lang="en-GB" sz="1700" dirty="0"/>
          </a:p>
        </p:txBody>
      </p:sp>
    </p:spTree>
    <p:extLst>
      <p:ext uri="{BB962C8B-B14F-4D97-AF65-F5344CB8AC3E}">
        <p14:creationId xmlns:p14="http://schemas.microsoft.com/office/powerpoint/2010/main" val="1623543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5B0850-04E2-902A-9893-3B2016A7BBB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latin typeface="Cavolini" panose="03000502040302020204" pitchFamily="66" charset="0"/>
                <a:cs typeface="Cavolini" panose="03000502040302020204" pitchFamily="66" charset="0"/>
              </a:rPr>
              <a:t>Online platforms</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36ADD9F-685F-1392-9B28-D83A044F7B7B}"/>
              </a:ext>
            </a:extLst>
          </p:cNvPr>
          <p:cNvSpPr txBox="1"/>
          <p:nvPr/>
        </p:nvSpPr>
        <p:spPr>
          <a:xfrm>
            <a:off x="327804" y="2910065"/>
            <a:ext cx="5244860" cy="3283501"/>
          </a:xfrm>
          <a:prstGeom prst="rect">
            <a:avLst/>
          </a:prstGeom>
        </p:spPr>
        <p:txBody>
          <a:bodyPr vert="horz" lIns="91440" tIns="45720" rIns="91440" bIns="45720" rtlCol="0">
            <a:normAutofit/>
          </a:bodyPr>
          <a:lstStyle/>
          <a:p>
            <a:pPr>
              <a:lnSpc>
                <a:spcPct val="90000"/>
              </a:lnSpc>
              <a:spcAft>
                <a:spcPts val="600"/>
              </a:spcAft>
            </a:pPr>
            <a:endParaRPr lang="en-US" sz="3200" dirty="0">
              <a:latin typeface="Cavolini" panose="03000502040302020204" pitchFamily="66" charset="0"/>
              <a:cs typeface="Cavolini" panose="03000502040302020204" pitchFamily="66" charset="0"/>
            </a:endParaRPr>
          </a:p>
          <a:p>
            <a:pPr indent="-228600">
              <a:lnSpc>
                <a:spcPct val="90000"/>
              </a:lnSpc>
              <a:spcAft>
                <a:spcPts val="600"/>
              </a:spcAft>
              <a:buFont typeface="Arial" panose="020B0604020202020204" pitchFamily="34" charset="0"/>
              <a:buChar char="•"/>
            </a:pPr>
            <a:r>
              <a:rPr lang="en-US" sz="3200" dirty="0">
                <a:latin typeface="Cavolini" panose="03000502040302020204" pitchFamily="66" charset="0"/>
                <a:cs typeface="Cavolini" panose="03000502040302020204" pitchFamily="66" charset="0"/>
              </a:rPr>
              <a:t>Generic information</a:t>
            </a:r>
          </a:p>
          <a:p>
            <a:pPr>
              <a:lnSpc>
                <a:spcPct val="90000"/>
              </a:lnSpc>
              <a:spcAft>
                <a:spcPts val="600"/>
              </a:spcAft>
            </a:pPr>
            <a:endParaRPr lang="en-US" sz="3200" dirty="0">
              <a:latin typeface="Cavolini" panose="03000502040302020204" pitchFamily="66" charset="0"/>
              <a:cs typeface="Cavolini" panose="03000502040302020204" pitchFamily="66" charset="0"/>
            </a:endParaRPr>
          </a:p>
          <a:p>
            <a:pPr indent="-228600">
              <a:lnSpc>
                <a:spcPct val="90000"/>
              </a:lnSpc>
              <a:spcAft>
                <a:spcPts val="600"/>
              </a:spcAft>
              <a:buFont typeface="Arial" panose="020B0604020202020204" pitchFamily="34" charset="0"/>
              <a:buChar char="•"/>
            </a:pPr>
            <a:r>
              <a:rPr lang="en-US" sz="3200" dirty="0">
                <a:latin typeface="Cavolini" panose="03000502040302020204" pitchFamily="66" charset="0"/>
                <a:cs typeface="Cavolini" panose="03000502040302020204" pitchFamily="66" charset="0"/>
              </a:rPr>
              <a:t>Newsletters</a:t>
            </a:r>
          </a:p>
          <a:p>
            <a:pPr>
              <a:lnSpc>
                <a:spcPct val="90000"/>
              </a:lnSpc>
              <a:spcAft>
                <a:spcPts val="600"/>
              </a:spcAft>
            </a:pPr>
            <a:endParaRPr lang="en-US" sz="3200" dirty="0">
              <a:latin typeface="Cavolini" panose="03000502040302020204" pitchFamily="66" charset="0"/>
              <a:cs typeface="Cavolini" panose="03000502040302020204" pitchFamily="66" charset="0"/>
            </a:endParaRPr>
          </a:p>
          <a:p>
            <a:pPr indent="-228600">
              <a:lnSpc>
                <a:spcPct val="90000"/>
              </a:lnSpc>
              <a:spcAft>
                <a:spcPts val="600"/>
              </a:spcAft>
              <a:buFont typeface="Arial" panose="020B0604020202020204" pitchFamily="34" charset="0"/>
              <a:buChar char="•"/>
            </a:pPr>
            <a:r>
              <a:rPr lang="en-US" sz="3200" dirty="0">
                <a:latin typeface="Cavolini" panose="03000502040302020204" pitchFamily="66" charset="0"/>
                <a:cs typeface="Cavolini" panose="03000502040302020204" pitchFamily="66" charset="0"/>
              </a:rPr>
              <a:t>Photos</a:t>
            </a:r>
          </a:p>
        </p:txBody>
      </p:sp>
      <p:pic>
        <p:nvPicPr>
          <p:cNvPr id="9" name="Content Placeholder 8" descr="Smiling man wearing coat and scarf, with bag strap on shoulder, holding and looking at cellphone">
            <a:extLst>
              <a:ext uri="{FF2B5EF4-FFF2-40B4-BE49-F238E27FC236}">
                <a16:creationId xmlns:a16="http://schemas.microsoft.com/office/drawing/2014/main" id="{786D1A80-12F0-42F8-C060-7135F0D2142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3024" r="3002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22156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EC6186-5D62-2736-AEEA-C627572B6E4B}"/>
              </a:ext>
            </a:extLst>
          </p:cNvPr>
          <p:cNvSpPr>
            <a:spLocks noGrp="1"/>
          </p:cNvSpPr>
          <p:nvPr>
            <p:ph type="title"/>
          </p:nvPr>
        </p:nvSpPr>
        <p:spPr>
          <a:xfrm>
            <a:off x="640080" y="325369"/>
            <a:ext cx="4368602" cy="1956841"/>
          </a:xfrm>
        </p:spPr>
        <p:txBody>
          <a:bodyPr anchor="b">
            <a:normAutofit/>
          </a:bodyPr>
          <a:lstStyle/>
          <a:p>
            <a:r>
              <a:rPr lang="en-GB" sz="4200">
                <a:latin typeface="Cavolini" panose="03000502040302020204" pitchFamily="66" charset="0"/>
                <a:cs typeface="Cavolini" panose="03000502040302020204" pitchFamily="66" charset="0"/>
              </a:rPr>
              <a:t>Stay, play and learn sessions</a:t>
            </a:r>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6F7B9622-092F-9F95-A764-E92BB45FC8E2}"/>
              </a:ext>
            </a:extLst>
          </p:cNvPr>
          <p:cNvSpPr>
            <a:spLocks noGrp="1"/>
          </p:cNvSpPr>
          <p:nvPr>
            <p:ph idx="1"/>
          </p:nvPr>
        </p:nvSpPr>
        <p:spPr>
          <a:xfrm>
            <a:off x="640080" y="2872899"/>
            <a:ext cx="4243589" cy="3320668"/>
          </a:xfrm>
        </p:spPr>
        <p:txBody>
          <a:bodyPr>
            <a:normAutofit lnSpcReduction="10000"/>
          </a:bodyPr>
          <a:lstStyle/>
          <a:p>
            <a:r>
              <a:rPr lang="en-US" sz="2000" dirty="0">
                <a:latin typeface="Cavolini" panose="03000502040302020204" pitchFamily="66" charset="0"/>
                <a:cs typeface="Cavolini" panose="03000502040302020204" pitchFamily="66" charset="0"/>
              </a:rPr>
              <a:t>Vary the days to suit different working patterns.</a:t>
            </a:r>
          </a:p>
          <a:p>
            <a:pPr marL="0" indent="0">
              <a:buNone/>
            </a:pPr>
            <a:endParaRPr lang="en-US" sz="2000" dirty="0">
              <a:latin typeface="Cavolini" panose="03000502040302020204" pitchFamily="66" charset="0"/>
              <a:cs typeface="Cavolini" panose="03000502040302020204" pitchFamily="66" charset="0"/>
            </a:endParaRPr>
          </a:p>
          <a:p>
            <a:r>
              <a:rPr lang="en-US" sz="2000" dirty="0">
                <a:latin typeface="Cavolini" panose="03000502040302020204" pitchFamily="66" charset="0"/>
                <a:cs typeface="Cavolini" panose="03000502040302020204" pitchFamily="66" charset="0"/>
              </a:rPr>
              <a:t>Themed sessions, such as outdoor learning or Numeracy &amp; Mathematics</a:t>
            </a:r>
          </a:p>
          <a:p>
            <a:pPr marL="0" indent="0">
              <a:buNone/>
            </a:pPr>
            <a:endParaRPr lang="en-US" sz="2000" dirty="0">
              <a:latin typeface="Cavolini" panose="03000502040302020204" pitchFamily="66" charset="0"/>
              <a:cs typeface="Cavolini" panose="03000502040302020204" pitchFamily="66" charset="0"/>
            </a:endParaRPr>
          </a:p>
          <a:p>
            <a:r>
              <a:rPr lang="en-US" sz="2000" dirty="0">
                <a:latin typeface="Cavolini" panose="03000502040302020204" pitchFamily="66" charset="0"/>
                <a:cs typeface="Cavolini" panose="03000502040302020204" pitchFamily="66" charset="0"/>
              </a:rPr>
              <a:t>Sharing the lunchtime time experience with families</a:t>
            </a:r>
          </a:p>
        </p:txBody>
      </p:sp>
      <p:pic>
        <p:nvPicPr>
          <p:cNvPr id="5" name="Content Placeholder 4" descr="Woman playing with child in lap">
            <a:extLst>
              <a:ext uri="{FF2B5EF4-FFF2-40B4-BE49-F238E27FC236}">
                <a16:creationId xmlns:a16="http://schemas.microsoft.com/office/drawing/2014/main" id="{4F83F7C2-EFD4-56E1-337C-EF73072E08F0}"/>
              </a:ext>
            </a:extLst>
          </p:cNvPr>
          <p:cNvPicPr>
            <a:picLocks noChangeAspect="1"/>
          </p:cNvPicPr>
          <p:nvPr/>
        </p:nvPicPr>
        <p:blipFill>
          <a:blip r:embed="rId3">
            <a:extLst>
              <a:ext uri="{28A0092B-C50C-407E-A947-70E740481C1C}">
                <a14:useLocalDpi xmlns:a14="http://schemas.microsoft.com/office/drawing/2010/main" val="0"/>
              </a:ext>
            </a:extLst>
          </a:blip>
          <a:srcRect l="7798" r="2524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40802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031A50-2D49-7754-5BB4-1E1216B9295A}"/>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dirty="0">
                <a:latin typeface="Cavolini" panose="03000502040302020204" pitchFamily="66" charset="0"/>
                <a:cs typeface="Cavolini" panose="03000502040302020204" pitchFamily="66" charset="0"/>
              </a:rPr>
              <a:t>Learning Profiles</a:t>
            </a:r>
          </a:p>
        </p:txBody>
      </p:sp>
      <p:sp>
        <p:nvSpPr>
          <p:cNvPr id="3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0664A02-1DBC-8BE2-E6D1-ADDB4EA3DD15}"/>
              </a:ext>
            </a:extLst>
          </p:cNvPr>
          <p:cNvSpPr txBox="1"/>
          <p:nvPr/>
        </p:nvSpPr>
        <p:spPr>
          <a:xfrm>
            <a:off x="36731" y="3071307"/>
            <a:ext cx="5575300" cy="3320668"/>
          </a:xfrm>
          <a:prstGeom prst="rect">
            <a:avLst/>
          </a:prstGeom>
        </p:spPr>
        <p:txBody>
          <a:bodyPr vert="horz" lIns="91440" tIns="45720" rIns="91440" bIns="45720" rtlCol="0">
            <a:normAutofit/>
          </a:bodyPr>
          <a:lstStyle/>
          <a:p>
            <a:pPr>
              <a:lnSpc>
                <a:spcPct val="90000"/>
              </a:lnSpc>
              <a:spcAft>
                <a:spcPts val="600"/>
              </a:spcAft>
            </a:pPr>
            <a:r>
              <a:rPr lang="en-US" sz="2200" i="1" dirty="0">
                <a:latin typeface="Cavolini" panose="03000502040302020204" pitchFamily="66" charset="0"/>
                <a:cs typeface="Cavolini" panose="03000502040302020204" pitchFamily="66" charset="0"/>
              </a:rPr>
              <a:t>“Families have regular opportunities to discuss their child’s care and development, </a:t>
            </a:r>
          </a:p>
          <a:p>
            <a:pPr>
              <a:lnSpc>
                <a:spcPct val="90000"/>
              </a:lnSpc>
              <a:spcAft>
                <a:spcPts val="600"/>
              </a:spcAft>
            </a:pPr>
            <a:r>
              <a:rPr lang="en-US" sz="2200" i="1" dirty="0">
                <a:latin typeface="Cavolini" panose="03000502040302020204" pitchFamily="66" charset="0"/>
                <a:cs typeface="Cavolini" panose="03000502040302020204" pitchFamily="66" charset="0"/>
              </a:rPr>
              <a:t>both formally and informally.”</a:t>
            </a:r>
          </a:p>
          <a:p>
            <a:pPr>
              <a:lnSpc>
                <a:spcPct val="90000"/>
              </a:lnSpc>
              <a:spcAft>
                <a:spcPts val="600"/>
              </a:spcAft>
            </a:pPr>
            <a:endParaRPr lang="en-US" sz="2200" dirty="0">
              <a:latin typeface="Cavolini" panose="03000502040302020204" pitchFamily="66" charset="0"/>
              <a:cs typeface="Cavolini" panose="03000502040302020204" pitchFamily="66" charset="0"/>
            </a:endParaRPr>
          </a:p>
          <a:p>
            <a:pPr>
              <a:lnSpc>
                <a:spcPct val="90000"/>
              </a:lnSpc>
              <a:spcAft>
                <a:spcPts val="600"/>
              </a:spcAft>
            </a:pPr>
            <a:r>
              <a:rPr lang="en-US" dirty="0">
                <a:latin typeface="Cavolini" panose="03000502040302020204" pitchFamily="66" charset="0"/>
                <a:cs typeface="Cavolini" panose="03000502040302020204" pitchFamily="66" charset="0"/>
              </a:rPr>
              <a:t>Quality Improvement Framework </a:t>
            </a:r>
          </a:p>
          <a:p>
            <a:pPr>
              <a:lnSpc>
                <a:spcPct val="90000"/>
              </a:lnSpc>
              <a:spcAft>
                <a:spcPts val="600"/>
              </a:spcAft>
            </a:pPr>
            <a:r>
              <a:rPr lang="en-US" dirty="0">
                <a:latin typeface="Cavolini" panose="03000502040302020204" pitchFamily="66" charset="0"/>
                <a:cs typeface="Cavolini" panose="03000502040302020204" pitchFamily="66" charset="0"/>
              </a:rPr>
              <a:t>September 2025</a:t>
            </a:r>
          </a:p>
        </p:txBody>
      </p:sp>
      <p:pic>
        <p:nvPicPr>
          <p:cNvPr id="5" name="Content Placeholder 4" descr="Man and boy using laptop">
            <a:extLst>
              <a:ext uri="{FF2B5EF4-FFF2-40B4-BE49-F238E27FC236}">
                <a16:creationId xmlns:a16="http://schemas.microsoft.com/office/drawing/2014/main" id="{F4D2CED9-2024-C85D-C82A-DB3A066E3580}"/>
              </a:ext>
            </a:extLst>
          </p:cNvPr>
          <p:cNvPicPr>
            <a:picLocks noChangeAspect="1"/>
          </p:cNvPicPr>
          <p:nvPr/>
        </p:nvPicPr>
        <p:blipFill>
          <a:blip r:embed="rId3">
            <a:extLst>
              <a:ext uri="{28A0092B-C50C-407E-A947-70E740481C1C}">
                <a14:useLocalDpi xmlns:a14="http://schemas.microsoft.com/office/drawing/2010/main" val="0"/>
              </a:ext>
            </a:extLst>
          </a:blip>
          <a:srcRect l="5651" r="2739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94999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5C45FA-18AE-342B-9270-FE3D65430B1D}"/>
              </a:ext>
            </a:extLst>
          </p:cNvPr>
          <p:cNvSpPr>
            <a:spLocks noGrp="1"/>
          </p:cNvSpPr>
          <p:nvPr>
            <p:ph type="title"/>
          </p:nvPr>
        </p:nvSpPr>
        <p:spPr>
          <a:xfrm>
            <a:off x="630936" y="639520"/>
            <a:ext cx="4741164" cy="1719072"/>
          </a:xfrm>
        </p:spPr>
        <p:txBody>
          <a:bodyPr vert="horz" lIns="91440" tIns="45720" rIns="91440" bIns="45720" rtlCol="0" anchor="b">
            <a:noAutofit/>
          </a:bodyPr>
          <a:lstStyle/>
          <a:p>
            <a:r>
              <a:rPr lang="en-US" kern="1200" dirty="0">
                <a:solidFill>
                  <a:schemeClr val="tx1"/>
                </a:solidFill>
                <a:latin typeface="Cavolini" panose="03000502040302020204" pitchFamily="66" charset="0"/>
                <a:cs typeface="Cavolini" panose="03000502040302020204" pitchFamily="66" charset="0"/>
              </a:rPr>
              <a:t>Learning targets/</a:t>
            </a:r>
            <a:br>
              <a:rPr lang="en-US" kern="1200" dirty="0">
                <a:solidFill>
                  <a:schemeClr val="tx1"/>
                </a:solidFill>
                <a:latin typeface="Cavolini" panose="03000502040302020204" pitchFamily="66" charset="0"/>
                <a:cs typeface="Cavolini" panose="03000502040302020204" pitchFamily="66" charset="0"/>
              </a:rPr>
            </a:br>
            <a:r>
              <a:rPr lang="en-US" kern="1200" dirty="0">
                <a:solidFill>
                  <a:schemeClr val="tx1"/>
                </a:solidFill>
                <a:latin typeface="Cavolini" panose="03000502040302020204" pitchFamily="66" charset="0"/>
                <a:cs typeface="Cavolini" panose="03000502040302020204" pitchFamily="66" charset="0"/>
              </a:rPr>
              <a:t>Next steps</a:t>
            </a:r>
          </a:p>
        </p:txBody>
      </p:sp>
      <p:sp>
        <p:nvSpPr>
          <p:cNvPr id="1040"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1D54973-B651-7837-FE1D-85EC4D2C039E}"/>
              </a:ext>
            </a:extLst>
          </p:cNvPr>
          <p:cNvSpPr txBox="1"/>
          <p:nvPr/>
        </p:nvSpPr>
        <p:spPr>
          <a:xfrm>
            <a:off x="630936" y="2807208"/>
            <a:ext cx="4741164" cy="3410712"/>
          </a:xfrm>
          <a:prstGeom prst="rect">
            <a:avLst/>
          </a:prstGeom>
        </p:spPr>
        <p:txBody>
          <a:bodyPr vert="horz" lIns="91440" tIns="45720" rIns="91440" bIns="45720" rtlCol="0" anchor="t">
            <a:normAutofit/>
          </a:bodyPr>
          <a:lstStyle/>
          <a:p>
            <a:pPr>
              <a:lnSpc>
                <a:spcPct val="90000"/>
              </a:lnSpc>
              <a:spcAft>
                <a:spcPts val="600"/>
              </a:spcAft>
            </a:pPr>
            <a:r>
              <a:rPr lang="en-US" sz="2000" i="1" dirty="0">
                <a:latin typeface="Cavolini" panose="03000502040302020204" pitchFamily="66" charset="0"/>
                <a:cs typeface="Cavolini" panose="03000502040302020204" pitchFamily="66" charset="0"/>
              </a:rPr>
              <a:t>“Children have high quality individualised learning and development targets, which build upon prior learning. These are reviewed and evaluated regularly with families, and appropriate next steps are identified.”</a:t>
            </a:r>
          </a:p>
          <a:p>
            <a:pPr indent="-228600">
              <a:lnSpc>
                <a:spcPct val="90000"/>
              </a:lnSpc>
              <a:spcAft>
                <a:spcPts val="600"/>
              </a:spcAft>
              <a:buFont typeface="Arial" panose="020B0604020202020204" pitchFamily="34" charset="0"/>
              <a:buChar char="•"/>
            </a:pPr>
            <a:endParaRPr lang="en-US" sz="2000" dirty="0">
              <a:latin typeface="Cavolini" panose="03000502040302020204" pitchFamily="66" charset="0"/>
              <a:cs typeface="Cavolini" panose="03000502040302020204" pitchFamily="66" charset="0"/>
            </a:endParaRPr>
          </a:p>
          <a:p>
            <a:pPr>
              <a:lnSpc>
                <a:spcPct val="90000"/>
              </a:lnSpc>
              <a:spcAft>
                <a:spcPts val="600"/>
              </a:spcAft>
            </a:pPr>
            <a:r>
              <a:rPr lang="en-US" dirty="0">
                <a:latin typeface="Cavolini" panose="03000502040302020204" pitchFamily="66" charset="0"/>
                <a:cs typeface="Cavolini" panose="03000502040302020204" pitchFamily="66" charset="0"/>
              </a:rPr>
              <a:t>Quality Improvement Framework September 2025</a:t>
            </a:r>
          </a:p>
        </p:txBody>
      </p:sp>
      <p:pic>
        <p:nvPicPr>
          <p:cNvPr id="1026" name="Picture 2" descr="3.2 - Liquids Diagram | Quizlet">
            <a:extLst>
              <a:ext uri="{FF2B5EF4-FFF2-40B4-BE49-F238E27FC236}">
                <a16:creationId xmlns:a16="http://schemas.microsoft.com/office/drawing/2014/main" id="{BD7F2542-B268-66DE-AAD3-692ECF6E693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016085" y="640080"/>
            <a:ext cx="6180141" cy="5577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C2C296E-C634-EDB9-C75D-E5CF7D203D20}"/>
              </a:ext>
            </a:extLst>
          </p:cNvPr>
          <p:cNvSpPr txBox="1"/>
          <p:nvPr/>
        </p:nvSpPr>
        <p:spPr>
          <a:xfrm>
            <a:off x="337456" y="6297204"/>
            <a:ext cx="11691258" cy="369332"/>
          </a:xfrm>
          <a:prstGeom prst="rect">
            <a:avLst/>
          </a:prstGeom>
          <a:noFill/>
        </p:spPr>
        <p:txBody>
          <a:bodyPr wrap="square">
            <a:spAutoFit/>
          </a:bodyPr>
          <a:lstStyle/>
          <a:p>
            <a:r>
              <a:rPr lang="en-GB" i="1" dirty="0">
                <a:hlinkClick r:id="rId4"/>
              </a:rPr>
              <a:t>https://elchighland.com/2024/01/18/new-elc-guidance-on-identifying-next-steps-targets-for-individual-children/</a:t>
            </a:r>
            <a:endParaRPr lang="en-GB" i="1" dirty="0"/>
          </a:p>
        </p:txBody>
      </p:sp>
    </p:spTree>
    <p:extLst>
      <p:ext uri="{BB962C8B-B14F-4D97-AF65-F5344CB8AC3E}">
        <p14:creationId xmlns:p14="http://schemas.microsoft.com/office/powerpoint/2010/main" val="39790849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3262</TotalTime>
  <Words>1414</Words>
  <Application>Microsoft Office PowerPoint</Application>
  <PresentationFormat>Widescreen</PresentationFormat>
  <Paragraphs>209</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Aptos</vt:lpstr>
      <vt:lpstr>Aptos Display</vt:lpstr>
      <vt:lpstr>Arial</vt:lpstr>
      <vt:lpstr>Calibri</vt:lpstr>
      <vt:lpstr>Cavolini</vt:lpstr>
      <vt:lpstr>Courier New</vt:lpstr>
      <vt:lpstr>Office Theme</vt:lpstr>
      <vt:lpstr>Family Engagement  &amp;  Transitions</vt:lpstr>
      <vt:lpstr>PowerPoint Presentation</vt:lpstr>
      <vt:lpstr>Realising the Ambition says….</vt:lpstr>
      <vt:lpstr>Daily contact</vt:lpstr>
      <vt:lpstr>Do families feel welcome in your ELC Setting?  Some questions to consider…</vt:lpstr>
      <vt:lpstr>Online platforms</vt:lpstr>
      <vt:lpstr>Stay, play and learn sessions</vt:lpstr>
      <vt:lpstr>Learning Profiles</vt:lpstr>
      <vt:lpstr>Learning targets/ Next steps</vt:lpstr>
      <vt:lpstr>Family skills and experience</vt:lpstr>
      <vt:lpstr>Consulting with families</vt:lpstr>
      <vt:lpstr>Family Engagement Calendar</vt:lpstr>
      <vt:lpstr>Family Learning</vt:lpstr>
      <vt:lpstr>Further reading…</vt:lpstr>
      <vt:lpstr>Transitions</vt:lpstr>
      <vt:lpstr>Vertical  and  horizontal transitions</vt:lpstr>
      <vt:lpstr>The 5 Cs that contribute to a positive transition</vt:lpstr>
      <vt:lpstr>Transitions from home to ELC</vt:lpstr>
      <vt:lpstr>Some ideas to support transitions from home to ELC</vt:lpstr>
      <vt:lpstr>Positive transitions from ELC to school need practitioners who recognise that for every child the transition experience is unique to them and who provide environments that are ready for children, that meet their needs and the needs of their family.  Realising the Ambition P95</vt:lpstr>
      <vt:lpstr>PowerPoint Presentation</vt:lpstr>
      <vt:lpstr>Some ideas to support transitions from ELC to school</vt:lpstr>
      <vt:lpstr>Transitions between partner settings, childminders and local authority settings</vt:lpstr>
      <vt:lpstr>Blended Placement Transitions</vt:lpstr>
      <vt:lpstr>Key feature of horizonal transitions</vt:lpstr>
      <vt:lpstr>Enhanced transitions</vt:lpstr>
      <vt:lpstr>There is an emphasis on the need for strong leadership and a shared understanding of strengths and areas for development. The impact of self-evaluation and quality assurance leads to improved and sustained positive outcomes for children and families</vt:lpstr>
      <vt:lpstr>Resources</vt:lpstr>
      <vt:lpstr>Any questions?</vt:lpstr>
    </vt:vector>
  </TitlesOfParts>
  <Company>The Highland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Mairi MacKay (Area Education Mid)</dc:creator>
  <cp:lastModifiedBy>Mairi MacKay (South Schools)</cp:lastModifiedBy>
  <cp:revision>26</cp:revision>
  <dcterms:created xsi:type="dcterms:W3CDTF">2025-03-20T17:01:00Z</dcterms:created>
  <dcterms:modified xsi:type="dcterms:W3CDTF">2026-01-28T13:24:09Z</dcterms:modified>
</cp:coreProperties>
</file>