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2"/>
  </p:notesMasterIdLst>
  <p:sldIdLst>
    <p:sldId id="256" r:id="rId5"/>
    <p:sldId id="257" r:id="rId6"/>
    <p:sldId id="258" r:id="rId7"/>
    <p:sldId id="261" r:id="rId8"/>
    <p:sldId id="263" r:id="rId9"/>
    <p:sldId id="266" r:id="rId10"/>
    <p:sldId id="294" r:id="rId11"/>
    <p:sldId id="320" r:id="rId12"/>
    <p:sldId id="267" r:id="rId13"/>
    <p:sldId id="295" r:id="rId14"/>
    <p:sldId id="262" r:id="rId15"/>
    <p:sldId id="279" r:id="rId16"/>
    <p:sldId id="296" r:id="rId17"/>
    <p:sldId id="275" r:id="rId18"/>
    <p:sldId id="268" r:id="rId19"/>
    <p:sldId id="260" r:id="rId20"/>
    <p:sldId id="286" r:id="rId21"/>
    <p:sldId id="264" r:id="rId22"/>
    <p:sldId id="291" r:id="rId23"/>
    <p:sldId id="299" r:id="rId24"/>
    <p:sldId id="300" r:id="rId25"/>
    <p:sldId id="281" r:id="rId26"/>
    <p:sldId id="292" r:id="rId27"/>
    <p:sldId id="297" r:id="rId28"/>
    <p:sldId id="302" r:id="rId29"/>
    <p:sldId id="283" r:id="rId30"/>
    <p:sldId id="312" r:id="rId31"/>
    <p:sldId id="304" r:id="rId32"/>
    <p:sldId id="303" r:id="rId33"/>
    <p:sldId id="311" r:id="rId34"/>
    <p:sldId id="318" r:id="rId35"/>
    <p:sldId id="305" r:id="rId36"/>
    <p:sldId id="309" r:id="rId37"/>
    <p:sldId id="313" r:id="rId38"/>
    <p:sldId id="314" r:id="rId39"/>
    <p:sldId id="319" r:id="rId40"/>
    <p:sldId id="307" r:id="rId41"/>
    <p:sldId id="315" r:id="rId42"/>
    <p:sldId id="323" r:id="rId43"/>
    <p:sldId id="316" r:id="rId44"/>
    <p:sldId id="325" r:id="rId45"/>
    <p:sldId id="277" r:id="rId46"/>
    <p:sldId id="324" r:id="rId47"/>
    <p:sldId id="285" r:id="rId48"/>
    <p:sldId id="326" r:id="rId49"/>
    <p:sldId id="321" r:id="rId50"/>
    <p:sldId id="322"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33CCCC"/>
    <a:srgbClr val="2C6C4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56849C-C64B-411D-B478-B944CDC4C5AB}" v="4" dt="2026-06-15T15:01:03.2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2113" autoAdjust="0"/>
  </p:normalViewPr>
  <p:slideViewPr>
    <p:cSldViewPr snapToGrid="0">
      <p:cViewPr varScale="1">
        <p:scale>
          <a:sx n="40" d="100"/>
          <a:sy n="40" d="100"/>
        </p:scale>
        <p:origin x="166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4CDC96-047E-489D-81B2-32AC944284B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6D9BFD6-67CD-437B-A490-88C570642CA0}">
      <dgm:prSet custT="1"/>
      <dgm:spPr/>
      <dgm:t>
        <a:bodyPr/>
        <a:lstStyle/>
        <a:p>
          <a:r>
            <a:rPr lang="en-US" sz="1600">
              <a:latin typeface="Cavolini" panose="03000502040302020204" pitchFamily="66" charset="0"/>
              <a:cs typeface="Cavolini" panose="03000502040302020204" pitchFamily="66" charset="0"/>
            </a:rPr>
            <a:t>Anything that helps you to understand and show what’s really happening in your setting. It might be something you see, hear, experience, read or are told </a:t>
          </a:r>
        </a:p>
      </dgm:t>
    </dgm:pt>
    <dgm:pt modelId="{400F0CD5-AB18-472B-AC76-D94EE93EF006}" type="parTrans" cxnId="{35885BCB-FD99-4A41-9CF9-64A63E24F4AF}">
      <dgm:prSet/>
      <dgm:spPr/>
      <dgm:t>
        <a:bodyPr/>
        <a:lstStyle/>
        <a:p>
          <a:endParaRPr lang="en-US"/>
        </a:p>
      </dgm:t>
    </dgm:pt>
    <dgm:pt modelId="{20F3D834-5202-4F71-B4FD-D934DE6B3FCF}" type="sibTrans" cxnId="{35885BCB-FD99-4A41-9CF9-64A63E24F4AF}">
      <dgm:prSet/>
      <dgm:spPr/>
      <dgm:t>
        <a:bodyPr/>
        <a:lstStyle/>
        <a:p>
          <a:endParaRPr lang="en-US"/>
        </a:p>
      </dgm:t>
    </dgm:pt>
    <dgm:pt modelId="{1F5386F3-7B53-44A1-91EC-91F96FDE2A9E}">
      <dgm:prSet custT="1"/>
      <dgm:spPr/>
      <dgm:t>
        <a:bodyPr/>
        <a:lstStyle/>
        <a:p>
          <a:r>
            <a:rPr lang="en-US" sz="1600">
              <a:latin typeface="Cavolini" panose="03000502040302020204" pitchFamily="66" charset="0"/>
              <a:cs typeface="Cavolini" panose="03000502040302020204" pitchFamily="66" charset="0"/>
            </a:rPr>
            <a:t>Anything that gives you a reason to believe that something is true or has taken place. </a:t>
          </a:r>
        </a:p>
      </dgm:t>
    </dgm:pt>
    <dgm:pt modelId="{6286FE00-C696-4D99-9F8B-54E787A33EEB}" type="parTrans" cxnId="{DF89FB7B-0EE2-4ECD-BF52-CD488FECF419}">
      <dgm:prSet/>
      <dgm:spPr/>
      <dgm:t>
        <a:bodyPr/>
        <a:lstStyle/>
        <a:p>
          <a:endParaRPr lang="en-US"/>
        </a:p>
      </dgm:t>
    </dgm:pt>
    <dgm:pt modelId="{C6629604-5704-4FA2-88C7-35300AF085E1}" type="sibTrans" cxnId="{DF89FB7B-0EE2-4ECD-BF52-CD488FECF419}">
      <dgm:prSet/>
      <dgm:spPr/>
      <dgm:t>
        <a:bodyPr/>
        <a:lstStyle/>
        <a:p>
          <a:endParaRPr lang="en-US"/>
        </a:p>
      </dgm:t>
    </dgm:pt>
    <dgm:pt modelId="{2B7ACC8B-2A09-4309-AAFE-476774A2ADC5}">
      <dgm:prSet custT="1"/>
      <dgm:spPr/>
      <dgm:t>
        <a:bodyPr/>
        <a:lstStyle/>
        <a:p>
          <a:r>
            <a:rPr lang="en-US" sz="1600">
              <a:latin typeface="Cavolini" panose="03000502040302020204" pitchFamily="66" charset="0"/>
              <a:cs typeface="Cavolini" panose="03000502040302020204" pitchFamily="66" charset="0"/>
            </a:rPr>
            <a:t>Anything that helps you to understand how well your setting is performing and gives you an insight into lived experiences of the children and families you support.</a:t>
          </a:r>
        </a:p>
      </dgm:t>
    </dgm:pt>
    <dgm:pt modelId="{03735472-47B3-4377-B37E-699268C123F8}" type="parTrans" cxnId="{B40F5C5B-E096-47E6-9C08-6D5C1F2AD046}">
      <dgm:prSet/>
      <dgm:spPr/>
      <dgm:t>
        <a:bodyPr/>
        <a:lstStyle/>
        <a:p>
          <a:endParaRPr lang="en-US"/>
        </a:p>
      </dgm:t>
    </dgm:pt>
    <dgm:pt modelId="{DB4D98DB-3F4D-42C5-B6DC-1BDCEA41F14B}" type="sibTrans" cxnId="{B40F5C5B-E096-47E6-9C08-6D5C1F2AD046}">
      <dgm:prSet/>
      <dgm:spPr/>
      <dgm:t>
        <a:bodyPr/>
        <a:lstStyle/>
        <a:p>
          <a:endParaRPr lang="en-US"/>
        </a:p>
      </dgm:t>
    </dgm:pt>
    <dgm:pt modelId="{C29097EF-8405-47E5-89DB-0C970B6FD78C}" type="pres">
      <dgm:prSet presAssocID="{164CDC96-047E-489D-81B2-32AC944284B8}" presName="linear" presStyleCnt="0">
        <dgm:presLayoutVars>
          <dgm:animLvl val="lvl"/>
          <dgm:resizeHandles val="exact"/>
        </dgm:presLayoutVars>
      </dgm:prSet>
      <dgm:spPr/>
    </dgm:pt>
    <dgm:pt modelId="{8BF6F990-C679-4BC3-955D-DD3DBAF29F34}" type="pres">
      <dgm:prSet presAssocID="{36D9BFD6-67CD-437B-A490-88C570642CA0}" presName="parentText" presStyleLbl="node1" presStyleIdx="0" presStyleCnt="3">
        <dgm:presLayoutVars>
          <dgm:chMax val="0"/>
          <dgm:bulletEnabled val="1"/>
        </dgm:presLayoutVars>
      </dgm:prSet>
      <dgm:spPr/>
    </dgm:pt>
    <dgm:pt modelId="{E6B42A82-5DDD-438C-9C90-48DFBA0F37E5}" type="pres">
      <dgm:prSet presAssocID="{20F3D834-5202-4F71-B4FD-D934DE6B3FCF}" presName="spacer" presStyleCnt="0"/>
      <dgm:spPr/>
    </dgm:pt>
    <dgm:pt modelId="{2491ECB4-182B-4C9E-8D0C-AECB71BA2EA2}" type="pres">
      <dgm:prSet presAssocID="{1F5386F3-7B53-44A1-91EC-91F96FDE2A9E}" presName="parentText" presStyleLbl="node1" presStyleIdx="1" presStyleCnt="3">
        <dgm:presLayoutVars>
          <dgm:chMax val="0"/>
          <dgm:bulletEnabled val="1"/>
        </dgm:presLayoutVars>
      </dgm:prSet>
      <dgm:spPr/>
    </dgm:pt>
    <dgm:pt modelId="{D865A42D-17C0-49CD-9706-8DF4CF29EEE4}" type="pres">
      <dgm:prSet presAssocID="{C6629604-5704-4FA2-88C7-35300AF085E1}" presName="spacer" presStyleCnt="0"/>
      <dgm:spPr/>
    </dgm:pt>
    <dgm:pt modelId="{14E55538-C75B-45C5-9A1F-FD8EC31546E9}" type="pres">
      <dgm:prSet presAssocID="{2B7ACC8B-2A09-4309-AAFE-476774A2ADC5}" presName="parentText" presStyleLbl="node1" presStyleIdx="2" presStyleCnt="3">
        <dgm:presLayoutVars>
          <dgm:chMax val="0"/>
          <dgm:bulletEnabled val="1"/>
        </dgm:presLayoutVars>
      </dgm:prSet>
      <dgm:spPr/>
    </dgm:pt>
  </dgm:ptLst>
  <dgm:cxnLst>
    <dgm:cxn modelId="{8A5A3E0F-C326-4CDF-9C92-87B07FE503B0}" type="presOf" srcId="{164CDC96-047E-489D-81B2-32AC944284B8}" destId="{C29097EF-8405-47E5-89DB-0C970B6FD78C}" srcOrd="0" destOrd="0" presId="urn:microsoft.com/office/officeart/2005/8/layout/vList2"/>
    <dgm:cxn modelId="{07F62E30-AF7F-4DE8-9862-16F4E960912E}" type="presOf" srcId="{2B7ACC8B-2A09-4309-AAFE-476774A2ADC5}" destId="{14E55538-C75B-45C5-9A1F-FD8EC31546E9}" srcOrd="0" destOrd="0" presId="urn:microsoft.com/office/officeart/2005/8/layout/vList2"/>
    <dgm:cxn modelId="{B40F5C5B-E096-47E6-9C08-6D5C1F2AD046}" srcId="{164CDC96-047E-489D-81B2-32AC944284B8}" destId="{2B7ACC8B-2A09-4309-AAFE-476774A2ADC5}" srcOrd="2" destOrd="0" parTransId="{03735472-47B3-4377-B37E-699268C123F8}" sibTransId="{DB4D98DB-3F4D-42C5-B6DC-1BDCEA41F14B}"/>
    <dgm:cxn modelId="{619FB564-3854-4662-A43C-F2120878D7AF}" type="presOf" srcId="{36D9BFD6-67CD-437B-A490-88C570642CA0}" destId="{8BF6F990-C679-4BC3-955D-DD3DBAF29F34}" srcOrd="0" destOrd="0" presId="urn:microsoft.com/office/officeart/2005/8/layout/vList2"/>
    <dgm:cxn modelId="{DF89FB7B-0EE2-4ECD-BF52-CD488FECF419}" srcId="{164CDC96-047E-489D-81B2-32AC944284B8}" destId="{1F5386F3-7B53-44A1-91EC-91F96FDE2A9E}" srcOrd="1" destOrd="0" parTransId="{6286FE00-C696-4D99-9F8B-54E787A33EEB}" sibTransId="{C6629604-5704-4FA2-88C7-35300AF085E1}"/>
    <dgm:cxn modelId="{A08AE7A0-665E-4BB9-8DF4-D7606E6AB2F8}" type="presOf" srcId="{1F5386F3-7B53-44A1-91EC-91F96FDE2A9E}" destId="{2491ECB4-182B-4C9E-8D0C-AECB71BA2EA2}" srcOrd="0" destOrd="0" presId="urn:microsoft.com/office/officeart/2005/8/layout/vList2"/>
    <dgm:cxn modelId="{35885BCB-FD99-4A41-9CF9-64A63E24F4AF}" srcId="{164CDC96-047E-489D-81B2-32AC944284B8}" destId="{36D9BFD6-67CD-437B-A490-88C570642CA0}" srcOrd="0" destOrd="0" parTransId="{400F0CD5-AB18-472B-AC76-D94EE93EF006}" sibTransId="{20F3D834-5202-4F71-B4FD-D934DE6B3FCF}"/>
    <dgm:cxn modelId="{6414EBD2-D423-4014-8C22-24450D096C30}" type="presParOf" srcId="{C29097EF-8405-47E5-89DB-0C970B6FD78C}" destId="{8BF6F990-C679-4BC3-955D-DD3DBAF29F34}" srcOrd="0" destOrd="0" presId="urn:microsoft.com/office/officeart/2005/8/layout/vList2"/>
    <dgm:cxn modelId="{99906509-5582-44F8-A851-7F1A07C7860B}" type="presParOf" srcId="{C29097EF-8405-47E5-89DB-0C970B6FD78C}" destId="{E6B42A82-5DDD-438C-9C90-48DFBA0F37E5}" srcOrd="1" destOrd="0" presId="urn:microsoft.com/office/officeart/2005/8/layout/vList2"/>
    <dgm:cxn modelId="{AE610DBB-314D-4148-B511-6F2558F0DEAE}" type="presParOf" srcId="{C29097EF-8405-47E5-89DB-0C970B6FD78C}" destId="{2491ECB4-182B-4C9E-8D0C-AECB71BA2EA2}" srcOrd="2" destOrd="0" presId="urn:microsoft.com/office/officeart/2005/8/layout/vList2"/>
    <dgm:cxn modelId="{7D3A2F02-5253-4B17-888C-8B2525BD444F}" type="presParOf" srcId="{C29097EF-8405-47E5-89DB-0C970B6FD78C}" destId="{D865A42D-17C0-49CD-9706-8DF4CF29EEE4}" srcOrd="3" destOrd="0" presId="urn:microsoft.com/office/officeart/2005/8/layout/vList2"/>
    <dgm:cxn modelId="{8E0424C8-2150-4D9C-A93E-6A1BF179ED3B}" type="presParOf" srcId="{C29097EF-8405-47E5-89DB-0C970B6FD78C}" destId="{14E55538-C75B-45C5-9A1F-FD8EC31546E9}"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DD8400-95D6-45CB-90E8-86F57A5F9939}"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D73F836F-57B5-4947-92FE-FA18F5D0501F}">
      <dgm:prSet phldrT="[Text]" phldr="0" custT="1"/>
      <dgm:spPr/>
      <dgm:t>
        <a:bodyPr/>
        <a:lstStyle/>
        <a:p>
          <a:r>
            <a:rPr lang="en-GB" sz="1600">
              <a:latin typeface="Cavolini" panose="03000502040302020204" pitchFamily="66" charset="0"/>
              <a:cs typeface="Cavolini" panose="03000502040302020204" pitchFamily="66" charset="0"/>
            </a:rPr>
            <a:t>You work in Highland Hills Nursery that recently had an inspection by Care Inspectorate. Family engagement was identified as an area for Improvement</a:t>
          </a:r>
        </a:p>
      </dgm:t>
    </dgm:pt>
    <dgm:pt modelId="{3FD8448D-C670-4151-B5FC-6AF5F7F95D55}" type="parTrans" cxnId="{C3232632-DA7C-48C6-B581-903827583AA5}">
      <dgm:prSet/>
      <dgm:spPr/>
      <dgm:t>
        <a:bodyPr/>
        <a:lstStyle/>
        <a:p>
          <a:endParaRPr lang="en-GB"/>
        </a:p>
      </dgm:t>
    </dgm:pt>
    <dgm:pt modelId="{586D901B-AA08-4C8C-BD60-CA29A65B20D9}" type="sibTrans" cxnId="{C3232632-DA7C-48C6-B581-903827583AA5}">
      <dgm:prSet/>
      <dgm:spPr/>
      <dgm:t>
        <a:bodyPr/>
        <a:lstStyle/>
        <a:p>
          <a:endParaRPr lang="en-GB"/>
        </a:p>
      </dgm:t>
    </dgm:pt>
    <dgm:pt modelId="{3D302C88-7F7B-4DBA-B3E6-35CDD8A47616}">
      <dgm:prSet phldrT="[Text]" phldr="0" custT="1"/>
      <dgm:spPr/>
      <dgm:t>
        <a:bodyPr/>
        <a:lstStyle/>
        <a:p>
          <a:r>
            <a:rPr lang="en-GB" sz="1600">
              <a:latin typeface="Cavolini" panose="03000502040302020204" pitchFamily="66" charset="0"/>
              <a:cs typeface="Cavolini" panose="03000502040302020204" pitchFamily="66" charset="0"/>
            </a:rPr>
            <a:t> One parent spoke to the HT expressing concern that she rarely saw her child’s key worker and did not know what her child was doing in nursery from day to day. </a:t>
          </a:r>
        </a:p>
      </dgm:t>
    </dgm:pt>
    <dgm:pt modelId="{7FC20AD8-C8D5-4864-8B41-71616AACB98A}" type="parTrans" cxnId="{1DEA286F-BCEE-46A4-9973-5910C9C35AB5}">
      <dgm:prSet/>
      <dgm:spPr/>
      <dgm:t>
        <a:bodyPr/>
        <a:lstStyle/>
        <a:p>
          <a:endParaRPr lang="en-GB"/>
        </a:p>
      </dgm:t>
    </dgm:pt>
    <dgm:pt modelId="{0213930C-49D3-4026-9219-AB333216E31F}" type="sibTrans" cxnId="{1DEA286F-BCEE-46A4-9973-5910C9C35AB5}">
      <dgm:prSet/>
      <dgm:spPr/>
      <dgm:t>
        <a:bodyPr/>
        <a:lstStyle/>
        <a:p>
          <a:endParaRPr lang="en-GB"/>
        </a:p>
      </dgm:t>
    </dgm:pt>
    <dgm:pt modelId="{04D8CFC2-87C9-4F98-85EE-9B18901D4C50}">
      <dgm:prSet phldrT="[Text]" phldr="0" custT="1"/>
      <dgm:spPr/>
      <dgm:t>
        <a:bodyPr/>
        <a:lstStyle/>
        <a:p>
          <a:r>
            <a:rPr lang="en-GB" sz="1600">
              <a:latin typeface="Cavolini" panose="03000502040302020204" pitchFamily="66" charset="0"/>
              <a:cs typeface="Cavolini" panose="03000502040302020204" pitchFamily="66" charset="0"/>
            </a:rPr>
            <a:t>At an online staff meeting it was agreed that family engagement should be the focus for self-evaluation and improvement.</a:t>
          </a:r>
        </a:p>
      </dgm:t>
    </dgm:pt>
    <dgm:pt modelId="{576A72B7-3A0C-44D1-B75E-3E8258FBE4CC}" type="parTrans" cxnId="{D56366E5-C50B-486E-9727-123CFE419AF1}">
      <dgm:prSet/>
      <dgm:spPr/>
      <dgm:t>
        <a:bodyPr/>
        <a:lstStyle/>
        <a:p>
          <a:endParaRPr lang="en-GB"/>
        </a:p>
      </dgm:t>
    </dgm:pt>
    <dgm:pt modelId="{DAAFA25B-865A-48EB-A63D-89BEC6072A16}" type="sibTrans" cxnId="{D56366E5-C50B-486E-9727-123CFE419AF1}">
      <dgm:prSet/>
      <dgm:spPr/>
      <dgm:t>
        <a:bodyPr/>
        <a:lstStyle/>
        <a:p>
          <a:endParaRPr lang="en-GB"/>
        </a:p>
      </dgm:t>
    </dgm:pt>
    <dgm:pt modelId="{27664336-44A5-43DB-94F5-B9319D229E77}" type="pres">
      <dgm:prSet presAssocID="{F8DD8400-95D6-45CB-90E8-86F57A5F9939}" presName="CompostProcess" presStyleCnt="0">
        <dgm:presLayoutVars>
          <dgm:dir/>
          <dgm:resizeHandles val="exact"/>
        </dgm:presLayoutVars>
      </dgm:prSet>
      <dgm:spPr/>
    </dgm:pt>
    <dgm:pt modelId="{A6C08D9B-63F8-454B-B9C9-BB79084743A7}" type="pres">
      <dgm:prSet presAssocID="{F8DD8400-95D6-45CB-90E8-86F57A5F9939}" presName="arrow" presStyleLbl="bgShp" presStyleIdx="0" presStyleCnt="1"/>
      <dgm:spPr/>
    </dgm:pt>
    <dgm:pt modelId="{03B6EB6F-6895-4D98-803A-E3CA90536E82}" type="pres">
      <dgm:prSet presAssocID="{F8DD8400-95D6-45CB-90E8-86F57A5F9939}" presName="linearProcess" presStyleCnt="0"/>
      <dgm:spPr/>
    </dgm:pt>
    <dgm:pt modelId="{75CA99BC-0020-43C8-B7F4-590800F6D4D7}" type="pres">
      <dgm:prSet presAssocID="{D73F836F-57B5-4947-92FE-FA18F5D0501F}" presName="textNode" presStyleLbl="node1" presStyleIdx="0" presStyleCnt="3">
        <dgm:presLayoutVars>
          <dgm:bulletEnabled val="1"/>
        </dgm:presLayoutVars>
      </dgm:prSet>
      <dgm:spPr/>
    </dgm:pt>
    <dgm:pt modelId="{28186758-5B3D-4807-B239-81522DC66BAA}" type="pres">
      <dgm:prSet presAssocID="{586D901B-AA08-4C8C-BD60-CA29A65B20D9}" presName="sibTrans" presStyleCnt="0"/>
      <dgm:spPr/>
    </dgm:pt>
    <dgm:pt modelId="{382A2230-9995-494F-8C40-B5A85E0BAA19}" type="pres">
      <dgm:prSet presAssocID="{3D302C88-7F7B-4DBA-B3E6-35CDD8A47616}" presName="textNode" presStyleLbl="node1" presStyleIdx="1" presStyleCnt="3">
        <dgm:presLayoutVars>
          <dgm:bulletEnabled val="1"/>
        </dgm:presLayoutVars>
      </dgm:prSet>
      <dgm:spPr/>
    </dgm:pt>
    <dgm:pt modelId="{5877D503-7074-4349-97CD-7F3558DF5857}" type="pres">
      <dgm:prSet presAssocID="{0213930C-49D3-4026-9219-AB333216E31F}" presName="sibTrans" presStyleCnt="0"/>
      <dgm:spPr/>
    </dgm:pt>
    <dgm:pt modelId="{9064A28A-6B07-4E47-86DC-D2353BFE2767}" type="pres">
      <dgm:prSet presAssocID="{04D8CFC2-87C9-4F98-85EE-9B18901D4C50}" presName="textNode" presStyleLbl="node1" presStyleIdx="2" presStyleCnt="3">
        <dgm:presLayoutVars>
          <dgm:bulletEnabled val="1"/>
        </dgm:presLayoutVars>
      </dgm:prSet>
      <dgm:spPr/>
    </dgm:pt>
  </dgm:ptLst>
  <dgm:cxnLst>
    <dgm:cxn modelId="{B34A7B19-D0B2-496A-8A9F-A0F6A9F2A9BF}" type="presOf" srcId="{04D8CFC2-87C9-4F98-85EE-9B18901D4C50}" destId="{9064A28A-6B07-4E47-86DC-D2353BFE2767}" srcOrd="0" destOrd="0" presId="urn:microsoft.com/office/officeart/2005/8/layout/hProcess9"/>
    <dgm:cxn modelId="{C3232632-DA7C-48C6-B581-903827583AA5}" srcId="{F8DD8400-95D6-45CB-90E8-86F57A5F9939}" destId="{D73F836F-57B5-4947-92FE-FA18F5D0501F}" srcOrd="0" destOrd="0" parTransId="{3FD8448D-C670-4151-B5FC-6AF5F7F95D55}" sibTransId="{586D901B-AA08-4C8C-BD60-CA29A65B20D9}"/>
    <dgm:cxn modelId="{1DEA286F-BCEE-46A4-9973-5910C9C35AB5}" srcId="{F8DD8400-95D6-45CB-90E8-86F57A5F9939}" destId="{3D302C88-7F7B-4DBA-B3E6-35CDD8A47616}" srcOrd="1" destOrd="0" parTransId="{7FC20AD8-C8D5-4864-8B41-71616AACB98A}" sibTransId="{0213930C-49D3-4026-9219-AB333216E31F}"/>
    <dgm:cxn modelId="{D4E022D4-57EA-4282-8B95-24BB8D092C7A}" type="presOf" srcId="{F8DD8400-95D6-45CB-90E8-86F57A5F9939}" destId="{27664336-44A5-43DB-94F5-B9319D229E77}" srcOrd="0" destOrd="0" presId="urn:microsoft.com/office/officeart/2005/8/layout/hProcess9"/>
    <dgm:cxn modelId="{E16237E4-899C-415D-8435-60565F0E3A41}" type="presOf" srcId="{3D302C88-7F7B-4DBA-B3E6-35CDD8A47616}" destId="{382A2230-9995-494F-8C40-B5A85E0BAA19}" srcOrd="0" destOrd="0" presId="urn:microsoft.com/office/officeart/2005/8/layout/hProcess9"/>
    <dgm:cxn modelId="{D56366E5-C50B-486E-9727-123CFE419AF1}" srcId="{F8DD8400-95D6-45CB-90E8-86F57A5F9939}" destId="{04D8CFC2-87C9-4F98-85EE-9B18901D4C50}" srcOrd="2" destOrd="0" parTransId="{576A72B7-3A0C-44D1-B75E-3E8258FBE4CC}" sibTransId="{DAAFA25B-865A-48EB-A63D-89BEC6072A16}"/>
    <dgm:cxn modelId="{EFA8D7EE-BA98-4759-8C7C-B6F54A5064C3}" type="presOf" srcId="{D73F836F-57B5-4947-92FE-FA18F5D0501F}" destId="{75CA99BC-0020-43C8-B7F4-590800F6D4D7}" srcOrd="0" destOrd="0" presId="urn:microsoft.com/office/officeart/2005/8/layout/hProcess9"/>
    <dgm:cxn modelId="{318A3A4E-F5D9-4257-8DE4-22D3DDF7CF6D}" type="presParOf" srcId="{27664336-44A5-43DB-94F5-B9319D229E77}" destId="{A6C08D9B-63F8-454B-B9C9-BB79084743A7}" srcOrd="0" destOrd="0" presId="urn:microsoft.com/office/officeart/2005/8/layout/hProcess9"/>
    <dgm:cxn modelId="{33E1D6B5-DC63-40EC-98A0-6AE50DCECA55}" type="presParOf" srcId="{27664336-44A5-43DB-94F5-B9319D229E77}" destId="{03B6EB6F-6895-4D98-803A-E3CA90536E82}" srcOrd="1" destOrd="0" presId="urn:microsoft.com/office/officeart/2005/8/layout/hProcess9"/>
    <dgm:cxn modelId="{534B1241-59BA-4175-94EA-CCB2347CE79D}" type="presParOf" srcId="{03B6EB6F-6895-4D98-803A-E3CA90536E82}" destId="{75CA99BC-0020-43C8-B7F4-590800F6D4D7}" srcOrd="0" destOrd="0" presId="urn:microsoft.com/office/officeart/2005/8/layout/hProcess9"/>
    <dgm:cxn modelId="{FB8C5A82-FF7F-4889-BE24-956BB67FA3D8}" type="presParOf" srcId="{03B6EB6F-6895-4D98-803A-E3CA90536E82}" destId="{28186758-5B3D-4807-B239-81522DC66BAA}" srcOrd="1" destOrd="0" presId="urn:microsoft.com/office/officeart/2005/8/layout/hProcess9"/>
    <dgm:cxn modelId="{4E7D979A-F881-4EC3-8F8F-81B673006FD0}" type="presParOf" srcId="{03B6EB6F-6895-4D98-803A-E3CA90536E82}" destId="{382A2230-9995-494F-8C40-B5A85E0BAA19}" srcOrd="2" destOrd="0" presId="urn:microsoft.com/office/officeart/2005/8/layout/hProcess9"/>
    <dgm:cxn modelId="{E67379F2-7AAA-43DD-9D6F-2E4A7A054FCA}" type="presParOf" srcId="{03B6EB6F-6895-4D98-803A-E3CA90536E82}" destId="{5877D503-7074-4349-97CD-7F3558DF5857}" srcOrd="3" destOrd="0" presId="urn:microsoft.com/office/officeart/2005/8/layout/hProcess9"/>
    <dgm:cxn modelId="{7C1164E2-4370-45D6-A8BE-BA2CB5E7B395}" type="presParOf" srcId="{03B6EB6F-6895-4D98-803A-E3CA90536E82}" destId="{9064A28A-6B07-4E47-86DC-D2353BFE2767}" srcOrd="4"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12FF62-0671-46BB-B6DD-978254271652}" type="doc">
      <dgm:prSet loTypeId="urn:microsoft.com/office/officeart/2005/8/layout/process5" loCatId="process" qsTypeId="urn:microsoft.com/office/officeart/2005/8/quickstyle/simple1" qsCatId="simple" csTypeId="urn:microsoft.com/office/officeart/2005/8/colors/accent4_2" csCatId="accent4" phldr="1"/>
      <dgm:spPr/>
      <dgm:t>
        <a:bodyPr/>
        <a:lstStyle/>
        <a:p>
          <a:endParaRPr lang="en-US"/>
        </a:p>
      </dgm:t>
    </dgm:pt>
    <dgm:pt modelId="{6EBB767A-66FF-494D-9837-E992FA2291ED}">
      <dgm:prSet custT="1"/>
      <dgm:spPr/>
      <dgm:t>
        <a:bodyPr/>
        <a:lstStyle/>
        <a:p>
          <a:r>
            <a:rPr lang="en-GB" sz="2000">
              <a:latin typeface="Cavolini" panose="03000502040302020204" pitchFamily="66" charset="0"/>
              <a:cs typeface="Cavolini" panose="03000502040302020204" pitchFamily="66" charset="0"/>
            </a:rPr>
            <a:t>Reflect on this session</a:t>
          </a:r>
          <a:r>
            <a:rPr lang="en-GB" sz="1500">
              <a:latin typeface="Cavolini" panose="03000502040302020204" pitchFamily="66" charset="0"/>
              <a:cs typeface="Cavolini" panose="03000502040302020204" pitchFamily="66" charset="0"/>
            </a:rPr>
            <a:t>.</a:t>
          </a:r>
          <a:endParaRPr lang="en-US" sz="1500">
            <a:latin typeface="Cavolini" panose="03000502040302020204" pitchFamily="66" charset="0"/>
            <a:cs typeface="Cavolini" panose="03000502040302020204" pitchFamily="66" charset="0"/>
          </a:endParaRPr>
        </a:p>
      </dgm:t>
    </dgm:pt>
    <dgm:pt modelId="{8D20C6DD-F6AE-4907-B4A7-A891B0E5C3DA}" type="parTrans" cxnId="{87400797-D344-48DF-94D8-3AA1736F9E41}">
      <dgm:prSet/>
      <dgm:spPr/>
      <dgm:t>
        <a:bodyPr/>
        <a:lstStyle/>
        <a:p>
          <a:endParaRPr lang="en-US"/>
        </a:p>
      </dgm:t>
    </dgm:pt>
    <dgm:pt modelId="{1EDFDD0A-9C6C-4EA1-8E34-325DE7C04CCE}" type="sibTrans" cxnId="{87400797-D344-48DF-94D8-3AA1736F9E41}">
      <dgm:prSet/>
      <dgm:spPr/>
      <dgm:t>
        <a:bodyPr/>
        <a:lstStyle/>
        <a:p>
          <a:endParaRPr lang="en-US"/>
        </a:p>
      </dgm:t>
    </dgm:pt>
    <dgm:pt modelId="{01BE2C31-B0D7-4343-8205-F6CDFADC2C1F}">
      <dgm:prSet custT="1"/>
      <dgm:spPr/>
      <dgm:t>
        <a:bodyPr/>
        <a:lstStyle/>
        <a:p>
          <a:r>
            <a:rPr lang="en-GB" sz="2000">
              <a:latin typeface="Cavolini" panose="03000502040302020204" pitchFamily="66" charset="0"/>
              <a:cs typeface="Cavolini" panose="03000502040302020204" pitchFamily="66" charset="0"/>
            </a:rPr>
            <a:t>Is there any aspect of the self-evaluation process that needs to improve in your setting?</a:t>
          </a:r>
          <a:endParaRPr lang="en-US" sz="2000">
            <a:latin typeface="Cavolini" panose="03000502040302020204" pitchFamily="66" charset="0"/>
            <a:cs typeface="Cavolini" panose="03000502040302020204" pitchFamily="66" charset="0"/>
          </a:endParaRPr>
        </a:p>
      </dgm:t>
    </dgm:pt>
    <dgm:pt modelId="{F0423FA2-C55E-4BF9-B658-9EC067C7FDB4}" type="parTrans" cxnId="{490B9A27-6F84-4FFD-9AD3-E1CE128B5F23}">
      <dgm:prSet/>
      <dgm:spPr/>
      <dgm:t>
        <a:bodyPr/>
        <a:lstStyle/>
        <a:p>
          <a:endParaRPr lang="en-US"/>
        </a:p>
      </dgm:t>
    </dgm:pt>
    <dgm:pt modelId="{3909A009-946E-4B5E-B9D4-E217626A1CA4}" type="sibTrans" cxnId="{490B9A27-6F84-4FFD-9AD3-E1CE128B5F23}">
      <dgm:prSet/>
      <dgm:spPr/>
      <dgm:t>
        <a:bodyPr/>
        <a:lstStyle/>
        <a:p>
          <a:endParaRPr lang="en-US"/>
        </a:p>
      </dgm:t>
    </dgm:pt>
    <dgm:pt modelId="{E2286031-A67D-4AA0-B6BB-3AD1B403C84D}">
      <dgm:prSet custT="1"/>
      <dgm:spPr/>
      <dgm:t>
        <a:bodyPr/>
        <a:lstStyle/>
        <a:p>
          <a:r>
            <a:rPr lang="en-GB" sz="2000">
              <a:latin typeface="Cavolini" panose="03000502040302020204" pitchFamily="66" charset="0"/>
              <a:cs typeface="Cavolini" panose="03000502040302020204" pitchFamily="66" charset="0"/>
            </a:rPr>
            <a:t>Discuss any possible improvements with your manager.</a:t>
          </a:r>
          <a:endParaRPr lang="en-US" sz="2000">
            <a:latin typeface="Cavolini" panose="03000502040302020204" pitchFamily="66" charset="0"/>
            <a:cs typeface="Cavolini" panose="03000502040302020204" pitchFamily="66" charset="0"/>
          </a:endParaRPr>
        </a:p>
      </dgm:t>
    </dgm:pt>
    <dgm:pt modelId="{B62D97DA-3489-4A79-90FF-CC423E40EB8F}" type="parTrans" cxnId="{9B7BDA42-ECF2-43F0-AFCC-E4B20C50C398}">
      <dgm:prSet/>
      <dgm:spPr/>
      <dgm:t>
        <a:bodyPr/>
        <a:lstStyle/>
        <a:p>
          <a:endParaRPr lang="en-US"/>
        </a:p>
      </dgm:t>
    </dgm:pt>
    <dgm:pt modelId="{CD5DFA6B-1E14-4ADF-BDFE-44F2B93368D3}" type="sibTrans" cxnId="{9B7BDA42-ECF2-43F0-AFCC-E4B20C50C398}">
      <dgm:prSet/>
      <dgm:spPr/>
      <dgm:t>
        <a:bodyPr/>
        <a:lstStyle/>
        <a:p>
          <a:endParaRPr lang="en-US"/>
        </a:p>
      </dgm:t>
    </dgm:pt>
    <dgm:pt modelId="{DE4403EE-AFEF-4C6E-8140-A231F535B46E}" type="pres">
      <dgm:prSet presAssocID="{1512FF62-0671-46BB-B6DD-978254271652}" presName="diagram" presStyleCnt="0">
        <dgm:presLayoutVars>
          <dgm:dir/>
          <dgm:resizeHandles val="exact"/>
        </dgm:presLayoutVars>
      </dgm:prSet>
      <dgm:spPr/>
    </dgm:pt>
    <dgm:pt modelId="{AAB1282E-E980-4EA1-8159-0632DA585DFE}" type="pres">
      <dgm:prSet presAssocID="{6EBB767A-66FF-494D-9837-E992FA2291ED}" presName="node" presStyleLbl="node1" presStyleIdx="0" presStyleCnt="3" custLinFactNeighborX="3577" custLinFactNeighborY="-2268">
        <dgm:presLayoutVars>
          <dgm:bulletEnabled val="1"/>
        </dgm:presLayoutVars>
      </dgm:prSet>
      <dgm:spPr/>
    </dgm:pt>
    <dgm:pt modelId="{FF07B212-5C12-4E85-BF33-24181A7DA4EB}" type="pres">
      <dgm:prSet presAssocID="{1EDFDD0A-9C6C-4EA1-8E34-325DE7C04CCE}" presName="sibTrans" presStyleLbl="sibTrans2D1" presStyleIdx="0" presStyleCnt="2"/>
      <dgm:spPr/>
    </dgm:pt>
    <dgm:pt modelId="{DDE8380F-9217-40AE-A677-ADD6A12DB8D2}" type="pres">
      <dgm:prSet presAssocID="{1EDFDD0A-9C6C-4EA1-8E34-325DE7C04CCE}" presName="connectorText" presStyleLbl="sibTrans2D1" presStyleIdx="0" presStyleCnt="2"/>
      <dgm:spPr/>
    </dgm:pt>
    <dgm:pt modelId="{41AB15D8-6CEC-4182-A68B-295B75FD6B91}" type="pres">
      <dgm:prSet presAssocID="{01BE2C31-B0D7-4343-8205-F6CDFADC2C1F}" presName="node" presStyleLbl="node1" presStyleIdx="1" presStyleCnt="3" custLinFactNeighborY="-2268">
        <dgm:presLayoutVars>
          <dgm:bulletEnabled val="1"/>
        </dgm:presLayoutVars>
      </dgm:prSet>
      <dgm:spPr/>
    </dgm:pt>
    <dgm:pt modelId="{80BD7CBF-0536-4DAD-83FE-77D477088101}" type="pres">
      <dgm:prSet presAssocID="{3909A009-946E-4B5E-B9D4-E217626A1CA4}" presName="sibTrans" presStyleLbl="sibTrans2D1" presStyleIdx="1" presStyleCnt="2"/>
      <dgm:spPr/>
    </dgm:pt>
    <dgm:pt modelId="{C5861990-15AC-46E6-ABB8-09DFD26972CD}" type="pres">
      <dgm:prSet presAssocID="{3909A009-946E-4B5E-B9D4-E217626A1CA4}" presName="connectorText" presStyleLbl="sibTrans2D1" presStyleIdx="1" presStyleCnt="2"/>
      <dgm:spPr/>
    </dgm:pt>
    <dgm:pt modelId="{816C600E-27BE-4846-91E1-9BD5947A6A4D}" type="pres">
      <dgm:prSet presAssocID="{E2286031-A67D-4AA0-B6BB-3AD1B403C84D}" presName="node" presStyleLbl="node1" presStyleIdx="2" presStyleCnt="3">
        <dgm:presLayoutVars>
          <dgm:bulletEnabled val="1"/>
        </dgm:presLayoutVars>
      </dgm:prSet>
      <dgm:spPr/>
    </dgm:pt>
  </dgm:ptLst>
  <dgm:cxnLst>
    <dgm:cxn modelId="{72B61713-9EE0-4925-AADA-BC7FF8A2D3D8}" type="presOf" srcId="{1EDFDD0A-9C6C-4EA1-8E34-325DE7C04CCE}" destId="{FF07B212-5C12-4E85-BF33-24181A7DA4EB}" srcOrd="0" destOrd="0" presId="urn:microsoft.com/office/officeart/2005/8/layout/process5"/>
    <dgm:cxn modelId="{490B9A27-6F84-4FFD-9AD3-E1CE128B5F23}" srcId="{1512FF62-0671-46BB-B6DD-978254271652}" destId="{01BE2C31-B0D7-4343-8205-F6CDFADC2C1F}" srcOrd="1" destOrd="0" parTransId="{F0423FA2-C55E-4BF9-B658-9EC067C7FDB4}" sibTransId="{3909A009-946E-4B5E-B9D4-E217626A1CA4}"/>
    <dgm:cxn modelId="{19A66B31-B1A0-4093-B0A9-0E9B461370B3}" type="presOf" srcId="{E2286031-A67D-4AA0-B6BB-3AD1B403C84D}" destId="{816C600E-27BE-4846-91E1-9BD5947A6A4D}" srcOrd="0" destOrd="0" presId="urn:microsoft.com/office/officeart/2005/8/layout/process5"/>
    <dgm:cxn modelId="{9B7BDA42-ECF2-43F0-AFCC-E4B20C50C398}" srcId="{1512FF62-0671-46BB-B6DD-978254271652}" destId="{E2286031-A67D-4AA0-B6BB-3AD1B403C84D}" srcOrd="2" destOrd="0" parTransId="{B62D97DA-3489-4A79-90FF-CC423E40EB8F}" sibTransId="{CD5DFA6B-1E14-4ADF-BDFE-44F2B93368D3}"/>
    <dgm:cxn modelId="{53A28566-5637-4EAE-AE20-4BDF21A106EC}" type="presOf" srcId="{3909A009-946E-4B5E-B9D4-E217626A1CA4}" destId="{C5861990-15AC-46E6-ABB8-09DFD26972CD}" srcOrd="1" destOrd="0" presId="urn:microsoft.com/office/officeart/2005/8/layout/process5"/>
    <dgm:cxn modelId="{04371754-FEFA-4036-B5B4-122D0B00EEA2}" type="presOf" srcId="{1512FF62-0671-46BB-B6DD-978254271652}" destId="{DE4403EE-AFEF-4C6E-8140-A231F535B46E}" srcOrd="0" destOrd="0" presId="urn:microsoft.com/office/officeart/2005/8/layout/process5"/>
    <dgm:cxn modelId="{87400797-D344-48DF-94D8-3AA1736F9E41}" srcId="{1512FF62-0671-46BB-B6DD-978254271652}" destId="{6EBB767A-66FF-494D-9837-E992FA2291ED}" srcOrd="0" destOrd="0" parTransId="{8D20C6DD-F6AE-4907-B4A7-A891B0E5C3DA}" sibTransId="{1EDFDD0A-9C6C-4EA1-8E34-325DE7C04CCE}"/>
    <dgm:cxn modelId="{A5D551B1-0490-4955-B511-45858347D79C}" type="presOf" srcId="{3909A009-946E-4B5E-B9D4-E217626A1CA4}" destId="{80BD7CBF-0536-4DAD-83FE-77D477088101}" srcOrd="0" destOrd="0" presId="urn:microsoft.com/office/officeart/2005/8/layout/process5"/>
    <dgm:cxn modelId="{6A940BD8-2E22-4E22-AE4D-56C37B126FEE}" type="presOf" srcId="{1EDFDD0A-9C6C-4EA1-8E34-325DE7C04CCE}" destId="{DDE8380F-9217-40AE-A677-ADD6A12DB8D2}" srcOrd="1" destOrd="0" presId="urn:microsoft.com/office/officeart/2005/8/layout/process5"/>
    <dgm:cxn modelId="{F09DF3D8-6E73-42F8-A570-F196F8E1ED07}" type="presOf" srcId="{6EBB767A-66FF-494D-9837-E992FA2291ED}" destId="{AAB1282E-E980-4EA1-8159-0632DA585DFE}" srcOrd="0" destOrd="0" presId="urn:microsoft.com/office/officeart/2005/8/layout/process5"/>
    <dgm:cxn modelId="{7C5CB5F8-3E91-43AF-82E6-3F7C7E034B32}" type="presOf" srcId="{01BE2C31-B0D7-4343-8205-F6CDFADC2C1F}" destId="{41AB15D8-6CEC-4182-A68B-295B75FD6B91}" srcOrd="0" destOrd="0" presId="urn:microsoft.com/office/officeart/2005/8/layout/process5"/>
    <dgm:cxn modelId="{6406F528-08F3-408A-B2DA-BF4506E593C5}" type="presParOf" srcId="{DE4403EE-AFEF-4C6E-8140-A231F535B46E}" destId="{AAB1282E-E980-4EA1-8159-0632DA585DFE}" srcOrd="0" destOrd="0" presId="urn:microsoft.com/office/officeart/2005/8/layout/process5"/>
    <dgm:cxn modelId="{9AC77EB2-2A93-4D19-9B36-D6E17830DE71}" type="presParOf" srcId="{DE4403EE-AFEF-4C6E-8140-A231F535B46E}" destId="{FF07B212-5C12-4E85-BF33-24181A7DA4EB}" srcOrd="1" destOrd="0" presId="urn:microsoft.com/office/officeart/2005/8/layout/process5"/>
    <dgm:cxn modelId="{C1109872-D87E-4AAE-8FB8-AD8B279E3D91}" type="presParOf" srcId="{FF07B212-5C12-4E85-BF33-24181A7DA4EB}" destId="{DDE8380F-9217-40AE-A677-ADD6A12DB8D2}" srcOrd="0" destOrd="0" presId="urn:microsoft.com/office/officeart/2005/8/layout/process5"/>
    <dgm:cxn modelId="{1B12C1AE-CA00-4B89-BE4A-3C81A274D9A9}" type="presParOf" srcId="{DE4403EE-AFEF-4C6E-8140-A231F535B46E}" destId="{41AB15D8-6CEC-4182-A68B-295B75FD6B91}" srcOrd="2" destOrd="0" presId="urn:microsoft.com/office/officeart/2005/8/layout/process5"/>
    <dgm:cxn modelId="{2C407422-B257-46E1-8F73-28E35D3F2E02}" type="presParOf" srcId="{DE4403EE-AFEF-4C6E-8140-A231F535B46E}" destId="{80BD7CBF-0536-4DAD-83FE-77D477088101}" srcOrd="3" destOrd="0" presId="urn:microsoft.com/office/officeart/2005/8/layout/process5"/>
    <dgm:cxn modelId="{9B9D9030-61B6-4ADC-8E32-0EB02FBE611B}" type="presParOf" srcId="{80BD7CBF-0536-4DAD-83FE-77D477088101}" destId="{C5861990-15AC-46E6-ABB8-09DFD26972CD}" srcOrd="0" destOrd="0" presId="urn:microsoft.com/office/officeart/2005/8/layout/process5"/>
    <dgm:cxn modelId="{5686BE85-E338-4412-8C1E-0C77A95DB830}" type="presParOf" srcId="{DE4403EE-AFEF-4C6E-8140-A231F535B46E}" destId="{816C600E-27BE-4846-91E1-9BD5947A6A4D}" srcOrd="4"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F6F990-C679-4BC3-955D-DD3DBAF29F34}">
      <dsp:nvSpPr>
        <dsp:cNvPr id="0" name=""/>
        <dsp:cNvSpPr/>
      </dsp:nvSpPr>
      <dsp:spPr>
        <a:xfrm>
          <a:off x="0" y="83859"/>
          <a:ext cx="5458837"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Cavolini" panose="03000502040302020204" pitchFamily="66" charset="0"/>
              <a:cs typeface="Cavolini" panose="03000502040302020204" pitchFamily="66" charset="0"/>
            </a:rPr>
            <a:t>Anything that helps you to understand and show what’s really happening in your setting. It might be something you see, hear, experience, read or are told </a:t>
          </a:r>
        </a:p>
      </dsp:txBody>
      <dsp:txXfrm>
        <a:off x="59399" y="143258"/>
        <a:ext cx="5340039" cy="1098002"/>
      </dsp:txXfrm>
    </dsp:sp>
    <dsp:sp modelId="{2491ECB4-182B-4C9E-8D0C-AECB71BA2EA2}">
      <dsp:nvSpPr>
        <dsp:cNvPr id="0" name=""/>
        <dsp:cNvSpPr/>
      </dsp:nvSpPr>
      <dsp:spPr>
        <a:xfrm>
          <a:off x="0" y="1487860"/>
          <a:ext cx="5458837"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Cavolini" panose="03000502040302020204" pitchFamily="66" charset="0"/>
              <a:cs typeface="Cavolini" panose="03000502040302020204" pitchFamily="66" charset="0"/>
            </a:rPr>
            <a:t>Anything that gives you a reason to believe that something is true or has taken place. </a:t>
          </a:r>
        </a:p>
      </dsp:txBody>
      <dsp:txXfrm>
        <a:off x="59399" y="1547259"/>
        <a:ext cx="5340039" cy="1098002"/>
      </dsp:txXfrm>
    </dsp:sp>
    <dsp:sp modelId="{14E55538-C75B-45C5-9A1F-FD8EC31546E9}">
      <dsp:nvSpPr>
        <dsp:cNvPr id="0" name=""/>
        <dsp:cNvSpPr/>
      </dsp:nvSpPr>
      <dsp:spPr>
        <a:xfrm>
          <a:off x="0" y="2891860"/>
          <a:ext cx="5458837"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Cavolini" panose="03000502040302020204" pitchFamily="66" charset="0"/>
              <a:cs typeface="Cavolini" panose="03000502040302020204" pitchFamily="66" charset="0"/>
            </a:rPr>
            <a:t>Anything that helps you to understand how well your setting is performing and gives you an insight into lived experiences of the children and families you support.</a:t>
          </a:r>
        </a:p>
      </dsp:txBody>
      <dsp:txXfrm>
        <a:off x="59399" y="2951259"/>
        <a:ext cx="5340039" cy="1098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08D9B-63F8-454B-B9C9-BB79084743A7}">
      <dsp:nvSpPr>
        <dsp:cNvPr id="0" name=""/>
        <dsp:cNvSpPr/>
      </dsp:nvSpPr>
      <dsp:spPr>
        <a:xfrm>
          <a:off x="856433" y="0"/>
          <a:ext cx="9706247" cy="4447646"/>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CA99BC-0020-43C8-B7F4-590800F6D4D7}">
      <dsp:nvSpPr>
        <dsp:cNvPr id="0" name=""/>
        <dsp:cNvSpPr/>
      </dsp:nvSpPr>
      <dsp:spPr>
        <a:xfrm>
          <a:off x="5575" y="1334293"/>
          <a:ext cx="3445807" cy="177905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Cavolini" panose="03000502040302020204" pitchFamily="66" charset="0"/>
              <a:cs typeface="Cavolini" panose="03000502040302020204" pitchFamily="66" charset="0"/>
            </a:rPr>
            <a:t>You work in Highland Hills Nursery that recently had an inspection by Care Inspectorate. Family engagement was identified as an area for Improvement</a:t>
          </a:r>
        </a:p>
      </dsp:txBody>
      <dsp:txXfrm>
        <a:off x="92421" y="1421139"/>
        <a:ext cx="3272115" cy="1605366"/>
      </dsp:txXfrm>
    </dsp:sp>
    <dsp:sp modelId="{382A2230-9995-494F-8C40-B5A85E0BAA19}">
      <dsp:nvSpPr>
        <dsp:cNvPr id="0" name=""/>
        <dsp:cNvSpPr/>
      </dsp:nvSpPr>
      <dsp:spPr>
        <a:xfrm>
          <a:off x="3986653" y="1334293"/>
          <a:ext cx="3445807" cy="177905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Cavolini" panose="03000502040302020204" pitchFamily="66" charset="0"/>
              <a:cs typeface="Cavolini" panose="03000502040302020204" pitchFamily="66" charset="0"/>
            </a:rPr>
            <a:t> One parent spoke to the HT expressing concern that she rarely saw her child’s key worker and did not know what her child was doing in nursery from day to day. </a:t>
          </a:r>
        </a:p>
      </dsp:txBody>
      <dsp:txXfrm>
        <a:off x="4073499" y="1421139"/>
        <a:ext cx="3272115" cy="1605366"/>
      </dsp:txXfrm>
    </dsp:sp>
    <dsp:sp modelId="{9064A28A-6B07-4E47-86DC-D2353BFE2767}">
      <dsp:nvSpPr>
        <dsp:cNvPr id="0" name=""/>
        <dsp:cNvSpPr/>
      </dsp:nvSpPr>
      <dsp:spPr>
        <a:xfrm>
          <a:off x="7967732" y="1334293"/>
          <a:ext cx="3445807" cy="177905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Cavolini" panose="03000502040302020204" pitchFamily="66" charset="0"/>
              <a:cs typeface="Cavolini" panose="03000502040302020204" pitchFamily="66" charset="0"/>
            </a:rPr>
            <a:t>At an online staff meeting it was agreed that family engagement should be the focus for self-evaluation and improvement.</a:t>
          </a:r>
        </a:p>
      </dsp:txBody>
      <dsp:txXfrm>
        <a:off x="8054578" y="1421139"/>
        <a:ext cx="3272115" cy="16053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1282E-E980-4EA1-8159-0632DA585DFE}">
      <dsp:nvSpPr>
        <dsp:cNvPr id="0" name=""/>
        <dsp:cNvSpPr/>
      </dsp:nvSpPr>
      <dsp:spPr>
        <a:xfrm>
          <a:off x="123138" y="1458218"/>
          <a:ext cx="3148056" cy="188883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Cavolini" panose="03000502040302020204" pitchFamily="66" charset="0"/>
              <a:cs typeface="Cavolini" panose="03000502040302020204" pitchFamily="66" charset="0"/>
            </a:rPr>
            <a:t>Reflect on this session</a:t>
          </a:r>
          <a:r>
            <a:rPr lang="en-GB" sz="1500" kern="1200">
              <a:latin typeface="Cavolini" panose="03000502040302020204" pitchFamily="66" charset="0"/>
              <a:cs typeface="Cavolini" panose="03000502040302020204" pitchFamily="66" charset="0"/>
            </a:rPr>
            <a:t>.</a:t>
          </a:r>
          <a:endParaRPr lang="en-US" sz="1500" kern="1200">
            <a:latin typeface="Cavolini" panose="03000502040302020204" pitchFamily="66" charset="0"/>
            <a:cs typeface="Cavolini" panose="03000502040302020204" pitchFamily="66" charset="0"/>
          </a:endParaRPr>
        </a:p>
      </dsp:txBody>
      <dsp:txXfrm>
        <a:off x="178460" y="1513540"/>
        <a:ext cx="3037412" cy="1778190"/>
      </dsp:txXfrm>
    </dsp:sp>
    <dsp:sp modelId="{FF07B212-5C12-4E85-BF33-24181A7DA4EB}">
      <dsp:nvSpPr>
        <dsp:cNvPr id="0" name=""/>
        <dsp:cNvSpPr/>
      </dsp:nvSpPr>
      <dsp:spPr>
        <a:xfrm>
          <a:off x="3523451" y="2012276"/>
          <a:ext cx="607706" cy="780718"/>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3523451" y="2168420"/>
        <a:ext cx="425394" cy="468430"/>
      </dsp:txXfrm>
    </dsp:sp>
    <dsp:sp modelId="{41AB15D8-6CEC-4182-A68B-295B75FD6B91}">
      <dsp:nvSpPr>
        <dsp:cNvPr id="0" name=""/>
        <dsp:cNvSpPr/>
      </dsp:nvSpPr>
      <dsp:spPr>
        <a:xfrm>
          <a:off x="4417812" y="1458218"/>
          <a:ext cx="3148056" cy="188883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Cavolini" panose="03000502040302020204" pitchFamily="66" charset="0"/>
              <a:cs typeface="Cavolini" panose="03000502040302020204" pitchFamily="66" charset="0"/>
            </a:rPr>
            <a:t>Is there any aspect of the self-evaluation process that needs to improve in your setting?</a:t>
          </a:r>
          <a:endParaRPr lang="en-US" sz="2000" kern="1200">
            <a:latin typeface="Cavolini" panose="03000502040302020204" pitchFamily="66" charset="0"/>
            <a:cs typeface="Cavolini" panose="03000502040302020204" pitchFamily="66" charset="0"/>
          </a:endParaRPr>
        </a:p>
      </dsp:txBody>
      <dsp:txXfrm>
        <a:off x="4473134" y="1513540"/>
        <a:ext cx="3037412" cy="1778190"/>
      </dsp:txXfrm>
    </dsp:sp>
    <dsp:sp modelId="{80BD7CBF-0536-4DAD-83FE-77D477088101}">
      <dsp:nvSpPr>
        <dsp:cNvPr id="0" name=""/>
        <dsp:cNvSpPr/>
      </dsp:nvSpPr>
      <dsp:spPr>
        <a:xfrm rot="33414">
          <a:off x="7842882" y="2033511"/>
          <a:ext cx="667419" cy="780718"/>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842887" y="2188682"/>
        <a:ext cx="467193" cy="468430"/>
      </dsp:txXfrm>
    </dsp:sp>
    <dsp:sp modelId="{816C600E-27BE-4846-91E1-9BD5947A6A4D}">
      <dsp:nvSpPr>
        <dsp:cNvPr id="0" name=""/>
        <dsp:cNvSpPr/>
      </dsp:nvSpPr>
      <dsp:spPr>
        <a:xfrm>
          <a:off x="8825091" y="1501056"/>
          <a:ext cx="3148056" cy="188883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Cavolini" panose="03000502040302020204" pitchFamily="66" charset="0"/>
              <a:cs typeface="Cavolini" panose="03000502040302020204" pitchFamily="66" charset="0"/>
            </a:rPr>
            <a:t>Discuss any possible improvements with your manager.</a:t>
          </a:r>
          <a:endParaRPr lang="en-US" sz="2000" kern="1200">
            <a:latin typeface="Cavolini" panose="03000502040302020204" pitchFamily="66" charset="0"/>
            <a:cs typeface="Cavolini" panose="03000502040302020204" pitchFamily="66" charset="0"/>
          </a:endParaRPr>
        </a:p>
      </dsp:txBody>
      <dsp:txXfrm>
        <a:off x="8880413" y="1556378"/>
        <a:ext cx="3037412" cy="17781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6-02T18:59:09.65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2975 148,'-7'3,"1"0,-1 1,1 0,-1 1,1-1,-9 10,-7 6,-658 621,169-147,32-75,-26-29,108-99,291-207,99-78,-1 0,1 1,0-1,1 2,0-1,0 0,0 1,1 0,0 1,-6 14,0 5,2 0,-7 31,10-31,-9 38,-8 92,7 67,4-44,-26 686,38-684,11 284,-8-434,25 230,-16-183,29 102,165 488,-181-594,4-2,2-1,4-2,85 130,74 116,-188-307,119 213,-104-190,3-1,0-1,3 0,42 38,18 17,-63-59,2-1,54 42,-59-53,96 73,-82-61,2-1,1-2,1-1,55 23,55 31,-102-52,2-2,77 25,-12-5,-34-12,2-3,0-4,2-4,0-3,1-4,160 5,161-21,-365 5,-1 2,64 15,-56-10,57 5,-87-13,40 3,68 12,-38-3,1-4,111-3,-171-5,0 2,0 0,40 11,86 33,-90-26,76 15,-105-29,98 17,151 9,-110-31,19 1,-41 17,-23-1,11 4,-12-2,-24-13,97 15,60 22,150 23,-224-39,-62-12,134-1,131-17,-173-1,-130 2,4 1,178-20,-46-22,136-20,-242 47,127-1,-190 15,53 0,120-15,101-33,19 20,-232 22,62-12,-25 2,92-10,98-6,-205 32,77-4,-166-3,90-25,-6 1,146-6,-24 4,134-44,19-2,-290 62,179-3,-202 19,261 6,-204 15,2 1,255-15,-301-7,413-32,-462 28,146-17,156-11,-289 30,293-19,114-6,-222 6,-203 16,-20 1,0-1,-1-2,0-1,41-18,22-7,109-24,-118 34,36-9,-70 22,11-4,-1 4,84-5,-3 16,-73 2,118-12,113-51,-6-20,-286 78,29-9,0-2,-1-2,0-1,-2-1,0-3,-1-1,-1-1,31-29,64-43,-98 75,-2-1,0-1,-2-1,41-43,9-39,-49 64,56-63,163-184,-220 253,-2 0,-2-2,-1 0,-2-2,16-41,113-303,-137 349,-1 0,7-51,-2 10,-7 45,23-52,-22 58,0 0,-2-1,12-50,-15 19,-2-71,-3 69,9-75,50-151,-12 70,-36 150,4-90,8-74,-2 25,-18-345,-12 453,-4 1,-4 0,-4 1,-60-161,64 212,-2 1,-25-42,-56-72,38 62,-11-46,7 12,54 109,1 1,-2 0,0 1,-31-29,-2 0,1-3,3-1,-42-66,36 50,24 35,-2 0,-1 2,-35-29,-99-66,74 58,-179-122,222 161,-1 2,-1 2,0 2,-70-19,-37 1,-1 7,-1 7,-296-8,-250 35,649-5,-86-16,28 2,67 12,0-2,1-2,-76-24,24 0,-113-23,-99-3,159 32,-6 5,-38-8,75 2,-221-22,181 45,85 4,0-4,-117-20,96 0,55 13,0 2,-56-7,-75-8,-65-4,217 27,-251-18,67-1,-43-7,128 11,-126 1,-117 15,145 3,-1777-3,1872 5,-118 19,-89-6,154-13,-22 14,3 0,-481-12,381-9,-948 2,1171-4,-129-24,163 23,-158-35,62 19,-215-23,-222 40,302 6,-433-2,673 0,-1-2,-42-8,54 7,-1 0,1-1,0-1,0 0,0-1,-14-9,-12-10,-75-35,89 50,0 1,0 1,0 1,-43-6,-45 4,-164 10,119 2,-486-3,628 0,-1 1,1 1,0 1,0 0,-1 1,2 0,-1 2,1 0,-30 16,22-8,1 2,0 0,1 1,0 2,-23 26,34-34,-2-1,1 0,-1-1,-1 0,0-1,0 0,0-1,-1-1,0 0,-1-1,1 0,-1-1,-24 3,-15-1,1-2,-83-6,77 1,-107 5,143-2,0 1,0 2,1 0,0 1,-26 11,20-5,-58 17,51-22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6-02T18:59:13.91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0,'5'0,"-1"1,0-1,0 1,0 0,-1 0,1 0,0 0,0 0,0 1,-1 0,5 2,1 1,49 25,175 93,-178-90,-1 2,54 47,140 145,-212-193,51 56,87 116,-166-196,36 44,2-2,2-2,73 58,18 6,32 24,-101-83,-29-22,1-1,87 49,-82-54,0 1,-2 3,-1 2,-2 1,62 66,-41-42,3-3,125 80,-190-135,66 49,-2 3,73 77,-125-119,0 0,0-1,1 0,0-1,1-1,24 10,5 2,-27-11,1 1,-1 0,-1 2,0 0,0 1,-1 0,26 29,23 33,-33-43</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6-02T18:59:16.44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1233,'154'-2,"183"5,-107 20,-25-2,-146-17,85-6,-136 1,0 0,0 0,0 0,0-1,11-4,-17 5,0 0,0 0,0 0,-1 0,1 0,0 0,-1 0,1 0,-1-1,0 1,1-1,-1 1,0-1,0 1,0-1,0 0,0 0,0 1,0-1,-1 0,1 0,-1 0,1 0,-1 0,0 0,0 0,0-2,-1-9,-1 1,-1 0,0 0,0 1,-6-13,-7-22,5-2,2 0,2-1,-1-53,8-153,2 141,-1-313,-1 378</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57DCC8-2DD3-43D1-9DC9-04B9ABFA744E}" type="datetimeFigureOut">
              <a:rPr lang="en-GB" smtClean="0"/>
              <a:t>15/06/2026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C2BC08-D3EC-4C73-B627-1E28C3673341}" type="slidenum">
              <a:rPr lang="en-GB" smtClean="0"/>
              <a:t>‹#›</a:t>
            </a:fld>
            <a:endParaRPr lang="en-GB"/>
          </a:p>
        </p:txBody>
      </p:sp>
    </p:spTree>
    <p:extLst>
      <p:ext uri="{BB962C8B-B14F-4D97-AF65-F5344CB8AC3E}">
        <p14:creationId xmlns:p14="http://schemas.microsoft.com/office/powerpoint/2010/main" val="2045381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this session on Self-evaluation for Improvement in ELC. </a:t>
            </a:r>
          </a:p>
          <a:p>
            <a:r>
              <a:rPr lang="en-GB" dirty="0"/>
              <a:t> </a:t>
            </a:r>
          </a:p>
          <a:p>
            <a:endParaRPr lang="en-GB" dirty="0"/>
          </a:p>
        </p:txBody>
      </p:sp>
      <p:sp>
        <p:nvSpPr>
          <p:cNvPr id="4" name="Slide Number Placeholder 3"/>
          <p:cNvSpPr>
            <a:spLocks noGrp="1"/>
          </p:cNvSpPr>
          <p:nvPr>
            <p:ph type="sldNum" sz="quarter" idx="5"/>
          </p:nvPr>
        </p:nvSpPr>
        <p:spPr/>
        <p:txBody>
          <a:bodyPr/>
          <a:lstStyle/>
          <a:p>
            <a:fld id="{26C2BC08-D3EC-4C73-B627-1E28C3673341}" type="slidenum">
              <a:rPr lang="en-GB" smtClean="0"/>
              <a:t>1</a:t>
            </a:fld>
            <a:endParaRPr lang="en-GB"/>
          </a:p>
        </p:txBody>
      </p:sp>
    </p:spTree>
    <p:extLst>
      <p:ext uri="{BB962C8B-B14F-4D97-AF65-F5344CB8AC3E}">
        <p14:creationId xmlns:p14="http://schemas.microsoft.com/office/powerpoint/2010/main" val="49265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Our aim for this session is to develop an understanding of the purpose, value and process of self-evaluation to ensure continuous improvement in early learning and childcare.</a:t>
            </a:r>
          </a:p>
        </p:txBody>
      </p:sp>
      <p:sp>
        <p:nvSpPr>
          <p:cNvPr id="4" name="Slide Number Placeholder 3"/>
          <p:cNvSpPr>
            <a:spLocks noGrp="1"/>
          </p:cNvSpPr>
          <p:nvPr>
            <p:ph type="sldNum" sz="quarter" idx="5"/>
          </p:nvPr>
        </p:nvSpPr>
        <p:spPr/>
        <p:txBody>
          <a:bodyPr/>
          <a:lstStyle/>
          <a:p>
            <a:fld id="{26C2BC08-D3EC-4C73-B627-1E28C3673341}" type="slidenum">
              <a:rPr lang="en-GB" smtClean="0"/>
              <a:t>2</a:t>
            </a:fld>
            <a:endParaRPr lang="en-GB"/>
          </a:p>
        </p:txBody>
      </p:sp>
    </p:spTree>
    <p:extLst>
      <p:ext uri="{BB962C8B-B14F-4D97-AF65-F5344CB8AC3E}">
        <p14:creationId xmlns:p14="http://schemas.microsoft.com/office/powerpoint/2010/main" val="42104895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let’s go back to basics and consider what self-evaluation is!</a:t>
            </a:r>
          </a:p>
          <a:p>
            <a:endParaRPr lang="en-GB"/>
          </a:p>
          <a:p>
            <a:r>
              <a:rPr lang="en-GB"/>
              <a:t>Care Inspectorate recently published draft guidance on Self-evaluation for Improvement and this is how it’s described in the guidance - </a:t>
            </a:r>
            <a:r>
              <a:rPr lang="en-GB" i="1"/>
              <a:t>Read through quote on slide.</a:t>
            </a:r>
          </a:p>
          <a:p>
            <a:endParaRPr lang="en-GB"/>
          </a:p>
          <a:p>
            <a:r>
              <a:rPr lang="en-GB"/>
              <a:t>Self-evaluation isn’t anything new and there’s always been an expectation for us to reflect on our practice, identify what’s going well, what could be better and then make changes which will improve our practice, particularly for children and families</a:t>
            </a:r>
          </a:p>
          <a:p>
            <a:endParaRPr lang="en-GB"/>
          </a:p>
          <a:p>
            <a:r>
              <a:rPr lang="en-GB"/>
              <a:t>What has changed over time is how we do that. The introduction of 1140 hours has brought its challenges as so many settings now find it difficult to get together as staff team to work on self-evaluation. Like planning, all settings seem to do it differently and some practitioners have lost confidence in their approach. So we hope that this session will, as our aim states, help you to understand why self-evaluation is so important and will give you some ideas of how to go about it in a manageable and meaningful way.</a:t>
            </a:r>
          </a:p>
          <a:p>
            <a:endParaRPr lang="en-GB"/>
          </a:p>
        </p:txBody>
      </p:sp>
      <p:sp>
        <p:nvSpPr>
          <p:cNvPr id="4" name="Slide Number Placeholder 3"/>
          <p:cNvSpPr>
            <a:spLocks noGrp="1"/>
          </p:cNvSpPr>
          <p:nvPr>
            <p:ph type="sldNum" sz="quarter" idx="5"/>
          </p:nvPr>
        </p:nvSpPr>
        <p:spPr/>
        <p:txBody>
          <a:bodyPr/>
          <a:lstStyle/>
          <a:p>
            <a:fld id="{26C2BC08-D3EC-4C73-B627-1E28C3673341}" type="slidenum">
              <a:rPr lang="en-GB" smtClean="0"/>
              <a:t>3</a:t>
            </a:fld>
            <a:endParaRPr lang="en-GB"/>
          </a:p>
        </p:txBody>
      </p:sp>
    </p:spTree>
    <p:extLst>
      <p:ext uri="{BB962C8B-B14F-4D97-AF65-F5344CB8AC3E}">
        <p14:creationId xmlns:p14="http://schemas.microsoft.com/office/powerpoint/2010/main" val="636104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Firstly, we need to create a structure to our self-evaluation, and this can be done using the self-evaluative questions on the slide – and we’ll keep coming back to these during the session. There are 4 questions and they are…</a:t>
            </a:r>
            <a:r>
              <a:rPr lang="en-GB" i="1"/>
              <a:t>Read 4 questions on the slide. </a:t>
            </a:r>
          </a:p>
          <a:p>
            <a:endParaRPr lang="en-GB" i="1"/>
          </a:p>
          <a:p>
            <a:r>
              <a:rPr lang="en-GB" i="0"/>
              <a:t>Using these 4 questions will help us to:</a:t>
            </a:r>
          </a:p>
          <a:p>
            <a:pPr marL="171450" indent="-171450">
              <a:buFont typeface="Arial" panose="020B0604020202020204" pitchFamily="34" charset="0"/>
              <a:buChar char="•"/>
            </a:pPr>
            <a:r>
              <a:rPr lang="en-GB" i="0"/>
              <a:t>Evaluate how well our settings are performing </a:t>
            </a:r>
          </a:p>
          <a:p>
            <a:pPr marL="171450" indent="-171450">
              <a:buFont typeface="Arial" panose="020B0604020202020204" pitchFamily="34" charset="0"/>
              <a:buChar char="•"/>
            </a:pPr>
            <a:r>
              <a:rPr lang="en-GB" i="0"/>
              <a:t>Recognise what’s working and where improvements are needed</a:t>
            </a:r>
          </a:p>
          <a:p>
            <a:pPr marL="171450" indent="-171450">
              <a:buFont typeface="Arial" panose="020B0604020202020204" pitchFamily="34" charset="0"/>
              <a:buChar char="•"/>
            </a:pPr>
            <a:r>
              <a:rPr lang="en-GB" i="0"/>
              <a:t>Develop clear and focussed plans to take improvement ideas forward</a:t>
            </a:r>
          </a:p>
          <a:p>
            <a:pPr marL="171450" indent="-171450">
              <a:buFont typeface="Arial" panose="020B0604020202020204" pitchFamily="34" charset="0"/>
              <a:buChar char="•"/>
            </a:pPr>
            <a:r>
              <a:rPr lang="en-GB" i="0"/>
              <a:t>And evaluate the impact of the improvement. In other words, what difference did our improvements make?</a:t>
            </a:r>
          </a:p>
          <a:p>
            <a:endParaRPr lang="en-GB" i="0"/>
          </a:p>
          <a:p>
            <a:r>
              <a:rPr lang="en-GB" i="0"/>
              <a:t>If we stick to answering these 4 questions, we can be sure that we’re on the right track when it comes to effective self-evaluation.</a:t>
            </a:r>
            <a:endParaRPr lang="en-GB"/>
          </a:p>
          <a:p>
            <a:endParaRPr lang="en-GB"/>
          </a:p>
        </p:txBody>
      </p:sp>
      <p:sp>
        <p:nvSpPr>
          <p:cNvPr id="4" name="Slide Number Placeholder 3"/>
          <p:cNvSpPr>
            <a:spLocks noGrp="1"/>
          </p:cNvSpPr>
          <p:nvPr>
            <p:ph type="sldNum" sz="quarter" idx="5"/>
          </p:nvPr>
        </p:nvSpPr>
        <p:spPr/>
        <p:txBody>
          <a:bodyPr/>
          <a:lstStyle/>
          <a:p>
            <a:fld id="{26C2BC08-D3EC-4C73-B627-1E28C3673341}" type="slidenum">
              <a:rPr lang="en-GB" smtClean="0"/>
              <a:t>4</a:t>
            </a:fld>
            <a:endParaRPr lang="en-GB"/>
          </a:p>
        </p:txBody>
      </p:sp>
    </p:spTree>
    <p:extLst>
      <p:ext uri="{BB962C8B-B14F-4D97-AF65-F5344CB8AC3E}">
        <p14:creationId xmlns:p14="http://schemas.microsoft.com/office/powerpoint/2010/main" val="799705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we have the </a:t>
            </a:r>
            <a:r>
              <a:rPr lang="en-GB" b="1"/>
              <a:t>Self-evaluation for Improvement Cycle </a:t>
            </a:r>
            <a:r>
              <a:rPr lang="en-GB"/>
              <a:t>which Care Inspectorate has created. </a:t>
            </a:r>
          </a:p>
          <a:p>
            <a:r>
              <a:rPr lang="en-GB"/>
              <a:t>As you can see, there are 7 steps within the cycle which form a step-by step guide to the self-evaluation process – but if you look closely, you can see how these relate to the 4 questions we looked at on the last slide. We’ve added arrows to show you where they are.</a:t>
            </a:r>
          </a:p>
          <a:p>
            <a:endParaRPr lang="en-GB"/>
          </a:p>
          <a:p>
            <a:r>
              <a:rPr lang="en-GB"/>
              <a:t>What we’re going to do in this session is take a closer look at the 4 questions, how they link in with the self-evaluation cycle and look at some examples of what this looks like in practice.  </a:t>
            </a:r>
          </a:p>
          <a:p>
            <a:endParaRPr lang="en-GB"/>
          </a:p>
          <a:p>
            <a:r>
              <a:rPr lang="en-GB"/>
              <a:t>We’re also going to consider some of the practicalities of undertaking self-evaluation on our settings.</a:t>
            </a:r>
          </a:p>
        </p:txBody>
      </p:sp>
      <p:sp>
        <p:nvSpPr>
          <p:cNvPr id="4" name="Slide Number Placeholder 3"/>
          <p:cNvSpPr>
            <a:spLocks noGrp="1"/>
          </p:cNvSpPr>
          <p:nvPr>
            <p:ph type="sldNum" sz="quarter" idx="5"/>
          </p:nvPr>
        </p:nvSpPr>
        <p:spPr/>
        <p:txBody>
          <a:bodyPr/>
          <a:lstStyle/>
          <a:p>
            <a:fld id="{26C2BC08-D3EC-4C73-B627-1E28C3673341}" type="slidenum">
              <a:rPr lang="en-GB" smtClean="0"/>
              <a:t>5</a:t>
            </a:fld>
            <a:endParaRPr lang="en-GB"/>
          </a:p>
        </p:txBody>
      </p:sp>
    </p:spTree>
    <p:extLst>
      <p:ext uri="{BB962C8B-B14F-4D97-AF65-F5344CB8AC3E}">
        <p14:creationId xmlns:p14="http://schemas.microsoft.com/office/powerpoint/2010/main" val="27237679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But first, before we even ask any of the 4 questions, we need to identify our focus. – What is it that we need to improve? </a:t>
            </a:r>
          </a:p>
          <a:p>
            <a:r>
              <a:rPr lang="en-GB"/>
              <a:t>If we’re not sure where to start, there are a number of sources that may help us.</a:t>
            </a:r>
            <a:endParaRPr lang="en-GB" i="1"/>
          </a:p>
          <a:p>
            <a:r>
              <a:rPr lang="en-GB"/>
              <a:t>We should think about what improvements will have the biggest impact, particularly for children and families.</a:t>
            </a:r>
          </a:p>
          <a:p>
            <a:r>
              <a:rPr lang="en-GB"/>
              <a:t>If you’re in the early stages of self-evaluation, start small, keep things manageable and focus on what is achievable. </a:t>
            </a:r>
          </a:p>
          <a:p>
            <a:endParaRPr lang="en-GB"/>
          </a:p>
          <a:p>
            <a:r>
              <a:rPr lang="en-GB"/>
              <a:t>When deciding what you want to focus on.</a:t>
            </a:r>
          </a:p>
          <a:p>
            <a:r>
              <a:rPr lang="en-GB"/>
              <a:t>You should consider: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Any </a:t>
            </a:r>
            <a:r>
              <a:rPr lang="en-GB" b="1"/>
              <a:t>Requirements</a:t>
            </a:r>
            <a:r>
              <a:rPr lang="en-GB"/>
              <a:t> or </a:t>
            </a:r>
            <a:r>
              <a:rPr lang="en-GB" b="1"/>
              <a:t>Areas for Improvement </a:t>
            </a:r>
            <a:r>
              <a:rPr lang="en-GB"/>
              <a:t>from your last inspection - these must be a priority, especially Requirements which will have a deadline.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a:t>Core Assurances </a:t>
            </a:r>
            <a:r>
              <a:rPr lang="en-GB"/>
              <a:t>– we’ll look at this in more detail on the next slide</a:t>
            </a:r>
          </a:p>
          <a:p>
            <a:pPr marL="171450" indent="-171450">
              <a:buFont typeface="Arial" panose="020B0604020202020204" pitchFamily="34" charset="0"/>
              <a:buChar char="•"/>
            </a:pPr>
            <a:r>
              <a:rPr lang="en-GB"/>
              <a:t>You could evaluate a specific </a:t>
            </a:r>
            <a:r>
              <a:rPr lang="en-GB" b="1"/>
              <a:t>quality indicator </a:t>
            </a:r>
            <a:r>
              <a:rPr lang="en-GB"/>
              <a:t>or </a:t>
            </a:r>
            <a:r>
              <a:rPr lang="en-GB" b="1"/>
              <a:t>theme</a:t>
            </a:r>
            <a:r>
              <a:rPr lang="en-GB"/>
              <a:t> from the Quality Improvement Framework</a:t>
            </a:r>
          </a:p>
          <a:p>
            <a:pPr marL="171450" indent="-171450">
              <a:buFont typeface="Arial" panose="020B0604020202020204" pitchFamily="34" charset="0"/>
              <a:buChar char="•"/>
            </a:pPr>
            <a:r>
              <a:rPr lang="en-GB"/>
              <a:t>And there’s your setting’s own </a:t>
            </a:r>
            <a:r>
              <a:rPr lang="en-GB" b="1"/>
              <a:t>quality assurance </a:t>
            </a:r>
            <a:r>
              <a:rPr lang="en-GB"/>
              <a:t>activities which may have highlighted an issue that needs to be addressed. For example, your SMT may have noticed during their monitoring that staff could improve their interactions with children or provide more opportunities for children to develop their independence at mealtimes .</a:t>
            </a:r>
          </a:p>
          <a:p>
            <a:pPr marL="171450" indent="-171450">
              <a:buFont typeface="Arial" panose="020B0604020202020204" pitchFamily="34" charset="0"/>
              <a:buChar char="•"/>
            </a:pPr>
            <a:r>
              <a:rPr lang="en-GB"/>
              <a:t>And of course, there’s</a:t>
            </a:r>
            <a:r>
              <a:rPr lang="en-GB" b="1"/>
              <a:t> feedback </a:t>
            </a:r>
            <a:r>
              <a:rPr lang="en-GB"/>
              <a:t>from children, their families/carers and key stakeholders. We should regularly be gathering feedback from all who are involved in the life of the setting. When doing so, this may highlight areas of practice which could be improved, such as family engagement or involvement in the life of the community – or even how well people are welcomed into the setting every day. </a:t>
            </a:r>
          </a:p>
          <a:p>
            <a:pPr marL="171450" indent="-171450">
              <a:buFont typeface="Arial" panose="020B0604020202020204" pitchFamily="34" charset="0"/>
              <a:buChar char="•"/>
            </a:pPr>
            <a:endParaRPr lang="en-GB"/>
          </a:p>
          <a:p>
            <a:pPr marL="0" indent="0">
              <a:buFont typeface="Arial" panose="020B0604020202020204" pitchFamily="34" charset="0"/>
              <a:buNone/>
            </a:pPr>
            <a:r>
              <a:rPr lang="en-GB"/>
              <a:t>When choosing a focus, it doesn’t always need to be a big focus, like improving the outdoor area, which will take a lot of time. Sometimes, it can be a small focus, like improving the mud kitchen, which can be improved through ‘quick wins’ which will take much less time but could have a significant impact.</a:t>
            </a:r>
          </a:p>
          <a:p>
            <a:pPr marL="0" indent="0">
              <a:buFont typeface="Arial" panose="020B0604020202020204" pitchFamily="34" charset="0"/>
              <a:buNone/>
            </a:pPr>
            <a:endParaRPr lang="en-GB"/>
          </a:p>
          <a:p>
            <a:pPr marL="0" indent="0">
              <a:buFont typeface="Arial" panose="020B0604020202020204" pitchFamily="34" charset="0"/>
              <a:buNone/>
            </a:pPr>
            <a:r>
              <a:rPr lang="en-GB"/>
              <a:t>And remember that your focus for improvement should always be relevant to where your setting is right now.</a:t>
            </a:r>
          </a:p>
          <a:p>
            <a:pPr marL="171450" indent="-171450">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26C2BC08-D3EC-4C73-B627-1E28C3673341}" type="slidenum">
              <a:rPr lang="en-GB" smtClean="0"/>
              <a:t>6</a:t>
            </a:fld>
            <a:endParaRPr lang="en-GB"/>
          </a:p>
        </p:txBody>
      </p:sp>
    </p:spTree>
    <p:extLst>
      <p:ext uri="{BB962C8B-B14F-4D97-AF65-F5344CB8AC3E}">
        <p14:creationId xmlns:p14="http://schemas.microsoft.com/office/powerpoint/2010/main" val="1002614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let’s look at Core Assurance in more detail. Core assurances highlight what Care Inspectorate must look at when they’re inspecting a setting and they are the minimum assurances that need to be in place. They help to guide us on the areas that are important to children’s safety and wellbeing such as Child Protection, Medication, Accident and Incident records, Complaints, Infection Prevention and Control. All these should be monitored or audited through the Quality Assurance processes carried out by the SMT but sometimes things are missed so it’s important to ensure that all the core assurances are in place at all times to ensure children’s safety.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Care Inspectorate have provided a helpful Core Assurances template which can be used by ELC settings –  you can find it using the link on the slide. This template is devised to help settings check that they are meeting all of these core assurances and are able to evidence this. It provides an overview which can identify any gaps there may be.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 the slide you can see the first section of the questionnaire which focuses on ‘General Actions’ – such as the registration document and insurance certificate being displayed.  And there’s also a worked example to see how this should be completed.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when completing this questionnaire, gaps are discovered, they should be a priority for improvement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6C2BC08-D3EC-4C73-B627-1E28C3673341}" type="slidenum">
              <a:rPr lang="en-GB" smtClean="0"/>
              <a:t>7</a:t>
            </a:fld>
            <a:endParaRPr lang="en-GB"/>
          </a:p>
        </p:txBody>
      </p:sp>
    </p:spTree>
    <p:extLst>
      <p:ext uri="{BB962C8B-B14F-4D97-AF65-F5344CB8AC3E}">
        <p14:creationId xmlns:p14="http://schemas.microsoft.com/office/powerpoint/2010/main" val="3600638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should also mention at this point that all settings should have a Quality Assurance Calendar.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A QA calendar helps managers plan when different quality assurance activities need to be completed and to ensure tasks are spread out over the year, making them more manageable. This helps to ensure that all the Core Assurances and other aspects of practice which can affect the overall quality of a setting are kept under review through regular monitoring.</a:t>
            </a:r>
          </a:p>
          <a:p>
            <a:endParaRPr lang="en-GB"/>
          </a:p>
        </p:txBody>
      </p:sp>
      <p:sp>
        <p:nvSpPr>
          <p:cNvPr id="4" name="Slide Number Placeholder 3"/>
          <p:cNvSpPr>
            <a:spLocks noGrp="1"/>
          </p:cNvSpPr>
          <p:nvPr>
            <p:ph type="sldNum" sz="quarter" idx="5"/>
          </p:nvPr>
        </p:nvSpPr>
        <p:spPr/>
        <p:txBody>
          <a:bodyPr/>
          <a:lstStyle/>
          <a:p>
            <a:fld id="{26C2BC08-D3EC-4C73-B627-1E28C3673341}" type="slidenum">
              <a:rPr lang="en-GB" smtClean="0"/>
              <a:t>8</a:t>
            </a:fld>
            <a:endParaRPr lang="en-GB"/>
          </a:p>
        </p:txBody>
      </p:sp>
    </p:spTree>
    <p:extLst>
      <p:ext uri="{BB962C8B-B14F-4D97-AF65-F5344CB8AC3E}">
        <p14:creationId xmlns:p14="http://schemas.microsoft.com/office/powerpoint/2010/main" val="9030558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After identifying a focus, the next step is to gather the information, evidence and data that will help us build a clear picture of our setting.</a:t>
            </a:r>
          </a:p>
          <a:p>
            <a:endParaRPr lang="en-GB"/>
          </a:p>
          <a:p>
            <a:r>
              <a:rPr lang="en-GB"/>
              <a:t>Evidence is anything that helps us to understand and show what’s really happening in our setting. It might be something we see, hear, experience, read or are told – anything that gives us a reason to believe that something is true or has taken place. </a:t>
            </a:r>
          </a:p>
          <a:p>
            <a:endParaRPr lang="en-GB"/>
          </a:p>
          <a:p>
            <a:r>
              <a:rPr lang="en-GB"/>
              <a:t>It really helps us to understand how well our setting is performing and gives us an insight into the experiences of the children and families we support.</a:t>
            </a:r>
          </a:p>
          <a:p>
            <a:endParaRPr lang="en-GB"/>
          </a:p>
        </p:txBody>
      </p:sp>
      <p:sp>
        <p:nvSpPr>
          <p:cNvPr id="4" name="Slide Number Placeholder 3"/>
          <p:cNvSpPr>
            <a:spLocks noGrp="1"/>
          </p:cNvSpPr>
          <p:nvPr>
            <p:ph type="sldNum" sz="quarter" idx="5"/>
          </p:nvPr>
        </p:nvSpPr>
        <p:spPr/>
        <p:txBody>
          <a:bodyPr/>
          <a:lstStyle/>
          <a:p>
            <a:fld id="{26C2BC08-D3EC-4C73-B627-1E28C3673341}" type="slidenum">
              <a:rPr lang="en-GB" smtClean="0"/>
              <a:t>9</a:t>
            </a:fld>
            <a:endParaRPr lang="en-GB"/>
          </a:p>
        </p:txBody>
      </p:sp>
    </p:spTree>
    <p:extLst>
      <p:ext uri="{BB962C8B-B14F-4D97-AF65-F5344CB8AC3E}">
        <p14:creationId xmlns:p14="http://schemas.microsoft.com/office/powerpoint/2010/main" val="30981793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now want you to imagine that you work in a setting called Highland Hills ELC. This is an imaginary setting, but we know that all early years practitioners and managers have a very good imagination so it shouldn’t be a problem for you!  (By the way, we did check and there is no other setting with this name in Scotland!)</a:t>
            </a:r>
          </a:p>
          <a:p>
            <a:endParaRPr lang="en-GB"/>
          </a:p>
          <a:p>
            <a:r>
              <a:rPr lang="en-GB"/>
              <a:t>Your setting was recently inspected by Care Inspectorate and, unfortunately, they identified Family Engagement as an Area for Improvement.</a:t>
            </a:r>
          </a:p>
          <a:p>
            <a:r>
              <a:rPr lang="en-GB"/>
              <a:t>Around the same time as the CI report was published, one of your parents spoke to the HT and voiced concern that she rarely saw her child’s key worker or knew what her child had been doing at nursery. At the monthly online staff meeting, it was unanimously agreed that Family Engagement was an area of practice that should be improved as a matter of priority. </a:t>
            </a:r>
          </a:p>
        </p:txBody>
      </p:sp>
      <p:sp>
        <p:nvSpPr>
          <p:cNvPr id="4" name="Slide Number Placeholder 3"/>
          <p:cNvSpPr>
            <a:spLocks noGrp="1"/>
          </p:cNvSpPr>
          <p:nvPr>
            <p:ph type="sldNum" sz="quarter" idx="5"/>
          </p:nvPr>
        </p:nvSpPr>
        <p:spPr/>
        <p:txBody>
          <a:bodyPr/>
          <a:lstStyle/>
          <a:p>
            <a:fld id="{26C2BC08-D3EC-4C73-B627-1E28C3673341}" type="slidenum">
              <a:rPr lang="en-GB" smtClean="0"/>
              <a:t>10</a:t>
            </a:fld>
            <a:endParaRPr lang="en-GB"/>
          </a:p>
        </p:txBody>
      </p:sp>
    </p:spTree>
    <p:extLst>
      <p:ext uri="{BB962C8B-B14F-4D97-AF65-F5344CB8AC3E}">
        <p14:creationId xmlns:p14="http://schemas.microsoft.com/office/powerpoint/2010/main" val="21170245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have some examples of evidence that settings can gather, for example surveys and questionnaires, meeting minutes, observations of practice, feedback from other professionals and so on…but this is not an exhaustive list! </a:t>
            </a:r>
          </a:p>
          <a:p>
            <a:endParaRPr lang="en-GB" dirty="0"/>
          </a:p>
          <a:p>
            <a:r>
              <a:rPr lang="en-GB" dirty="0"/>
              <a:t>Take a few moment to consider what kind of evidence might show the quality of family engagement in Highland Hills ELC?</a:t>
            </a:r>
          </a:p>
          <a:p>
            <a:endParaRPr lang="en-GB" dirty="0"/>
          </a:p>
          <a:p>
            <a:r>
              <a:rPr lang="en-GB" i="1" dirty="0"/>
              <a:t>Possible sources could include:</a:t>
            </a:r>
          </a:p>
          <a:p>
            <a:pPr marL="171450" indent="-171450">
              <a:buFont typeface="Arial" panose="020B0604020202020204" pitchFamily="34" charset="0"/>
              <a:buChar char="•"/>
            </a:pPr>
            <a:r>
              <a:rPr lang="en-GB" i="1" dirty="0"/>
              <a:t>CI Report</a:t>
            </a:r>
          </a:p>
          <a:p>
            <a:pPr marL="171450" indent="-171450">
              <a:buFont typeface="Arial" panose="020B0604020202020204" pitchFamily="34" charset="0"/>
              <a:buChar char="•"/>
            </a:pPr>
            <a:r>
              <a:rPr lang="en-GB" i="1" dirty="0"/>
              <a:t>Family questionnaires</a:t>
            </a:r>
          </a:p>
          <a:p>
            <a:pPr marL="171450" indent="-171450">
              <a:buFont typeface="Arial" panose="020B0604020202020204" pitchFamily="34" charset="0"/>
              <a:buChar char="•"/>
            </a:pPr>
            <a:r>
              <a:rPr lang="en-GB" i="1" dirty="0"/>
              <a:t>Numbers attending stay, play and learn sessions and feedback from families</a:t>
            </a:r>
          </a:p>
          <a:p>
            <a:pPr marL="171450" indent="-171450">
              <a:buFont typeface="Arial" panose="020B0604020202020204" pitchFamily="34" charset="0"/>
              <a:buChar char="•"/>
            </a:pPr>
            <a:r>
              <a:rPr lang="en-GB" i="1" dirty="0"/>
              <a:t>QA monitoring records</a:t>
            </a:r>
          </a:p>
          <a:p>
            <a:pPr marL="171450" indent="-171450">
              <a:buFont typeface="Arial" panose="020B0604020202020204" pitchFamily="34" charset="0"/>
              <a:buChar char="•"/>
            </a:pPr>
            <a:r>
              <a:rPr lang="en-GB" i="1" dirty="0"/>
              <a:t>Profile monitoring – how many families contribute to the profiles</a:t>
            </a:r>
          </a:p>
          <a:p>
            <a:pPr marL="171450" indent="-171450">
              <a:buFont typeface="Arial" panose="020B0604020202020204" pitchFamily="34" charset="0"/>
              <a:buChar char="•"/>
            </a:pPr>
            <a:r>
              <a:rPr lang="en-GB" i="1" dirty="0" err="1"/>
              <a:t>Floorbook</a:t>
            </a:r>
            <a:r>
              <a:rPr lang="en-GB" i="1" dirty="0"/>
              <a:t> monitoring – how many families contribute to the </a:t>
            </a:r>
            <a:r>
              <a:rPr lang="en-GB" i="1" dirty="0" err="1"/>
              <a:t>floorbooks</a:t>
            </a:r>
            <a:endParaRPr lang="en-GB" i="1" dirty="0"/>
          </a:p>
          <a:p>
            <a:pPr marL="171450" indent="-171450">
              <a:buFont typeface="Arial" panose="020B0604020202020204" pitchFamily="34" charset="0"/>
              <a:buChar char="•"/>
            </a:pPr>
            <a:r>
              <a:rPr lang="en-GB" i="1" dirty="0"/>
              <a:t>Observation of drop off and pick up transitions </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26C2BC08-D3EC-4C73-B627-1E28C3673341}" type="slidenum">
              <a:rPr lang="en-GB" smtClean="0"/>
              <a:t>11</a:t>
            </a:fld>
            <a:endParaRPr lang="en-GB"/>
          </a:p>
        </p:txBody>
      </p:sp>
    </p:spTree>
    <p:extLst>
      <p:ext uri="{BB962C8B-B14F-4D97-AF65-F5344CB8AC3E}">
        <p14:creationId xmlns:p14="http://schemas.microsoft.com/office/powerpoint/2010/main" val="7428202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050"/>
              <a:t>You may have heard of triangulation of evidence. This a way of ensuring that we’re drawing on a balanced range of evidence such as feedback, observations and documents in order to build a more accurate picture.</a:t>
            </a:r>
          </a:p>
          <a:p>
            <a:pPr marL="171450" indent="-171450">
              <a:buFont typeface="Arial" panose="020B0604020202020204" pitchFamily="34" charset="0"/>
              <a:buChar char="•"/>
            </a:pPr>
            <a:endParaRPr lang="en-GB" sz="1050"/>
          </a:p>
          <a:p>
            <a:pPr marL="171450" indent="-171450">
              <a:buFont typeface="Arial" panose="020B0604020202020204" pitchFamily="34" charset="0"/>
              <a:buChar char="•"/>
            </a:pPr>
            <a:r>
              <a:rPr lang="en-GB" sz="1050"/>
              <a:t>Here’s an example of the evidence gathered by Highland Hills ELC relating to family engagement – Let’s go through each example of evidence – </a:t>
            </a:r>
            <a:r>
              <a:rPr lang="en-GB" sz="1050" i="1"/>
              <a:t>See slide</a:t>
            </a:r>
          </a:p>
          <a:p>
            <a:pPr marL="171450" indent="-171450">
              <a:buFont typeface="Arial" panose="020B0604020202020204" pitchFamily="34" charset="0"/>
              <a:buChar char="•"/>
            </a:pPr>
            <a:endParaRPr lang="en-GB" sz="1050" i="1"/>
          </a:p>
          <a:p>
            <a:pPr marL="171450" indent="-171450">
              <a:buFont typeface="Arial" panose="020B0604020202020204" pitchFamily="34" charset="0"/>
              <a:buChar char="•"/>
            </a:pPr>
            <a:r>
              <a:rPr lang="en-GB" sz="1050" i="0"/>
              <a:t>So here we have quite a few examples of evidence to give us a more accurate picture of the quality of family engagement at Highland Hills ELC. We can see that there is some evidence which backs up the CI Area for Improvement, such as the low number of families coming into the nursery each day and the feedback from families with regard to opportunities for engagement being ‘Unsatisfactory’. However, it’s not all bad news as attendance levels at Stay, Play and Learn sessions were quite good</a:t>
            </a:r>
          </a:p>
          <a:p>
            <a:pPr marL="171450" indent="-171450">
              <a:buFont typeface="Arial" panose="020B0604020202020204" pitchFamily="34" charset="0"/>
              <a:buChar char="•"/>
            </a:pPr>
            <a:endParaRPr lang="en-GB" sz="1050"/>
          </a:p>
          <a:p>
            <a:endParaRPr lang="en-GB" sz="1050"/>
          </a:p>
        </p:txBody>
      </p:sp>
      <p:sp>
        <p:nvSpPr>
          <p:cNvPr id="4" name="Slide Number Placeholder 3"/>
          <p:cNvSpPr>
            <a:spLocks noGrp="1"/>
          </p:cNvSpPr>
          <p:nvPr>
            <p:ph type="sldNum" sz="quarter" idx="5"/>
          </p:nvPr>
        </p:nvSpPr>
        <p:spPr/>
        <p:txBody>
          <a:bodyPr/>
          <a:lstStyle/>
          <a:p>
            <a:fld id="{26C2BC08-D3EC-4C73-B627-1E28C3673341}" type="slidenum">
              <a:rPr lang="en-GB" smtClean="0"/>
              <a:t>12</a:t>
            </a:fld>
            <a:endParaRPr lang="en-GB"/>
          </a:p>
        </p:txBody>
      </p:sp>
    </p:spTree>
    <p:extLst>
      <p:ext uri="{BB962C8B-B14F-4D97-AF65-F5344CB8AC3E}">
        <p14:creationId xmlns:p14="http://schemas.microsoft.com/office/powerpoint/2010/main" val="6852960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Just a quick explanation about the 2 kinds of evidence or data we can gather – </a:t>
            </a:r>
            <a:r>
              <a:rPr lang="en-GB" b="1"/>
              <a:t>Quantitative and Qualitative </a:t>
            </a:r>
          </a:p>
          <a:p>
            <a:endParaRPr lang="en-GB" b="1"/>
          </a:p>
          <a:p>
            <a:r>
              <a:rPr lang="en-GB" b="1"/>
              <a:t>Quantitative </a:t>
            </a:r>
            <a:r>
              <a:rPr lang="en-GB" b="0"/>
              <a:t>evidence or data is all about numbers and is easily measured while </a:t>
            </a:r>
            <a:r>
              <a:rPr lang="en-GB" b="1"/>
              <a:t>qualitative</a:t>
            </a:r>
            <a:r>
              <a:rPr lang="en-GB" b="0"/>
              <a:t> evidence or data is more of a narrative or description, e.g. observations – and this is not so easily measured.</a:t>
            </a:r>
          </a:p>
          <a:p>
            <a:endParaRPr lang="en-GB" b="0"/>
          </a:p>
          <a:p>
            <a:r>
              <a:rPr lang="en-GB" b="0"/>
              <a:t>You can see from the example of the evidence gathered at Highland Hills ELC that there are examples of both kinds  - </a:t>
            </a:r>
            <a:r>
              <a:rPr lang="en-GB" b="0" i="0"/>
              <a:t>see examples on slide.</a:t>
            </a:r>
          </a:p>
          <a:p>
            <a:endParaRPr lang="en-GB" b="0" i="0"/>
          </a:p>
          <a:p>
            <a:endParaRPr lang="en-GB" b="1"/>
          </a:p>
        </p:txBody>
      </p:sp>
      <p:sp>
        <p:nvSpPr>
          <p:cNvPr id="4" name="Slide Number Placeholder 3"/>
          <p:cNvSpPr>
            <a:spLocks noGrp="1"/>
          </p:cNvSpPr>
          <p:nvPr>
            <p:ph type="sldNum" sz="quarter" idx="5"/>
          </p:nvPr>
        </p:nvSpPr>
        <p:spPr/>
        <p:txBody>
          <a:bodyPr/>
          <a:lstStyle/>
          <a:p>
            <a:fld id="{26C2BC08-D3EC-4C73-B627-1E28C3673341}" type="slidenum">
              <a:rPr lang="en-GB" smtClean="0"/>
              <a:t>13</a:t>
            </a:fld>
            <a:endParaRPr lang="en-GB"/>
          </a:p>
        </p:txBody>
      </p:sp>
    </p:spTree>
    <p:extLst>
      <p:ext uri="{BB962C8B-B14F-4D97-AF65-F5344CB8AC3E}">
        <p14:creationId xmlns:p14="http://schemas.microsoft.com/office/powerpoint/2010/main" val="36861519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Highland Hills ELC, have now decided on their focus, they have gathered a fair bit of evidence which gives them a reasonably clear picture of the quality of family engagement in their setting. They now need to assess </a:t>
            </a:r>
            <a:r>
              <a:rPr lang="en-GB" b="1"/>
              <a:t>How are we doing?</a:t>
            </a:r>
            <a:r>
              <a:rPr lang="en-GB"/>
              <a:t>.</a:t>
            </a:r>
          </a:p>
          <a:p>
            <a:endParaRPr lang="en-GB"/>
          </a:p>
          <a:p>
            <a:endParaRPr lang="en-GB" b="1"/>
          </a:p>
          <a:p>
            <a:endParaRPr lang="en-GB"/>
          </a:p>
        </p:txBody>
      </p:sp>
      <p:sp>
        <p:nvSpPr>
          <p:cNvPr id="4" name="Slide Number Placeholder 3"/>
          <p:cNvSpPr>
            <a:spLocks noGrp="1"/>
          </p:cNvSpPr>
          <p:nvPr>
            <p:ph type="sldNum" sz="quarter" idx="5"/>
          </p:nvPr>
        </p:nvSpPr>
        <p:spPr/>
        <p:txBody>
          <a:bodyPr/>
          <a:lstStyle/>
          <a:p>
            <a:fld id="{26C2BC08-D3EC-4C73-B627-1E28C3673341}" type="slidenum">
              <a:rPr lang="en-GB" smtClean="0"/>
              <a:t>14</a:t>
            </a:fld>
            <a:endParaRPr lang="en-GB"/>
          </a:p>
        </p:txBody>
      </p:sp>
    </p:spTree>
    <p:extLst>
      <p:ext uri="{BB962C8B-B14F-4D97-AF65-F5344CB8AC3E}">
        <p14:creationId xmlns:p14="http://schemas.microsoft.com/office/powerpoint/2010/main" val="26388940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6 point scale for self-evaluation provides them with a very effective way of doing this.</a:t>
            </a:r>
          </a:p>
          <a:p>
            <a:endParaRPr lang="en-GB"/>
          </a:p>
          <a:p>
            <a:r>
              <a:rPr lang="en-GB"/>
              <a:t>This is the scale used by Care Inspectorate and </a:t>
            </a:r>
            <a:r>
              <a:rPr lang="en-GB" err="1"/>
              <a:t>HMIe</a:t>
            </a:r>
            <a:r>
              <a:rPr lang="en-GB"/>
              <a:t> when they inspect ELC settings.</a:t>
            </a:r>
          </a:p>
          <a:p>
            <a:endParaRPr lang="en-GB"/>
          </a:p>
          <a:p>
            <a:r>
              <a:rPr lang="en-GB"/>
              <a:t>As you can see, there’s a description of what each of the levels mean from Level 6 (Excellent) which means that aspects of the setting’s work are outstanding and sector leading, to Level 1 (Unsatisfactory) which means that there are major weaknesses in critical aspects of performance which require immediate remedial action to improve experiences and outcomes for children.</a:t>
            </a:r>
          </a:p>
          <a:p>
            <a:endParaRPr lang="en-GB"/>
          </a:p>
          <a:p>
            <a:endParaRPr lang="en-GB"/>
          </a:p>
        </p:txBody>
      </p:sp>
      <p:sp>
        <p:nvSpPr>
          <p:cNvPr id="4" name="Slide Number Placeholder 3"/>
          <p:cNvSpPr>
            <a:spLocks noGrp="1"/>
          </p:cNvSpPr>
          <p:nvPr>
            <p:ph type="sldNum" sz="quarter" idx="5"/>
          </p:nvPr>
        </p:nvSpPr>
        <p:spPr/>
        <p:txBody>
          <a:bodyPr/>
          <a:lstStyle/>
          <a:p>
            <a:fld id="{26C2BC08-D3EC-4C73-B627-1E28C3673341}" type="slidenum">
              <a:rPr lang="en-GB" smtClean="0"/>
              <a:t>15</a:t>
            </a:fld>
            <a:endParaRPr lang="en-GB"/>
          </a:p>
        </p:txBody>
      </p:sp>
    </p:spTree>
    <p:extLst>
      <p:ext uri="{BB962C8B-B14F-4D97-AF65-F5344CB8AC3E}">
        <p14:creationId xmlns:p14="http://schemas.microsoft.com/office/powerpoint/2010/main" val="18026112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six-point scale can be found in the Quality Improvement Framework which is our ELC self-evaluation tool. The framework is organised into 11 Quality Indicators to help settings evaluate the quality of all areas of practice. There are also Challenge questions for each of the Quality Indicators and themes. These help us to drill a bit deeper into each of the Quality Indicators and Themes and can be used in different ways ,but they do help us to think about where we’re going to look for evidence and what feedback we need to gather.</a:t>
            </a:r>
          </a:p>
          <a:p>
            <a:endParaRPr lang="en-GB"/>
          </a:p>
          <a:p>
            <a:r>
              <a:rPr lang="en-GB"/>
              <a:t>You will see on the slide that there are different Quality Indicators for ELC settings and Childminders and there are also ones for school aged childcare for services providing out-of-school care. This can be confusing so make sure you’re using the right one.</a:t>
            </a:r>
          </a:p>
          <a:p>
            <a:endParaRPr lang="en-GB"/>
          </a:p>
          <a:p>
            <a:r>
              <a:rPr lang="en-GB"/>
              <a:t>The Quality Improvement Framework is our benchmark for quality in ELC. It helps us to see and understand what quality looks like in our settings and provides us with information to help us improve our practice.</a:t>
            </a:r>
          </a:p>
        </p:txBody>
      </p:sp>
      <p:sp>
        <p:nvSpPr>
          <p:cNvPr id="4" name="Slide Number Placeholder 3"/>
          <p:cNvSpPr>
            <a:spLocks noGrp="1"/>
          </p:cNvSpPr>
          <p:nvPr>
            <p:ph type="sldNum" sz="quarter" idx="5"/>
          </p:nvPr>
        </p:nvSpPr>
        <p:spPr/>
        <p:txBody>
          <a:bodyPr/>
          <a:lstStyle/>
          <a:p>
            <a:fld id="{26C2BC08-D3EC-4C73-B627-1E28C3673341}" type="slidenum">
              <a:rPr lang="en-GB" smtClean="0"/>
              <a:t>16</a:t>
            </a:fld>
            <a:endParaRPr lang="en-GB"/>
          </a:p>
        </p:txBody>
      </p:sp>
    </p:spTree>
    <p:extLst>
      <p:ext uri="{BB962C8B-B14F-4D97-AF65-F5344CB8AC3E}">
        <p14:creationId xmlns:p14="http://schemas.microsoft.com/office/powerpoint/2010/main" val="42401030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each of the Quality Indictors and themes, there are  illustrations which actually tell us what very good and weak practice look like. On the slide, you can see the very good illustration for the Theme – Connecting with families. And this is the illustration they have used at Highland Hills ELC to evaluate their family engagement!</a:t>
            </a:r>
          </a:p>
          <a:p>
            <a:endParaRPr lang="en-GB"/>
          </a:p>
          <a:p>
            <a:r>
              <a:rPr lang="en-GB"/>
              <a:t>To evaluate how they are doing, the practitioners at Highland Hills ELC have </a:t>
            </a:r>
            <a:r>
              <a:rPr lang="en-GB" err="1"/>
              <a:t>RAGed</a:t>
            </a:r>
            <a:r>
              <a:rPr lang="en-GB"/>
              <a:t> the very good illustration. In other words, based on all the evidence  gathered, they have gone through the whole illustration highlighting parts they know they’re doing well green, anything they know they are doing but could be improved have been highlighted yellow, and anything that isn’t being done well has been highlighted red.</a:t>
            </a:r>
          </a:p>
          <a:p>
            <a:endParaRPr lang="en-GB"/>
          </a:p>
          <a:p>
            <a:r>
              <a:rPr lang="en-GB"/>
              <a:t>So it hasn’t been evaluated based on how they </a:t>
            </a:r>
            <a:r>
              <a:rPr lang="en-GB" b="1"/>
              <a:t>feel</a:t>
            </a:r>
            <a:r>
              <a:rPr lang="en-GB"/>
              <a:t> the setting is doing – it’s based on what they </a:t>
            </a:r>
            <a:r>
              <a:rPr lang="en-GB" b="1"/>
              <a:t>know</a:t>
            </a:r>
            <a:r>
              <a:rPr lang="en-GB"/>
              <a:t>, given the evidence gathered. And that’s why the evidence is so important – because it gives us a more accurate picture of how we’re doing.</a:t>
            </a:r>
          </a:p>
          <a:p>
            <a:endParaRPr lang="en-GB"/>
          </a:p>
          <a:p>
            <a:r>
              <a:rPr lang="en-GB"/>
              <a:t>Using the 6-point scale, what level do you think they evaluated their family engagement?</a:t>
            </a:r>
          </a:p>
          <a:p>
            <a:endParaRPr lang="en-GB"/>
          </a:p>
          <a:p>
            <a:r>
              <a:rPr lang="en-GB"/>
              <a:t>Having looked at all the evidence and </a:t>
            </a:r>
            <a:r>
              <a:rPr lang="en-GB" err="1"/>
              <a:t>RAGed</a:t>
            </a:r>
            <a:r>
              <a:rPr lang="en-GB"/>
              <a:t> the very good illustration, the practitioners at Highland Hills ELC decided that their overall rating for family engagement was a </a:t>
            </a:r>
            <a:r>
              <a:rPr lang="en-GB" b="1"/>
              <a:t>Level 2 – Weak </a:t>
            </a:r>
            <a:r>
              <a:rPr lang="en-GB"/>
              <a:t>– meaning that there were some strengths but important weaknesses within this aspect of the setting’s work</a:t>
            </a:r>
          </a:p>
          <a:p>
            <a:endParaRPr lang="en-GB"/>
          </a:p>
          <a:p>
            <a:endParaRPr lang="en-GB"/>
          </a:p>
        </p:txBody>
      </p:sp>
      <p:sp>
        <p:nvSpPr>
          <p:cNvPr id="4" name="Slide Number Placeholder 3"/>
          <p:cNvSpPr>
            <a:spLocks noGrp="1"/>
          </p:cNvSpPr>
          <p:nvPr>
            <p:ph type="sldNum" sz="quarter" idx="5"/>
          </p:nvPr>
        </p:nvSpPr>
        <p:spPr/>
        <p:txBody>
          <a:bodyPr/>
          <a:lstStyle/>
          <a:p>
            <a:fld id="{26C2BC08-D3EC-4C73-B627-1E28C3673341}" type="slidenum">
              <a:rPr lang="en-GB" smtClean="0"/>
              <a:t>17</a:t>
            </a:fld>
            <a:endParaRPr lang="en-GB"/>
          </a:p>
        </p:txBody>
      </p:sp>
    </p:spTree>
    <p:extLst>
      <p:ext uri="{BB962C8B-B14F-4D97-AF65-F5344CB8AC3E}">
        <p14:creationId xmlns:p14="http://schemas.microsoft.com/office/powerpoint/2010/main" val="1976702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many other sources which can inform our evaluations. Of course we have our National Practice Guidance – Realising the Ambition, we also have the Health and Social Care Standards and Care Inspectorate have published several practice notes on different areas of practice such as supporting positive mealtimes and keeping children safe on trips and outings – and two that would be particularly relevant to Highland Hills ELC – a practice note entitled “Me, my family and my childcare setting” which focuses on the relationships between the child, family and their childcare setting and supports the development of genuine connections with both the child, their family and their childcare setting. And there’s also a guide for families. </a:t>
            </a:r>
          </a:p>
          <a:p>
            <a:endParaRPr lang="en-GB"/>
          </a:p>
          <a:p>
            <a:r>
              <a:rPr lang="en-GB"/>
              <a:t>Please remember that on the ELC Highland Blog we have a Document Library with all the documents relating to ELC which is updated regularly. So if you’re looking for guidance relating to any aspect of practice that you’re self-evaluating in your settings, this is a good place to go. The link is on the slide.</a:t>
            </a:r>
          </a:p>
          <a:p>
            <a:endParaRPr lang="en-GB"/>
          </a:p>
          <a:p>
            <a:r>
              <a:rPr lang="en-GB"/>
              <a:t>Looking outward at best practice in other settings is another very good way to evaluate how you are doing. </a:t>
            </a:r>
          </a:p>
        </p:txBody>
      </p:sp>
      <p:sp>
        <p:nvSpPr>
          <p:cNvPr id="4" name="Slide Number Placeholder 3"/>
          <p:cNvSpPr>
            <a:spLocks noGrp="1"/>
          </p:cNvSpPr>
          <p:nvPr>
            <p:ph type="sldNum" sz="quarter" idx="5"/>
          </p:nvPr>
        </p:nvSpPr>
        <p:spPr/>
        <p:txBody>
          <a:bodyPr/>
          <a:lstStyle/>
          <a:p>
            <a:fld id="{26C2BC08-D3EC-4C73-B627-1E28C3673341}" type="slidenum">
              <a:rPr lang="en-GB" smtClean="0"/>
              <a:t>18</a:t>
            </a:fld>
            <a:endParaRPr lang="en-GB"/>
          </a:p>
        </p:txBody>
      </p:sp>
    </p:spTree>
    <p:extLst>
      <p:ext uri="{BB962C8B-B14F-4D97-AF65-F5344CB8AC3E}">
        <p14:creationId xmlns:p14="http://schemas.microsoft.com/office/powerpoint/2010/main" val="17810998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now need to ask the second evaluative question – How do we know?</a:t>
            </a:r>
          </a:p>
        </p:txBody>
      </p:sp>
      <p:sp>
        <p:nvSpPr>
          <p:cNvPr id="4" name="Slide Number Placeholder 3"/>
          <p:cNvSpPr>
            <a:spLocks noGrp="1"/>
          </p:cNvSpPr>
          <p:nvPr>
            <p:ph type="sldNum" sz="quarter" idx="5"/>
          </p:nvPr>
        </p:nvSpPr>
        <p:spPr/>
        <p:txBody>
          <a:bodyPr/>
          <a:lstStyle/>
          <a:p>
            <a:fld id="{26C2BC08-D3EC-4C73-B627-1E28C3673341}" type="slidenum">
              <a:rPr lang="en-GB" smtClean="0"/>
              <a:t>19</a:t>
            </a:fld>
            <a:endParaRPr lang="en-GB"/>
          </a:p>
        </p:txBody>
      </p:sp>
    </p:spTree>
    <p:extLst>
      <p:ext uri="{BB962C8B-B14F-4D97-AF65-F5344CB8AC3E}">
        <p14:creationId xmlns:p14="http://schemas.microsoft.com/office/powerpoint/2010/main" val="38438767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can do this by showing clearly how we arrived at the answer to How are you doing? This is when we look </a:t>
            </a:r>
            <a:r>
              <a:rPr lang="en-GB" b="1"/>
              <a:t>even more </a:t>
            </a:r>
            <a:r>
              <a:rPr lang="en-GB"/>
              <a:t>closely at our evidence to see what it’s actually telling us. In other words, we have our evidence, we have used it to base our judgement on how well we’re doing, but </a:t>
            </a:r>
            <a:r>
              <a:rPr lang="en-GB" b="1"/>
              <a:t>So What?</a:t>
            </a:r>
          </a:p>
          <a:p>
            <a:endParaRPr lang="en-GB" b="1"/>
          </a:p>
          <a:p>
            <a:r>
              <a:rPr lang="en-GB" b="0"/>
              <a:t>To evidence our assessment, we need to make that shift from descriptive language to more evaluative language –  we can see some examples on the slide</a:t>
            </a:r>
            <a:endParaRPr lang="en-GB" b="0" i="1"/>
          </a:p>
        </p:txBody>
      </p:sp>
      <p:sp>
        <p:nvSpPr>
          <p:cNvPr id="4" name="Slide Number Placeholder 3"/>
          <p:cNvSpPr>
            <a:spLocks noGrp="1"/>
          </p:cNvSpPr>
          <p:nvPr>
            <p:ph type="sldNum" sz="quarter" idx="5"/>
          </p:nvPr>
        </p:nvSpPr>
        <p:spPr/>
        <p:txBody>
          <a:bodyPr/>
          <a:lstStyle/>
          <a:p>
            <a:fld id="{26C2BC08-D3EC-4C73-B627-1E28C3673341}" type="slidenum">
              <a:rPr lang="en-GB" smtClean="0"/>
              <a:t>20</a:t>
            </a:fld>
            <a:endParaRPr lang="en-GB"/>
          </a:p>
        </p:txBody>
      </p:sp>
    </p:spTree>
    <p:extLst>
      <p:ext uri="{BB962C8B-B14F-4D97-AF65-F5344CB8AC3E}">
        <p14:creationId xmlns:p14="http://schemas.microsoft.com/office/powerpoint/2010/main" val="26203091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But what does this look like in practice?</a:t>
            </a:r>
          </a:p>
          <a:p>
            <a:endParaRPr lang="en-GB"/>
          </a:p>
          <a:p>
            <a:r>
              <a:rPr lang="en-GB"/>
              <a:t>Let’s go back to our setting – Highland Hills ELC! We can see on the slide examples of the evidence they gathered and  how they have used evaluative language to make their conclusion about their setting being ‘weak for family engagement. What does the evidence tell us? On the left is a description of the Highland Hills evidence/data and on the right is their evaluation.</a:t>
            </a:r>
          </a:p>
        </p:txBody>
      </p:sp>
      <p:sp>
        <p:nvSpPr>
          <p:cNvPr id="4" name="Slide Number Placeholder 3"/>
          <p:cNvSpPr>
            <a:spLocks noGrp="1"/>
          </p:cNvSpPr>
          <p:nvPr>
            <p:ph type="sldNum" sz="quarter" idx="5"/>
          </p:nvPr>
        </p:nvSpPr>
        <p:spPr/>
        <p:txBody>
          <a:bodyPr/>
          <a:lstStyle/>
          <a:p>
            <a:fld id="{26C2BC08-D3EC-4C73-B627-1E28C3673341}" type="slidenum">
              <a:rPr lang="en-GB" smtClean="0"/>
              <a:t>21</a:t>
            </a:fld>
            <a:endParaRPr lang="en-GB"/>
          </a:p>
        </p:txBody>
      </p:sp>
    </p:spTree>
    <p:extLst>
      <p:ext uri="{BB962C8B-B14F-4D97-AF65-F5344CB8AC3E}">
        <p14:creationId xmlns:p14="http://schemas.microsoft.com/office/powerpoint/2010/main" val="26932246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have assessed to find out ‘how we are doing?’ and also gathered evidence for ‘how do we know?’  so what are we going to do now?</a:t>
            </a:r>
          </a:p>
        </p:txBody>
      </p:sp>
      <p:sp>
        <p:nvSpPr>
          <p:cNvPr id="4" name="Slide Number Placeholder 3"/>
          <p:cNvSpPr>
            <a:spLocks noGrp="1"/>
          </p:cNvSpPr>
          <p:nvPr>
            <p:ph type="sldNum" sz="quarter" idx="5"/>
          </p:nvPr>
        </p:nvSpPr>
        <p:spPr/>
        <p:txBody>
          <a:bodyPr/>
          <a:lstStyle/>
          <a:p>
            <a:fld id="{26C2BC08-D3EC-4C73-B627-1E28C3673341}" type="slidenum">
              <a:rPr lang="en-GB" smtClean="0"/>
              <a:t>22</a:t>
            </a:fld>
            <a:endParaRPr lang="en-GB"/>
          </a:p>
        </p:txBody>
      </p:sp>
    </p:spTree>
    <p:extLst>
      <p:ext uri="{BB962C8B-B14F-4D97-AF65-F5344CB8AC3E}">
        <p14:creationId xmlns:p14="http://schemas.microsoft.com/office/powerpoint/2010/main" val="31419242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a:t>We will now need to identify what </a:t>
            </a:r>
            <a:r>
              <a:rPr lang="en-GB" b="1"/>
              <a:t>needs to improve </a:t>
            </a:r>
            <a:r>
              <a:rPr lang="en-GB" b="0"/>
              <a:t>and </a:t>
            </a:r>
            <a:r>
              <a:rPr lang="en-GB" b="1"/>
              <a:t>prioritise </a:t>
            </a:r>
            <a:r>
              <a:rPr lang="en-GB" b="0"/>
              <a:t>what will have most impact for our children and families.</a:t>
            </a:r>
            <a:endParaRPr lang="en-GB" b="0" dirty="0"/>
          </a:p>
          <a:p>
            <a:endParaRPr lang="en-GB" b="1" dirty="0"/>
          </a:p>
          <a:p>
            <a:r>
              <a:rPr lang="en-GB" b="1"/>
              <a:t>Plan your changes </a:t>
            </a:r>
            <a:r>
              <a:rPr lang="en-GB"/>
              <a:t>and work together to develop your plan. A clear plan will help you stay focused, move priorities forward and track progress over time. </a:t>
            </a:r>
          </a:p>
          <a:p>
            <a:endParaRPr lang="en-GB"/>
          </a:p>
        </p:txBody>
      </p:sp>
      <p:sp>
        <p:nvSpPr>
          <p:cNvPr id="4" name="Slide Number Placeholder 3"/>
          <p:cNvSpPr>
            <a:spLocks noGrp="1"/>
          </p:cNvSpPr>
          <p:nvPr>
            <p:ph type="sldNum" sz="quarter" idx="5"/>
          </p:nvPr>
        </p:nvSpPr>
        <p:spPr/>
        <p:txBody>
          <a:bodyPr/>
          <a:lstStyle/>
          <a:p>
            <a:fld id="{26C2BC08-D3EC-4C73-B627-1E28C3673341}" type="slidenum">
              <a:rPr lang="en-GB" smtClean="0"/>
              <a:t>23</a:t>
            </a:fld>
            <a:endParaRPr lang="en-GB"/>
          </a:p>
        </p:txBody>
      </p:sp>
    </p:spTree>
    <p:extLst>
      <p:ext uri="{BB962C8B-B14F-4D97-AF65-F5344CB8AC3E}">
        <p14:creationId xmlns:p14="http://schemas.microsoft.com/office/powerpoint/2010/main" val="26714923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an example of a template that Highland Hill’s ELC used to evaluate, evidence, detail improvement actions with due dates and responsibilities. for the specific theme they looked at improving. Notice the use of the challenge questions for the theme.</a:t>
            </a:r>
            <a:endParaRPr lang="en-GB" dirty="0"/>
          </a:p>
          <a:p>
            <a:r>
              <a:rPr lang="en-GB"/>
              <a:t> </a:t>
            </a:r>
          </a:p>
          <a:p>
            <a:r>
              <a:rPr lang="en-GB"/>
              <a:t>Also note that the focus for improvement is now more </a:t>
            </a:r>
            <a:r>
              <a:rPr lang="en-GB" dirty="0"/>
              <a:t>homed in on </a:t>
            </a:r>
            <a:r>
              <a:rPr lang="en-GB"/>
              <a:t>the family and children’s daily experience at drop off and pick up times as this is was identified as a key priority in the evidence gathered and </a:t>
            </a:r>
            <a:r>
              <a:rPr lang="en-GB" dirty="0"/>
              <a:t>is</a:t>
            </a:r>
            <a:r>
              <a:rPr lang="en-GB"/>
              <a:t> also more manageable for staff than the wider focus of family engagement. </a:t>
            </a:r>
          </a:p>
        </p:txBody>
      </p:sp>
      <p:sp>
        <p:nvSpPr>
          <p:cNvPr id="4" name="Slide Number Placeholder 3"/>
          <p:cNvSpPr>
            <a:spLocks noGrp="1"/>
          </p:cNvSpPr>
          <p:nvPr>
            <p:ph type="sldNum" sz="quarter" idx="5"/>
          </p:nvPr>
        </p:nvSpPr>
        <p:spPr/>
        <p:txBody>
          <a:bodyPr/>
          <a:lstStyle/>
          <a:p>
            <a:fld id="{26C2BC08-D3EC-4C73-B627-1E28C3673341}" type="slidenum">
              <a:rPr lang="en-GB" smtClean="0"/>
              <a:t>24</a:t>
            </a:fld>
            <a:endParaRPr lang="en-GB"/>
          </a:p>
        </p:txBody>
      </p:sp>
    </p:spTree>
    <p:extLst>
      <p:ext uri="{BB962C8B-B14F-4D97-AF65-F5344CB8AC3E}">
        <p14:creationId xmlns:p14="http://schemas.microsoft.com/office/powerpoint/2010/main" val="12203542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D2EC13-2A3E-A26E-FE18-34274A353A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E22B4D-372E-13BE-F92D-B59EF1FB5A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F3CEB1-A2AD-128D-DDC3-0839E1BA222D}"/>
              </a:ext>
            </a:extLst>
          </p:cNvPr>
          <p:cNvSpPr>
            <a:spLocks noGrp="1"/>
          </p:cNvSpPr>
          <p:nvPr>
            <p:ph type="body" idx="1"/>
          </p:nvPr>
        </p:nvSpPr>
        <p:spPr/>
        <p:txBody>
          <a:bodyPr/>
          <a:lstStyle/>
          <a:p>
            <a:r>
              <a:rPr lang="en-GB"/>
              <a:t>The </a:t>
            </a:r>
            <a:r>
              <a:rPr lang="en-GB" dirty="0"/>
              <a:t>next</a:t>
            </a:r>
            <a:r>
              <a:rPr lang="en-GB"/>
              <a:t> important part of your self evaluation and improvement is the impact.</a:t>
            </a:r>
          </a:p>
        </p:txBody>
      </p:sp>
      <p:sp>
        <p:nvSpPr>
          <p:cNvPr id="4" name="Slide Number Placeholder 3">
            <a:extLst>
              <a:ext uri="{FF2B5EF4-FFF2-40B4-BE49-F238E27FC236}">
                <a16:creationId xmlns:a16="http://schemas.microsoft.com/office/drawing/2014/main" id="{5B8C8754-107C-1A0D-E7F1-D650BA553960}"/>
              </a:ext>
            </a:extLst>
          </p:cNvPr>
          <p:cNvSpPr>
            <a:spLocks noGrp="1"/>
          </p:cNvSpPr>
          <p:nvPr>
            <p:ph type="sldNum" sz="quarter" idx="5"/>
          </p:nvPr>
        </p:nvSpPr>
        <p:spPr/>
        <p:txBody>
          <a:bodyPr/>
          <a:lstStyle/>
          <a:p>
            <a:fld id="{26C2BC08-D3EC-4C73-B627-1E28C3673341}" type="slidenum">
              <a:rPr lang="en-GB" smtClean="0"/>
              <a:t>25</a:t>
            </a:fld>
            <a:endParaRPr lang="en-GB"/>
          </a:p>
        </p:txBody>
      </p:sp>
    </p:spTree>
    <p:extLst>
      <p:ext uri="{BB962C8B-B14F-4D97-AF65-F5344CB8AC3E}">
        <p14:creationId xmlns:p14="http://schemas.microsoft.com/office/powerpoint/2010/main" val="4386187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After making changes, review the difference they have made. Use the ‘So what?’ question to understand the impact and decide next steps.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Remember to keep your plan under regular review, using evidence and feedback to track progress and make changes where needed.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t>Remember that the impact you get might not be the impact that you intended.</a:t>
            </a:r>
          </a:p>
          <a:p>
            <a:endParaRPr lang="en-GB"/>
          </a:p>
          <a:p>
            <a:r>
              <a:rPr lang="en-GB"/>
              <a:t>Here are some examples from Highland Hills ELC. </a:t>
            </a:r>
          </a:p>
        </p:txBody>
      </p:sp>
      <p:sp>
        <p:nvSpPr>
          <p:cNvPr id="4" name="Slide Number Placeholder 3"/>
          <p:cNvSpPr>
            <a:spLocks noGrp="1"/>
          </p:cNvSpPr>
          <p:nvPr>
            <p:ph type="sldNum" sz="quarter" idx="5"/>
          </p:nvPr>
        </p:nvSpPr>
        <p:spPr/>
        <p:txBody>
          <a:bodyPr/>
          <a:lstStyle/>
          <a:p>
            <a:fld id="{26C2BC08-D3EC-4C73-B627-1E28C3673341}" type="slidenum">
              <a:rPr lang="en-GB" smtClean="0"/>
              <a:t>26</a:t>
            </a:fld>
            <a:endParaRPr lang="en-GB"/>
          </a:p>
        </p:txBody>
      </p:sp>
    </p:spTree>
    <p:extLst>
      <p:ext uri="{BB962C8B-B14F-4D97-AF65-F5344CB8AC3E}">
        <p14:creationId xmlns:p14="http://schemas.microsoft.com/office/powerpoint/2010/main" val="25442742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an example of how Highland Hill ELC recorded their impact within their Action Plan </a:t>
            </a:r>
            <a:r>
              <a:rPr lang="en-GB" dirty="0"/>
              <a:t>template. At</a:t>
            </a:r>
            <a:r>
              <a:rPr lang="en-GB"/>
              <a:t> the top is the Action Plan and the bottom part notes the impact for their children and families.</a:t>
            </a:r>
          </a:p>
        </p:txBody>
      </p:sp>
      <p:sp>
        <p:nvSpPr>
          <p:cNvPr id="4" name="Slide Number Placeholder 3"/>
          <p:cNvSpPr>
            <a:spLocks noGrp="1"/>
          </p:cNvSpPr>
          <p:nvPr>
            <p:ph type="sldNum" sz="quarter" idx="5"/>
          </p:nvPr>
        </p:nvSpPr>
        <p:spPr/>
        <p:txBody>
          <a:bodyPr/>
          <a:lstStyle/>
          <a:p>
            <a:fld id="{26C2BC08-D3EC-4C73-B627-1E28C3673341}" type="slidenum">
              <a:rPr lang="en-GB" smtClean="0"/>
              <a:t>27</a:t>
            </a:fld>
            <a:endParaRPr lang="en-GB"/>
          </a:p>
        </p:txBody>
      </p:sp>
    </p:spTree>
    <p:extLst>
      <p:ext uri="{BB962C8B-B14F-4D97-AF65-F5344CB8AC3E}">
        <p14:creationId xmlns:p14="http://schemas.microsoft.com/office/powerpoint/2010/main" val="17516803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Now that we’ve looked at the self-evaluation process, we going to think about some of the practicalities of undertaking self-evaluation in our settings.</a:t>
            </a:r>
          </a:p>
          <a:p>
            <a:endParaRPr lang="en-GB"/>
          </a:p>
          <a:p>
            <a:r>
              <a:rPr lang="en-GB"/>
              <a:t>We’re going to consider the questions on the slide one at a time.</a:t>
            </a:r>
            <a:endParaRPr lang="en-GB" i="1"/>
          </a:p>
        </p:txBody>
      </p:sp>
      <p:sp>
        <p:nvSpPr>
          <p:cNvPr id="4" name="Slide Number Placeholder 3"/>
          <p:cNvSpPr>
            <a:spLocks noGrp="1"/>
          </p:cNvSpPr>
          <p:nvPr>
            <p:ph type="sldNum" sz="quarter" idx="5"/>
          </p:nvPr>
        </p:nvSpPr>
        <p:spPr/>
        <p:txBody>
          <a:bodyPr/>
          <a:lstStyle/>
          <a:p>
            <a:fld id="{26C2BC08-D3EC-4C73-B627-1E28C3673341}" type="slidenum">
              <a:rPr lang="en-GB" smtClean="0"/>
              <a:t>28</a:t>
            </a:fld>
            <a:endParaRPr lang="en-GB"/>
          </a:p>
        </p:txBody>
      </p:sp>
    </p:spTree>
    <p:extLst>
      <p:ext uri="{BB962C8B-B14F-4D97-AF65-F5344CB8AC3E}">
        <p14:creationId xmlns:p14="http://schemas.microsoft.com/office/powerpoint/2010/main" val="17929906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Firstly, who should be involved in self-evaluation?</a:t>
            </a:r>
          </a:p>
          <a:p>
            <a:endParaRPr lang="en-GB"/>
          </a:p>
          <a:p>
            <a:r>
              <a:rPr lang="en-GB"/>
              <a:t>All voices matter when it comes to improvement work so, in short, everyone who is involved in the life of the setting as they all have a different but equally valuable perspective.</a:t>
            </a:r>
          </a:p>
          <a:p>
            <a:endParaRPr lang="en-GB"/>
          </a:p>
          <a:p>
            <a:r>
              <a:rPr lang="en-GB"/>
              <a:t>Firstly, there’s the </a:t>
            </a:r>
            <a:r>
              <a:rPr lang="en-GB" b="1"/>
              <a:t>manager </a:t>
            </a:r>
            <a:r>
              <a:rPr lang="en-GB"/>
              <a:t>– usually the HT in local authority settings but it may be the DHT or PT that has the ELC management time. This is the person who takes the lead in self-evaluation, ensuring that it’s happening regularly and keeping it ‘on track’. It’s also their role to support any practitioners who are unqualified, inexperienced or lack confidence ensuring they understand and are involved in the process. </a:t>
            </a:r>
          </a:p>
          <a:p>
            <a:endParaRPr lang="en-GB"/>
          </a:p>
          <a:p>
            <a:r>
              <a:rPr lang="en-GB"/>
              <a:t>Next, we have </a:t>
            </a:r>
            <a:r>
              <a:rPr lang="en-GB" b="1"/>
              <a:t>practitioners – </a:t>
            </a:r>
            <a:r>
              <a:rPr lang="en-GB" b="0"/>
              <a:t>this of course is the EYPs but support workers can also be involved as they have a valuable contribution to make. All practitioners have different strengths, and this should be taken into consideration – so there are different players but one team.</a:t>
            </a:r>
          </a:p>
          <a:p>
            <a:endParaRPr lang="en-GB" b="0"/>
          </a:p>
          <a:p>
            <a:r>
              <a:rPr lang="en-GB" b="1"/>
              <a:t>Children </a:t>
            </a:r>
            <a:r>
              <a:rPr lang="en-GB" b="0"/>
              <a:t>should also be given opportunities to share their views in an age and stage appropriate way.</a:t>
            </a:r>
          </a:p>
          <a:p>
            <a:endParaRPr lang="en-GB" b="0"/>
          </a:p>
          <a:p>
            <a:r>
              <a:rPr lang="en-GB" b="0"/>
              <a:t>And of course, we need to include </a:t>
            </a:r>
            <a:r>
              <a:rPr lang="en-GB" b="1"/>
              <a:t>families</a:t>
            </a:r>
            <a:r>
              <a:rPr lang="en-GB" b="0"/>
              <a:t> to ensure their views are captured.</a:t>
            </a:r>
          </a:p>
          <a:p>
            <a:endParaRPr lang="en-GB" b="0"/>
          </a:p>
          <a:p>
            <a:r>
              <a:rPr lang="en-GB" b="0"/>
              <a:t>Many of you will be in settings where you have involvement from </a:t>
            </a:r>
            <a:r>
              <a:rPr lang="en-GB" b="1"/>
              <a:t>other professionals</a:t>
            </a:r>
            <a:r>
              <a:rPr lang="en-GB" b="0"/>
              <a:t>, such as speech and language therapists. They should be offered opportunities to give their views on some areas of practice, such as how welcoming the setting is or how engaged the children are.</a:t>
            </a:r>
          </a:p>
          <a:p>
            <a:endParaRPr lang="en-GB" b="0"/>
          </a:p>
          <a:p>
            <a:r>
              <a:rPr lang="en-GB" b="0"/>
              <a:t>And then we may have other people involved in our setting such as </a:t>
            </a:r>
            <a:r>
              <a:rPr lang="en-GB" b="1"/>
              <a:t>volunteers</a:t>
            </a:r>
            <a:r>
              <a:rPr lang="en-GB" b="0"/>
              <a:t> or perhaps </a:t>
            </a:r>
            <a:r>
              <a:rPr lang="en-GB" b="1"/>
              <a:t>carers</a:t>
            </a:r>
            <a:r>
              <a:rPr lang="en-GB" b="0"/>
              <a:t> from the Care Home that the children visit. Again, it’s good to get feedback from them on some areas of practice.</a:t>
            </a:r>
          </a:p>
          <a:p>
            <a:endParaRPr lang="en-GB" b="0"/>
          </a:p>
          <a:p>
            <a:endParaRPr lang="en-GB" b="0"/>
          </a:p>
        </p:txBody>
      </p:sp>
      <p:sp>
        <p:nvSpPr>
          <p:cNvPr id="4" name="Slide Number Placeholder 3"/>
          <p:cNvSpPr>
            <a:spLocks noGrp="1"/>
          </p:cNvSpPr>
          <p:nvPr>
            <p:ph type="sldNum" sz="quarter" idx="5"/>
          </p:nvPr>
        </p:nvSpPr>
        <p:spPr/>
        <p:txBody>
          <a:bodyPr/>
          <a:lstStyle/>
          <a:p>
            <a:fld id="{26C2BC08-D3EC-4C73-B627-1E28C3673341}" type="slidenum">
              <a:rPr lang="en-GB" smtClean="0"/>
              <a:t>29</a:t>
            </a:fld>
            <a:endParaRPr lang="en-GB"/>
          </a:p>
        </p:txBody>
      </p:sp>
    </p:spTree>
    <p:extLst>
      <p:ext uri="{BB962C8B-B14F-4D97-AF65-F5344CB8AC3E}">
        <p14:creationId xmlns:p14="http://schemas.microsoft.com/office/powerpoint/2010/main" val="40436003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 the next few slides there are photos from Ben Wyvis and Dingwall ELC. Both are large settings that received praise from Care Inspectorate in their last inspections for the quality of their self-evaluation.</a:t>
            </a:r>
          </a:p>
          <a:p>
            <a:endParaRPr lang="en-GB" dirty="0"/>
          </a:p>
          <a:p>
            <a:r>
              <a:rPr lang="en-GB" dirty="0"/>
              <a:t>Here we can see one of their approaches to gathering family views – by asking families to share their ideas on Post-it notes. In Dingwall, this example took place at a Stay and Play session when families were asked what they would like added to the setting’s play spaces. A couple of suggestions were made – a veg/herb garden and a picnic table. The action taken was added to the sheet to show how the family’s suggestions had been taken forward.</a:t>
            </a:r>
          </a:p>
          <a:p>
            <a:r>
              <a:rPr lang="en-GB" dirty="0"/>
              <a:t>Sometimes they use the challenge questions with parents but reword them to make them more ‘family friendly’.</a:t>
            </a:r>
          </a:p>
          <a:p>
            <a:endParaRPr lang="en-GB" dirty="0"/>
          </a:p>
          <a:p>
            <a:r>
              <a:rPr lang="en-GB" dirty="0"/>
              <a:t>In Ben Wyvis, there’s a Self-evaluation section on their parents’ notice board where the current focus for self-evaluation is displayed. In this example they were revamping their outdoor area and families were asked to comment on what they liked and what they thought could be improved. Unfortunately, this photo was taken when a new focus had just been added so no comments are there yet - And sometimes that will happen, you won’t get any feedback, but the main thing is that families have been given the opportunity to share their views – and when they do, they’re valued and acted upon.</a:t>
            </a:r>
          </a:p>
          <a:p>
            <a:endParaRPr lang="en-GB" dirty="0"/>
          </a:p>
          <a:p>
            <a:r>
              <a:rPr lang="en-GB" dirty="0"/>
              <a:t>In Ben Wyvis, they also use Google Surveys to get feedback from families. And of course, lots of settings use questionnaires. </a:t>
            </a:r>
          </a:p>
          <a:p>
            <a:endParaRPr lang="en-GB" dirty="0"/>
          </a:p>
          <a:p>
            <a:r>
              <a:rPr lang="en-GB" dirty="0"/>
              <a:t>It’s good to have a range of different approaches to capture as many views as possible. Some people won’t have the confidence to write on a Post-it note but will respond though a digital platform.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C2BC08-D3EC-4C73-B627-1E28C3673341}" type="slidenum">
              <a:rPr lang="en-GB" smtClean="0"/>
              <a:t>30</a:t>
            </a:fld>
            <a:endParaRPr lang="en-GB"/>
          </a:p>
        </p:txBody>
      </p:sp>
    </p:spTree>
    <p:extLst>
      <p:ext uri="{BB962C8B-B14F-4D97-AF65-F5344CB8AC3E}">
        <p14:creationId xmlns:p14="http://schemas.microsoft.com/office/powerpoint/2010/main" val="82213391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Ben </a:t>
            </a:r>
            <a:r>
              <a:rPr lang="en-GB" err="1"/>
              <a:t>Wyvis</a:t>
            </a:r>
            <a:r>
              <a:rPr lang="en-GB"/>
              <a:t> the children are very accustomed to contributing to </a:t>
            </a:r>
            <a:r>
              <a:rPr lang="en-GB" err="1"/>
              <a:t>floorbooks</a:t>
            </a:r>
            <a:r>
              <a:rPr lang="en-GB"/>
              <a:t> so this approach was also used to gather their views. In this example, they were asked what their teachers do well. Some lovely responses such as doing a wiggle dance, playdough and to quote “I just love them so much because they are so good at letters and helping me”. </a:t>
            </a:r>
          </a:p>
          <a:p>
            <a:r>
              <a:rPr lang="en-GB"/>
              <a:t>They were then asked what the teachers could do to make nursery better? Reponses ranged from a child who wanted the teachers to do jigsaws with her to a very detailed response asking the teachers to turn the path into a road, get rid of the tyres on the path and put them on the grass as a jumping bit! And that’s one of the reasons we need to ask the children for their views because sometimes their ideas are better than ours!</a:t>
            </a:r>
          </a:p>
        </p:txBody>
      </p:sp>
      <p:sp>
        <p:nvSpPr>
          <p:cNvPr id="4" name="Slide Number Placeholder 3"/>
          <p:cNvSpPr>
            <a:spLocks noGrp="1"/>
          </p:cNvSpPr>
          <p:nvPr>
            <p:ph type="sldNum" sz="quarter" idx="5"/>
          </p:nvPr>
        </p:nvSpPr>
        <p:spPr/>
        <p:txBody>
          <a:bodyPr/>
          <a:lstStyle/>
          <a:p>
            <a:fld id="{26C2BC08-D3EC-4C73-B627-1E28C3673341}" type="slidenum">
              <a:rPr lang="en-GB" smtClean="0"/>
              <a:t>31</a:t>
            </a:fld>
            <a:endParaRPr lang="en-GB"/>
          </a:p>
        </p:txBody>
      </p:sp>
    </p:spTree>
    <p:extLst>
      <p:ext uri="{BB962C8B-B14F-4D97-AF65-F5344CB8AC3E}">
        <p14:creationId xmlns:p14="http://schemas.microsoft.com/office/powerpoint/2010/main" val="14463763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When do we do self-evaluation?</a:t>
            </a:r>
          </a:p>
          <a:p>
            <a:endParaRPr lang="en-GB" dirty="0"/>
          </a:p>
          <a:p>
            <a:r>
              <a:rPr lang="en-GB" dirty="0"/>
              <a:t>Here are some practical suggestions that work in different settings:</a:t>
            </a:r>
          </a:p>
          <a:p>
            <a:endParaRPr lang="en-GB" dirty="0"/>
          </a:p>
          <a:p>
            <a:pPr marL="171450" indent="-171450">
              <a:buFont typeface="Arial" panose="020B0604020202020204" pitchFamily="34" charset="0"/>
              <a:buChar char="•"/>
            </a:pPr>
            <a:r>
              <a:rPr lang="en-GB" b="1" dirty="0"/>
              <a:t>Staff meetings, </a:t>
            </a:r>
            <a:r>
              <a:rPr lang="en-GB" dirty="0"/>
              <a:t>whether they are in person or online. It’s about ringfencing time during the meeting to work on all the aspects of self-evaluation that we’ve looked at today.</a:t>
            </a:r>
          </a:p>
          <a:p>
            <a:pPr marL="171450" indent="-171450">
              <a:buFont typeface="Arial" panose="020B0604020202020204" pitchFamily="34" charset="0"/>
              <a:buChar char="•"/>
            </a:pPr>
            <a:r>
              <a:rPr lang="en-GB" b="1" dirty="0"/>
              <a:t>Service development time</a:t>
            </a:r>
            <a:r>
              <a:rPr lang="en-GB" dirty="0"/>
              <a:t>. All practitioners in Local Authority settings should have SDT time which should be used to develop the service they provide. In Ben Wyvis, all the practitioners dedicate 15 minutes of their SDT time each week to work on self-evaluation which works for them as it’s a big team who rarely get a chance to meet together.</a:t>
            </a:r>
          </a:p>
          <a:p>
            <a:pPr marL="171450" indent="-171450">
              <a:buFont typeface="Arial" panose="020B0604020202020204" pitchFamily="34" charset="0"/>
              <a:buChar char="•"/>
            </a:pPr>
            <a:r>
              <a:rPr lang="en-GB" dirty="0"/>
              <a:t>We have</a:t>
            </a:r>
            <a:r>
              <a:rPr lang="en-GB" b="1" dirty="0"/>
              <a:t> in-service </a:t>
            </a:r>
            <a:r>
              <a:rPr lang="en-GB" dirty="0"/>
              <a:t>days across the year. Although these can be used for self-evaluation, they aren’t ideal as some practitioners don’t attend all in-service days if they’re on part-time contracts. And also, self-evaluation shouldn’t be limited to a few days a year, it needs to happen on a regular basis for it to be really effective and to ensure there is continuous improvement in settings.</a:t>
            </a:r>
          </a:p>
          <a:p>
            <a:pPr marL="171450" indent="-171450">
              <a:buFont typeface="Arial" panose="020B0604020202020204" pitchFamily="34" charset="0"/>
              <a:buChar char="•"/>
            </a:pPr>
            <a:r>
              <a:rPr lang="en-GB" dirty="0"/>
              <a:t>And EYPs in Local Authority settings have a </a:t>
            </a:r>
            <a:r>
              <a:rPr lang="en-GB" b="1" dirty="0"/>
              <a:t>40</a:t>
            </a:r>
            <a:r>
              <a:rPr lang="en-GB" b="1" baseline="30000" dirty="0"/>
              <a:t>th</a:t>
            </a:r>
            <a:r>
              <a:rPr lang="en-GB" b="1" dirty="0"/>
              <a:t> week</a:t>
            </a:r>
            <a:r>
              <a:rPr lang="en-GB" dirty="0"/>
              <a:t>. Children are in settings for only 38 weeks in the year but EYPs are paid for 40. The 39</a:t>
            </a:r>
            <a:r>
              <a:rPr lang="en-GB" baseline="30000" dirty="0"/>
              <a:t>th</a:t>
            </a:r>
            <a:r>
              <a:rPr lang="en-GB" dirty="0"/>
              <a:t> week is the 5 in-service days but there’s also a 40</a:t>
            </a:r>
            <a:r>
              <a:rPr lang="en-GB" baseline="30000" dirty="0"/>
              <a:t>th</a:t>
            </a:r>
            <a:r>
              <a:rPr lang="en-GB" dirty="0"/>
              <a:t> week which can used for things like staff meetings and meetings with parents, but it can also be used for self-evaluation. In Dingwall, practitioners use their 40</a:t>
            </a:r>
            <a:r>
              <a:rPr lang="en-GB" baseline="30000" dirty="0"/>
              <a:t>th</a:t>
            </a:r>
            <a:r>
              <a:rPr lang="en-GB" dirty="0"/>
              <a:t> week to attend monthly meetings.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You’ll see a common thread here of ‘ringfence time’! Self-evaluation isn’t an option – it’s something we must do to ensure continuous improvement takes place so it’s essential that time is allocated for it.</a:t>
            </a:r>
          </a:p>
        </p:txBody>
      </p:sp>
      <p:sp>
        <p:nvSpPr>
          <p:cNvPr id="4" name="Slide Number Placeholder 3"/>
          <p:cNvSpPr>
            <a:spLocks noGrp="1"/>
          </p:cNvSpPr>
          <p:nvPr>
            <p:ph type="sldNum" sz="quarter" idx="5"/>
          </p:nvPr>
        </p:nvSpPr>
        <p:spPr/>
        <p:txBody>
          <a:bodyPr/>
          <a:lstStyle/>
          <a:p>
            <a:fld id="{26C2BC08-D3EC-4C73-B627-1E28C3673341}" type="slidenum">
              <a:rPr lang="en-GB" smtClean="0"/>
              <a:t>32</a:t>
            </a:fld>
            <a:endParaRPr lang="en-GB"/>
          </a:p>
        </p:txBody>
      </p:sp>
    </p:spTree>
    <p:extLst>
      <p:ext uri="{BB962C8B-B14F-4D97-AF65-F5344CB8AC3E}">
        <p14:creationId xmlns:p14="http://schemas.microsoft.com/office/powerpoint/2010/main" val="23287000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How do we record self-evaluation? </a:t>
            </a:r>
            <a:r>
              <a:rPr lang="en-GB"/>
              <a:t>There are various different approaches that settings can take. </a:t>
            </a:r>
          </a:p>
          <a:p>
            <a:endParaRPr lang="en-GB"/>
          </a:p>
          <a:p>
            <a:r>
              <a:rPr lang="en-GB"/>
              <a:t>Some display their self-evaluation on the wall, usually in an office or staffroom. This is a user-friendly way and a constant reminder of the current focus and what improvement actions are being taken.</a:t>
            </a:r>
          </a:p>
          <a:p>
            <a:endParaRPr lang="en-GB"/>
          </a:p>
          <a:p>
            <a:r>
              <a:rPr lang="en-GB"/>
              <a:t>Other settings have a self-evaluation folder where all their self-evaluation work is filed, often under the headings of the different QIs of the Quality Improvement Framework. This can be an effective way of recording self-evaluation and organising evidence, but settings need to ensure that it doesn’t become a paper exercise – and is done regularly.</a:t>
            </a:r>
          </a:p>
          <a:p>
            <a:endParaRPr lang="en-GB"/>
          </a:p>
          <a:p>
            <a:r>
              <a:rPr lang="en-GB" err="1"/>
              <a:t>Floorbooks</a:t>
            </a:r>
            <a:r>
              <a:rPr lang="en-GB"/>
              <a:t> are another user-friendly way of recording self-evaluation and are less threatening for families and staff as they’re often thought of as scrapbooks – so less formal that a questionnaire or completing a form.</a:t>
            </a:r>
          </a:p>
          <a:p>
            <a:endParaRPr lang="en-GB"/>
          </a:p>
          <a:p>
            <a:r>
              <a:rPr lang="en-GB"/>
              <a:t>Some settings record their self-evaluation digitally. The question we need to ask is how accessible is the information? Practitioners should be able to access it, not just managers.</a:t>
            </a:r>
          </a:p>
        </p:txBody>
      </p:sp>
      <p:sp>
        <p:nvSpPr>
          <p:cNvPr id="4" name="Slide Number Placeholder 3"/>
          <p:cNvSpPr>
            <a:spLocks noGrp="1"/>
          </p:cNvSpPr>
          <p:nvPr>
            <p:ph type="sldNum" sz="quarter" idx="5"/>
          </p:nvPr>
        </p:nvSpPr>
        <p:spPr/>
        <p:txBody>
          <a:bodyPr/>
          <a:lstStyle/>
          <a:p>
            <a:fld id="{26C2BC08-D3EC-4C73-B627-1E28C3673341}" type="slidenum">
              <a:rPr lang="en-GB" smtClean="0"/>
              <a:t>33</a:t>
            </a:fld>
            <a:endParaRPr lang="en-GB"/>
          </a:p>
        </p:txBody>
      </p:sp>
    </p:spTree>
    <p:extLst>
      <p:ext uri="{BB962C8B-B14F-4D97-AF65-F5344CB8AC3E}">
        <p14:creationId xmlns:p14="http://schemas.microsoft.com/office/powerpoint/2010/main" val="108808002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We’re going to have a look at a few more examples from Dingwall and Ben Wyvis.</a:t>
            </a:r>
          </a:p>
          <a:p>
            <a:endParaRPr lang="en-GB"/>
          </a:p>
          <a:p>
            <a:r>
              <a:rPr lang="en-GB"/>
              <a:t>Here we have the self-evaluation display which can be found in the office at Dingwall ELC. To explain – In session 2025/26, it was decided to evaluate a Quality Indicator from the new Quality Improvement Framework each month so that staff would become familiar with it so that’s why there’s so much displayed. Staff use their 40</a:t>
            </a:r>
            <a:r>
              <a:rPr lang="en-GB" baseline="30000"/>
              <a:t>th</a:t>
            </a:r>
            <a:r>
              <a:rPr lang="en-GB"/>
              <a:t> week to meet monthly and they do self-evaluation as a team, but it’s displayed so that staff can add to it – and if you look closely, you can see lots of different handwriting and notes added between the meetings – so it’s a live display!</a:t>
            </a:r>
          </a:p>
          <a:p>
            <a:endParaRPr lang="en-GB"/>
          </a:p>
          <a:p>
            <a:r>
              <a:rPr lang="en-GB"/>
              <a:t>It’s also important to note that the colour coding went awry over the course of the year so don’t pay much attention to it!</a:t>
            </a:r>
          </a:p>
        </p:txBody>
      </p:sp>
      <p:sp>
        <p:nvSpPr>
          <p:cNvPr id="4" name="Slide Number Placeholder 3"/>
          <p:cNvSpPr>
            <a:spLocks noGrp="1"/>
          </p:cNvSpPr>
          <p:nvPr>
            <p:ph type="sldNum" sz="quarter" idx="5"/>
          </p:nvPr>
        </p:nvSpPr>
        <p:spPr/>
        <p:txBody>
          <a:bodyPr/>
          <a:lstStyle/>
          <a:p>
            <a:fld id="{26C2BC08-D3EC-4C73-B627-1E28C3673341}" type="slidenum">
              <a:rPr lang="en-GB" smtClean="0"/>
              <a:t>34</a:t>
            </a:fld>
            <a:endParaRPr lang="en-GB"/>
          </a:p>
        </p:txBody>
      </p:sp>
    </p:spTree>
    <p:extLst>
      <p:ext uri="{BB962C8B-B14F-4D97-AF65-F5344CB8AC3E}">
        <p14:creationId xmlns:p14="http://schemas.microsoft.com/office/powerpoint/2010/main" val="25389252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If we look closer at one of the QIs, we can see on that month they were evaluating the QI Nurturing Care and Support. The staff identified what was going well, next steps and then revisited it when all the actions had been addressed to record the impact of the improvements.</a:t>
            </a:r>
          </a:p>
          <a:p>
            <a:endParaRPr lang="en-GB"/>
          </a:p>
          <a:p>
            <a:r>
              <a:rPr lang="en-GB"/>
              <a:t>As Nurturing Care had been evaluated the previous year, this evaluation can be found behind the current  – as in the picture on the right – so an ongoing account is being recorded of the improvements made over time in this important area of practice.</a:t>
            </a:r>
          </a:p>
          <a:p>
            <a:endParaRPr lang="en-GB"/>
          </a:p>
          <a:p>
            <a:r>
              <a:rPr lang="en-GB"/>
              <a:t>We mentioned earlier about other sources to inform our evaluations. If you look closely, in the right-hand picture you can see that they used the document Food Matters to support their evaluations when considering the quality of the snacks provided.</a:t>
            </a:r>
          </a:p>
        </p:txBody>
      </p:sp>
      <p:sp>
        <p:nvSpPr>
          <p:cNvPr id="4" name="Slide Number Placeholder 3"/>
          <p:cNvSpPr>
            <a:spLocks noGrp="1"/>
          </p:cNvSpPr>
          <p:nvPr>
            <p:ph type="sldNum" sz="quarter" idx="5"/>
          </p:nvPr>
        </p:nvSpPr>
        <p:spPr/>
        <p:txBody>
          <a:bodyPr/>
          <a:lstStyle/>
          <a:p>
            <a:fld id="{26C2BC08-D3EC-4C73-B627-1E28C3673341}" type="slidenum">
              <a:rPr lang="en-GB" smtClean="0"/>
              <a:t>35</a:t>
            </a:fld>
            <a:endParaRPr lang="en-GB"/>
          </a:p>
        </p:txBody>
      </p:sp>
    </p:spTree>
    <p:extLst>
      <p:ext uri="{BB962C8B-B14F-4D97-AF65-F5344CB8AC3E}">
        <p14:creationId xmlns:p14="http://schemas.microsoft.com/office/powerpoint/2010/main" val="34366116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Dingwall also use the Very Good illustration from the Quality Improvement Framework to support their evaluations of how they are doing and to identify possible actions.</a:t>
            </a:r>
          </a:p>
          <a:p>
            <a:endParaRPr lang="en-GB" dirty="0"/>
          </a:p>
          <a:p>
            <a:r>
              <a:rPr lang="en-GB" dirty="0"/>
              <a:t>They break down the Very Good Illustration into separate sentences and evaluate each sentence by placing a dot next to it – Red for things they don’t do well or at all, Amber (or yellow) for things they could do better or more consistently and Green for things they do well and consistently. </a:t>
            </a:r>
          </a:p>
        </p:txBody>
      </p:sp>
      <p:sp>
        <p:nvSpPr>
          <p:cNvPr id="4" name="Slide Number Placeholder 3"/>
          <p:cNvSpPr>
            <a:spLocks noGrp="1"/>
          </p:cNvSpPr>
          <p:nvPr>
            <p:ph type="sldNum" sz="quarter" idx="5"/>
          </p:nvPr>
        </p:nvSpPr>
        <p:spPr/>
        <p:txBody>
          <a:bodyPr/>
          <a:lstStyle/>
          <a:p>
            <a:fld id="{26C2BC08-D3EC-4C73-B627-1E28C3673341}" type="slidenum">
              <a:rPr lang="en-GB" smtClean="0"/>
              <a:t>36</a:t>
            </a:fld>
            <a:endParaRPr lang="en-GB"/>
          </a:p>
        </p:txBody>
      </p:sp>
    </p:spTree>
    <p:extLst>
      <p:ext uri="{BB962C8B-B14F-4D97-AF65-F5344CB8AC3E}">
        <p14:creationId xmlns:p14="http://schemas.microsoft.com/office/powerpoint/2010/main" val="33611232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their staffroom, Ben Wyvis also display their self-evaluation relating to their current focus.</a:t>
            </a:r>
          </a:p>
          <a:p>
            <a:r>
              <a:rPr lang="en-GB"/>
              <a:t>They display questions based on the evaluative questions and practitioners are invited to add their views to each of the sheets – which can be seen by the different handwriting – so again, it’s a live display.</a:t>
            </a:r>
          </a:p>
        </p:txBody>
      </p:sp>
      <p:sp>
        <p:nvSpPr>
          <p:cNvPr id="4" name="Slide Number Placeholder 3"/>
          <p:cNvSpPr>
            <a:spLocks noGrp="1"/>
          </p:cNvSpPr>
          <p:nvPr>
            <p:ph type="sldNum" sz="quarter" idx="5"/>
          </p:nvPr>
        </p:nvSpPr>
        <p:spPr/>
        <p:txBody>
          <a:bodyPr/>
          <a:lstStyle/>
          <a:p>
            <a:fld id="{26C2BC08-D3EC-4C73-B627-1E28C3673341}" type="slidenum">
              <a:rPr lang="en-GB" smtClean="0"/>
              <a:t>37</a:t>
            </a:fld>
            <a:endParaRPr lang="en-GB"/>
          </a:p>
        </p:txBody>
      </p:sp>
    </p:spTree>
    <p:extLst>
      <p:ext uri="{BB962C8B-B14F-4D97-AF65-F5344CB8AC3E}">
        <p14:creationId xmlns:p14="http://schemas.microsoft.com/office/powerpoint/2010/main" val="275305116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we’re going to look at some examples of the paperwork that goes into folders.</a:t>
            </a:r>
          </a:p>
          <a:p>
            <a:endParaRPr lang="en-GB" dirty="0"/>
          </a:p>
          <a:p>
            <a:r>
              <a:rPr lang="en-GB" dirty="0"/>
              <a:t>In Ben Wyvis, they type up an Action Plan for each focus of self-evaluation which is initially displayed on the wall but is then filed into a self-evaluation folder with all the evidence they have gathered – such as monitoring and audit sheets.</a:t>
            </a:r>
          </a:p>
          <a:p>
            <a:endParaRPr lang="en-GB" dirty="0"/>
          </a:p>
        </p:txBody>
      </p:sp>
      <p:sp>
        <p:nvSpPr>
          <p:cNvPr id="4" name="Slide Number Placeholder 3"/>
          <p:cNvSpPr>
            <a:spLocks noGrp="1"/>
          </p:cNvSpPr>
          <p:nvPr>
            <p:ph type="sldNum" sz="quarter" idx="5"/>
          </p:nvPr>
        </p:nvSpPr>
        <p:spPr/>
        <p:txBody>
          <a:bodyPr/>
          <a:lstStyle/>
          <a:p>
            <a:fld id="{26C2BC08-D3EC-4C73-B627-1E28C3673341}" type="slidenum">
              <a:rPr lang="en-GB" smtClean="0"/>
              <a:t>38</a:t>
            </a:fld>
            <a:endParaRPr lang="en-GB"/>
          </a:p>
        </p:txBody>
      </p:sp>
    </p:spTree>
    <p:extLst>
      <p:ext uri="{BB962C8B-B14F-4D97-AF65-F5344CB8AC3E}">
        <p14:creationId xmlns:p14="http://schemas.microsoft.com/office/powerpoint/2010/main" val="141924478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it comes to recording the impact of their improvements, you can see that recording this is more important to them that typing it all up so it’s handwritten – and this is absolutely okay!</a:t>
            </a:r>
          </a:p>
          <a:p>
            <a:endParaRPr lang="en-GB" dirty="0"/>
          </a:p>
          <a:p>
            <a:r>
              <a:rPr lang="en-GB" dirty="0"/>
              <a:t>After they have completed the impact, they re-evaluate using the 6-point scale – making the impact of the improvements even clearer. </a:t>
            </a:r>
          </a:p>
          <a:p>
            <a:endParaRPr lang="en-GB" dirty="0"/>
          </a:p>
          <a:p>
            <a:r>
              <a:rPr lang="en-GB" dirty="0"/>
              <a:t>It’s important to remember that any improvement journey can be 2 steps forward and 1 step back so don’t be discouraged if the changes you make don’t have the impact you intended. </a:t>
            </a:r>
          </a:p>
        </p:txBody>
      </p:sp>
      <p:sp>
        <p:nvSpPr>
          <p:cNvPr id="4" name="Slide Number Placeholder 3"/>
          <p:cNvSpPr>
            <a:spLocks noGrp="1"/>
          </p:cNvSpPr>
          <p:nvPr>
            <p:ph type="sldNum" sz="quarter" idx="5"/>
          </p:nvPr>
        </p:nvSpPr>
        <p:spPr/>
        <p:txBody>
          <a:bodyPr/>
          <a:lstStyle/>
          <a:p>
            <a:fld id="{26C2BC08-D3EC-4C73-B627-1E28C3673341}" type="slidenum">
              <a:rPr lang="en-GB" smtClean="0"/>
              <a:t>39</a:t>
            </a:fld>
            <a:endParaRPr lang="en-GB"/>
          </a:p>
        </p:txBody>
      </p:sp>
    </p:spTree>
    <p:extLst>
      <p:ext uri="{BB962C8B-B14F-4D97-AF65-F5344CB8AC3E}">
        <p14:creationId xmlns:p14="http://schemas.microsoft.com/office/powerpoint/2010/main" val="420971651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Care Inspectorate developed a template for self-evaluation which we have slightly adapted. You will find a template for each of the QIs on the ELC Highland Blog using the link on the slide so if you don’t already have a template, you may consider using these whether you use a folder, display or </a:t>
            </a:r>
            <a:r>
              <a:rPr lang="en-GB" dirty="0" err="1"/>
              <a:t>floorbook</a:t>
            </a:r>
            <a:r>
              <a:rPr lang="en-GB" dirty="0"/>
              <a:t> to record your self-evaluation.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 the slide you can see the blank template and also the worked example shown earlier from Highland Hills ELC.</a:t>
            </a:r>
          </a:p>
        </p:txBody>
      </p:sp>
      <p:sp>
        <p:nvSpPr>
          <p:cNvPr id="4" name="Slide Number Placeholder 3"/>
          <p:cNvSpPr>
            <a:spLocks noGrp="1"/>
          </p:cNvSpPr>
          <p:nvPr>
            <p:ph type="sldNum" sz="quarter" idx="5"/>
          </p:nvPr>
        </p:nvSpPr>
        <p:spPr/>
        <p:txBody>
          <a:bodyPr/>
          <a:lstStyle/>
          <a:p>
            <a:fld id="{26C2BC08-D3EC-4C73-B627-1E28C3673341}" type="slidenum">
              <a:rPr lang="en-GB" smtClean="0"/>
              <a:t>40</a:t>
            </a:fld>
            <a:endParaRPr lang="en-GB"/>
          </a:p>
        </p:txBody>
      </p:sp>
    </p:spTree>
    <p:extLst>
      <p:ext uri="{BB962C8B-B14F-4D97-AF65-F5344CB8AC3E}">
        <p14:creationId xmlns:p14="http://schemas.microsoft.com/office/powerpoint/2010/main" val="168382226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have also collated  the very good illustrations for each Quality Indicator and Theme from the Quality Framework which you may find useful for evidencing how you are doing. </a:t>
            </a:r>
          </a:p>
          <a:p>
            <a:endParaRPr lang="en-GB"/>
          </a:p>
          <a:p>
            <a:r>
              <a:rPr lang="en-GB"/>
              <a:t>These can be found on the Highland ELC blog using the link on the slide.</a:t>
            </a:r>
          </a:p>
        </p:txBody>
      </p:sp>
      <p:sp>
        <p:nvSpPr>
          <p:cNvPr id="4" name="Slide Number Placeholder 3"/>
          <p:cNvSpPr>
            <a:spLocks noGrp="1"/>
          </p:cNvSpPr>
          <p:nvPr>
            <p:ph type="sldNum" sz="quarter" idx="5"/>
          </p:nvPr>
        </p:nvSpPr>
        <p:spPr/>
        <p:txBody>
          <a:bodyPr/>
          <a:lstStyle/>
          <a:p>
            <a:fld id="{26C2BC08-D3EC-4C73-B627-1E28C3673341}" type="slidenum">
              <a:rPr lang="en-GB" smtClean="0"/>
              <a:t>41</a:t>
            </a:fld>
            <a:endParaRPr lang="en-GB"/>
          </a:p>
        </p:txBody>
      </p:sp>
    </p:spTree>
    <p:extLst>
      <p:ext uri="{BB962C8B-B14F-4D97-AF65-F5344CB8AC3E}">
        <p14:creationId xmlns:p14="http://schemas.microsoft.com/office/powerpoint/2010/main" val="410941872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Floorbooks</a:t>
            </a:r>
            <a:r>
              <a:rPr lang="en-GB"/>
              <a:t> are also a great way to record self evaluation, evidence your continuous improvements and note impact, you can include photos, children's drawings, families' comments and children's voices . They are a more informal way of  including all stakeholders and gathering their views. This setting has the challenge question in the middle and then the evaluation, evidence and impact noted.</a:t>
            </a:r>
          </a:p>
        </p:txBody>
      </p:sp>
      <p:sp>
        <p:nvSpPr>
          <p:cNvPr id="4" name="Slide Number Placeholder 3"/>
          <p:cNvSpPr>
            <a:spLocks noGrp="1"/>
          </p:cNvSpPr>
          <p:nvPr>
            <p:ph type="sldNum" sz="quarter" idx="5"/>
          </p:nvPr>
        </p:nvSpPr>
        <p:spPr/>
        <p:txBody>
          <a:bodyPr/>
          <a:lstStyle/>
          <a:p>
            <a:fld id="{26C2BC08-D3EC-4C73-B627-1E28C3673341}" type="slidenum">
              <a:rPr lang="en-GB" smtClean="0"/>
              <a:t>42</a:t>
            </a:fld>
            <a:endParaRPr lang="en-GB"/>
          </a:p>
        </p:txBody>
      </p:sp>
    </p:spTree>
    <p:extLst>
      <p:ext uri="{BB962C8B-B14F-4D97-AF65-F5344CB8AC3E}">
        <p14:creationId xmlns:p14="http://schemas.microsoft.com/office/powerpoint/2010/main" val="88052198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ELC wanted to improve their outdoor areas and involve children in deciding what they liked best in their outdoor areas .They used photos as a provocation and recorded children's thoughts around what they think would make it better. The children came up with some great ideas for improvement.</a:t>
            </a:r>
          </a:p>
        </p:txBody>
      </p:sp>
      <p:sp>
        <p:nvSpPr>
          <p:cNvPr id="4" name="Slide Number Placeholder 3"/>
          <p:cNvSpPr>
            <a:spLocks noGrp="1"/>
          </p:cNvSpPr>
          <p:nvPr>
            <p:ph type="sldNum" sz="quarter" idx="5"/>
          </p:nvPr>
        </p:nvSpPr>
        <p:spPr/>
        <p:txBody>
          <a:bodyPr/>
          <a:lstStyle/>
          <a:p>
            <a:fld id="{26C2BC08-D3EC-4C73-B627-1E28C3673341}" type="slidenum">
              <a:rPr lang="en-GB" smtClean="0"/>
              <a:t>43</a:t>
            </a:fld>
            <a:endParaRPr lang="en-GB"/>
          </a:p>
        </p:txBody>
      </p:sp>
    </p:spTree>
    <p:extLst>
      <p:ext uri="{BB962C8B-B14F-4D97-AF65-F5344CB8AC3E}">
        <p14:creationId xmlns:p14="http://schemas.microsoft.com/office/powerpoint/2010/main" val="324273302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b="0"/>
              <a:t>This slide shows an example of how another setting recorded the development of planning for schematic play and the impact it</a:t>
            </a:r>
            <a:r>
              <a:rPr lang="en-GB" b="0" baseline="0"/>
              <a:t> had on outcomes for children</a:t>
            </a:r>
            <a:r>
              <a:rPr lang="en-GB" b="0"/>
              <a:t>.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b="0"/>
              <a:t>It includes a copy of the parent handout, photos of children and displays and staff comments as evidence of the work done.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b="0"/>
              <a:t>This setting has included reflective practitioner comments on speech bubble Post-it notes. These focus on the outcome for children. For example, one of the bubbles mentions how the development of staff knowledge around schema is supporting them in planning for their 2-year-old children. This is enabling them to identify, extend and plan for schemas. </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sz="1200" b="0" i="1" u="none" kern="1200">
                <a:solidFill>
                  <a:srgbClr val="FF0000"/>
                </a:solidFill>
                <a:effectLst/>
                <a:latin typeface="+mn-lt"/>
                <a:ea typeface="+mn-ea"/>
                <a:cs typeface="+mn-cs"/>
              </a:rPr>
              <a:t> </a:t>
            </a:r>
          </a:p>
          <a:p>
            <a:endParaRPr lang="en-GB"/>
          </a:p>
        </p:txBody>
      </p:sp>
      <p:sp>
        <p:nvSpPr>
          <p:cNvPr id="4" name="Slide Number Placeholder 3"/>
          <p:cNvSpPr>
            <a:spLocks noGrp="1"/>
          </p:cNvSpPr>
          <p:nvPr>
            <p:ph type="sldNum" sz="quarter" idx="5"/>
          </p:nvPr>
        </p:nvSpPr>
        <p:spPr/>
        <p:txBody>
          <a:bodyPr/>
          <a:lstStyle/>
          <a:p>
            <a:fld id="{26C2BC08-D3EC-4C73-B627-1E28C3673341}" type="slidenum">
              <a:rPr lang="en-GB" smtClean="0"/>
              <a:t>44</a:t>
            </a:fld>
            <a:endParaRPr lang="en-GB"/>
          </a:p>
        </p:txBody>
      </p:sp>
    </p:spTree>
    <p:extLst>
      <p:ext uri="{BB962C8B-B14F-4D97-AF65-F5344CB8AC3E}">
        <p14:creationId xmlns:p14="http://schemas.microsoft.com/office/powerpoint/2010/main" val="229608104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now?</a:t>
            </a:r>
          </a:p>
          <a:p>
            <a:endParaRPr lang="en-GB" dirty="0"/>
          </a:p>
          <a:p>
            <a:r>
              <a:rPr lang="en-GB" dirty="0"/>
              <a:t>To help you improve your current approach to self-evaluation, we suggest you do the following - see slide.</a:t>
            </a:r>
          </a:p>
          <a:p>
            <a:endParaRPr lang="en-GB" dirty="0"/>
          </a:p>
          <a:p>
            <a:pPr marL="228600" indent="-228600">
              <a:buAutoNum type="arabicPeriod"/>
            </a:pPr>
            <a:r>
              <a:rPr lang="en-GB" dirty="0"/>
              <a:t>Reflect on this session.</a:t>
            </a:r>
          </a:p>
          <a:p>
            <a:pPr marL="228600" indent="-228600">
              <a:buAutoNum type="arabicPeriod"/>
            </a:pPr>
            <a:r>
              <a:rPr lang="en-GB" dirty="0"/>
              <a:t>Is there any aspect of the self-evaluation process that needs to improve in your setting?</a:t>
            </a:r>
          </a:p>
          <a:p>
            <a:pPr marL="228600" indent="-228600">
              <a:buAutoNum type="arabicPeriod"/>
            </a:pPr>
            <a:r>
              <a:rPr lang="en-GB" dirty="0"/>
              <a:t>Discuss any possible improvements with your manager.</a:t>
            </a:r>
          </a:p>
          <a:p>
            <a:endParaRPr lang="en-GB" dirty="0"/>
          </a:p>
        </p:txBody>
      </p:sp>
      <p:sp>
        <p:nvSpPr>
          <p:cNvPr id="4" name="Slide Number Placeholder 3"/>
          <p:cNvSpPr>
            <a:spLocks noGrp="1"/>
          </p:cNvSpPr>
          <p:nvPr>
            <p:ph type="sldNum" sz="quarter" idx="5"/>
          </p:nvPr>
        </p:nvSpPr>
        <p:spPr/>
        <p:txBody>
          <a:bodyPr/>
          <a:lstStyle/>
          <a:p>
            <a:fld id="{26C2BC08-D3EC-4C73-B627-1E28C3673341}" type="slidenum">
              <a:rPr lang="en-GB" smtClean="0"/>
              <a:t>45</a:t>
            </a:fld>
            <a:endParaRPr lang="en-GB"/>
          </a:p>
        </p:txBody>
      </p:sp>
    </p:spTree>
    <p:extLst>
      <p:ext uri="{BB962C8B-B14F-4D97-AF65-F5344CB8AC3E}">
        <p14:creationId xmlns:p14="http://schemas.microsoft.com/office/powerpoint/2010/main" val="248664750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are some links that take you to further recorded training on self evaluation and continuous improvement using the Quality Framework..</a:t>
            </a:r>
          </a:p>
        </p:txBody>
      </p:sp>
      <p:sp>
        <p:nvSpPr>
          <p:cNvPr id="4" name="Slide Number Placeholder 3"/>
          <p:cNvSpPr>
            <a:spLocks noGrp="1"/>
          </p:cNvSpPr>
          <p:nvPr>
            <p:ph type="sldNum" sz="quarter" idx="5"/>
          </p:nvPr>
        </p:nvSpPr>
        <p:spPr/>
        <p:txBody>
          <a:bodyPr/>
          <a:lstStyle/>
          <a:p>
            <a:fld id="{26C2BC08-D3EC-4C73-B627-1E28C3673341}" type="slidenum">
              <a:rPr lang="en-GB" smtClean="0"/>
              <a:t>46</a:t>
            </a:fld>
            <a:endParaRPr lang="en-GB"/>
          </a:p>
        </p:txBody>
      </p:sp>
    </p:spTree>
    <p:extLst>
      <p:ext uri="{BB962C8B-B14F-4D97-AF65-F5344CB8AC3E}">
        <p14:creationId xmlns:p14="http://schemas.microsoft.com/office/powerpoint/2010/main" val="373568254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hope you have found this session helpful.</a:t>
            </a:r>
          </a:p>
          <a:p>
            <a:endParaRPr lang="en-GB" dirty="0"/>
          </a:p>
          <a:p>
            <a:r>
              <a:rPr lang="en-GB" dirty="0"/>
              <a:t>If you have any questions relating to self-evaluation, please contact your link EYESO.</a:t>
            </a:r>
          </a:p>
        </p:txBody>
      </p:sp>
      <p:sp>
        <p:nvSpPr>
          <p:cNvPr id="4" name="Slide Number Placeholder 3"/>
          <p:cNvSpPr>
            <a:spLocks noGrp="1"/>
          </p:cNvSpPr>
          <p:nvPr>
            <p:ph type="sldNum" sz="quarter" idx="5"/>
          </p:nvPr>
        </p:nvSpPr>
        <p:spPr/>
        <p:txBody>
          <a:bodyPr/>
          <a:lstStyle/>
          <a:p>
            <a:fld id="{26C2BC08-D3EC-4C73-B627-1E28C3673341}" type="slidenum">
              <a:rPr lang="en-GB" smtClean="0"/>
              <a:t>47</a:t>
            </a:fld>
            <a:endParaRPr lang="en-GB"/>
          </a:p>
        </p:txBody>
      </p:sp>
    </p:spTree>
    <p:extLst>
      <p:ext uri="{BB962C8B-B14F-4D97-AF65-F5344CB8AC3E}">
        <p14:creationId xmlns:p14="http://schemas.microsoft.com/office/powerpoint/2010/main" val="3196461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66C5B-DEF1-525F-DAAA-53CFDD4A8A4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27CE0F2-0105-BE0F-29D1-14D105D978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18C052F-F905-CCE0-8E8A-667F960CF625}"/>
              </a:ext>
            </a:extLst>
          </p:cNvPr>
          <p:cNvSpPr>
            <a:spLocks noGrp="1"/>
          </p:cNvSpPr>
          <p:nvPr>
            <p:ph type="dt" sz="half" idx="10"/>
          </p:nvPr>
        </p:nvSpPr>
        <p:spPr/>
        <p:txBody>
          <a:bodyPr/>
          <a:lstStyle/>
          <a:p>
            <a:fld id="{B8EE9C6F-7BAC-4C0E-8A90-E850765C376C}" type="datetimeFigureOut">
              <a:rPr lang="en-GB" smtClean="0"/>
              <a:t>15/06/2026</a:t>
            </a:fld>
            <a:endParaRPr lang="en-GB"/>
          </a:p>
        </p:txBody>
      </p:sp>
      <p:sp>
        <p:nvSpPr>
          <p:cNvPr id="5" name="Footer Placeholder 4">
            <a:extLst>
              <a:ext uri="{FF2B5EF4-FFF2-40B4-BE49-F238E27FC236}">
                <a16:creationId xmlns:a16="http://schemas.microsoft.com/office/drawing/2014/main" id="{7A853BA8-242E-F317-0AF3-384D0BA5FA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199A69-9573-088A-D713-287EB9BAF1C9}"/>
              </a:ext>
            </a:extLst>
          </p:cNvPr>
          <p:cNvSpPr>
            <a:spLocks noGrp="1"/>
          </p:cNvSpPr>
          <p:nvPr>
            <p:ph type="sldNum" sz="quarter" idx="12"/>
          </p:nvPr>
        </p:nvSpPr>
        <p:spPr/>
        <p:txBody>
          <a:bodyPr/>
          <a:lstStyle/>
          <a:p>
            <a:fld id="{217E3001-7DD7-429D-9861-7204869C7C49}" type="slidenum">
              <a:rPr lang="en-GB" smtClean="0"/>
              <a:t>‹#›</a:t>
            </a:fld>
            <a:endParaRPr lang="en-GB"/>
          </a:p>
        </p:txBody>
      </p:sp>
    </p:spTree>
    <p:extLst>
      <p:ext uri="{BB962C8B-B14F-4D97-AF65-F5344CB8AC3E}">
        <p14:creationId xmlns:p14="http://schemas.microsoft.com/office/powerpoint/2010/main" val="2443703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7CAF4-F706-FB20-9A62-2AAE7463EE1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33A1C0E-1259-9D36-21B3-5BC6DB88897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3B9F5E8-48CE-2AC6-880D-BA6C83DF6556}"/>
              </a:ext>
            </a:extLst>
          </p:cNvPr>
          <p:cNvSpPr>
            <a:spLocks noGrp="1"/>
          </p:cNvSpPr>
          <p:nvPr>
            <p:ph type="dt" sz="half" idx="10"/>
          </p:nvPr>
        </p:nvSpPr>
        <p:spPr/>
        <p:txBody>
          <a:bodyPr/>
          <a:lstStyle/>
          <a:p>
            <a:fld id="{B8EE9C6F-7BAC-4C0E-8A90-E850765C376C}" type="datetimeFigureOut">
              <a:rPr lang="en-GB" smtClean="0"/>
              <a:t>15/06/2026</a:t>
            </a:fld>
            <a:endParaRPr lang="en-GB"/>
          </a:p>
        </p:txBody>
      </p:sp>
      <p:sp>
        <p:nvSpPr>
          <p:cNvPr id="5" name="Footer Placeholder 4">
            <a:extLst>
              <a:ext uri="{FF2B5EF4-FFF2-40B4-BE49-F238E27FC236}">
                <a16:creationId xmlns:a16="http://schemas.microsoft.com/office/drawing/2014/main" id="{ABA4AF15-C6A2-DFA8-4CA8-A784D0967E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67FD19-1F4E-64A6-DE10-AFF5FDD4D86E}"/>
              </a:ext>
            </a:extLst>
          </p:cNvPr>
          <p:cNvSpPr>
            <a:spLocks noGrp="1"/>
          </p:cNvSpPr>
          <p:nvPr>
            <p:ph type="sldNum" sz="quarter" idx="12"/>
          </p:nvPr>
        </p:nvSpPr>
        <p:spPr/>
        <p:txBody>
          <a:bodyPr/>
          <a:lstStyle/>
          <a:p>
            <a:fld id="{217E3001-7DD7-429D-9861-7204869C7C49}" type="slidenum">
              <a:rPr lang="en-GB" smtClean="0"/>
              <a:t>‹#›</a:t>
            </a:fld>
            <a:endParaRPr lang="en-GB"/>
          </a:p>
        </p:txBody>
      </p:sp>
    </p:spTree>
    <p:extLst>
      <p:ext uri="{BB962C8B-B14F-4D97-AF65-F5344CB8AC3E}">
        <p14:creationId xmlns:p14="http://schemas.microsoft.com/office/powerpoint/2010/main" val="767507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DA26E-CB90-5371-7962-A8A06AA14DE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DC4F023-2DD3-F954-B6B9-62EABA54E70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D52B1FB-D50F-4452-946E-127F3353A563}"/>
              </a:ext>
            </a:extLst>
          </p:cNvPr>
          <p:cNvSpPr>
            <a:spLocks noGrp="1"/>
          </p:cNvSpPr>
          <p:nvPr>
            <p:ph type="dt" sz="half" idx="10"/>
          </p:nvPr>
        </p:nvSpPr>
        <p:spPr/>
        <p:txBody>
          <a:bodyPr/>
          <a:lstStyle/>
          <a:p>
            <a:fld id="{B8EE9C6F-7BAC-4C0E-8A90-E850765C376C}" type="datetimeFigureOut">
              <a:rPr lang="en-GB" smtClean="0"/>
              <a:t>15/06/2026</a:t>
            </a:fld>
            <a:endParaRPr lang="en-GB"/>
          </a:p>
        </p:txBody>
      </p:sp>
      <p:sp>
        <p:nvSpPr>
          <p:cNvPr id="5" name="Footer Placeholder 4">
            <a:extLst>
              <a:ext uri="{FF2B5EF4-FFF2-40B4-BE49-F238E27FC236}">
                <a16:creationId xmlns:a16="http://schemas.microsoft.com/office/drawing/2014/main" id="{9E838729-6D75-34A5-F68C-625A1EA048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0FA724-0975-EC02-277E-76216A14D2A3}"/>
              </a:ext>
            </a:extLst>
          </p:cNvPr>
          <p:cNvSpPr>
            <a:spLocks noGrp="1"/>
          </p:cNvSpPr>
          <p:nvPr>
            <p:ph type="sldNum" sz="quarter" idx="12"/>
          </p:nvPr>
        </p:nvSpPr>
        <p:spPr/>
        <p:txBody>
          <a:bodyPr/>
          <a:lstStyle/>
          <a:p>
            <a:fld id="{217E3001-7DD7-429D-9861-7204869C7C49}" type="slidenum">
              <a:rPr lang="en-GB" smtClean="0"/>
              <a:t>‹#›</a:t>
            </a:fld>
            <a:endParaRPr lang="en-GB"/>
          </a:p>
        </p:txBody>
      </p:sp>
    </p:spTree>
    <p:extLst>
      <p:ext uri="{BB962C8B-B14F-4D97-AF65-F5344CB8AC3E}">
        <p14:creationId xmlns:p14="http://schemas.microsoft.com/office/powerpoint/2010/main" val="1668436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38E6D-E12B-D518-F1C0-AC828122B1C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C19C127-0EE5-A9D6-24A2-3C799DA94AA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2E1EC96-DC1E-7C2C-1830-99D70113C78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DAE1676-D9BA-AE51-8FE3-8E387971EF2C}"/>
              </a:ext>
            </a:extLst>
          </p:cNvPr>
          <p:cNvSpPr>
            <a:spLocks noGrp="1"/>
          </p:cNvSpPr>
          <p:nvPr>
            <p:ph type="dt" sz="half" idx="10"/>
          </p:nvPr>
        </p:nvSpPr>
        <p:spPr/>
        <p:txBody>
          <a:bodyPr/>
          <a:lstStyle/>
          <a:p>
            <a:fld id="{B8EE9C6F-7BAC-4C0E-8A90-E850765C376C}" type="datetimeFigureOut">
              <a:rPr lang="en-GB" smtClean="0"/>
              <a:t>15/06/2026</a:t>
            </a:fld>
            <a:endParaRPr lang="en-GB"/>
          </a:p>
        </p:txBody>
      </p:sp>
      <p:sp>
        <p:nvSpPr>
          <p:cNvPr id="6" name="Footer Placeholder 5">
            <a:extLst>
              <a:ext uri="{FF2B5EF4-FFF2-40B4-BE49-F238E27FC236}">
                <a16:creationId xmlns:a16="http://schemas.microsoft.com/office/drawing/2014/main" id="{CFA5FC9B-DACF-1ACB-7611-5B99D77683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908DFB-3D39-98E9-0A5E-869814CEFB1B}"/>
              </a:ext>
            </a:extLst>
          </p:cNvPr>
          <p:cNvSpPr>
            <a:spLocks noGrp="1"/>
          </p:cNvSpPr>
          <p:nvPr>
            <p:ph type="sldNum" sz="quarter" idx="12"/>
          </p:nvPr>
        </p:nvSpPr>
        <p:spPr/>
        <p:txBody>
          <a:bodyPr/>
          <a:lstStyle/>
          <a:p>
            <a:fld id="{217E3001-7DD7-429D-9861-7204869C7C49}" type="slidenum">
              <a:rPr lang="en-GB" smtClean="0"/>
              <a:t>‹#›</a:t>
            </a:fld>
            <a:endParaRPr lang="en-GB"/>
          </a:p>
        </p:txBody>
      </p:sp>
    </p:spTree>
    <p:extLst>
      <p:ext uri="{BB962C8B-B14F-4D97-AF65-F5344CB8AC3E}">
        <p14:creationId xmlns:p14="http://schemas.microsoft.com/office/powerpoint/2010/main" val="305283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B03C3-B68A-773C-FD1E-182E9D11532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3C050B8-189F-E4F1-DA11-D8C79ADA06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E8D88C-310E-EA83-2AB8-AE3AE664CC0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145DBF1-5D48-046A-E72C-8E8B8B5AE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186CB8-4920-6415-D8E9-7FFD7FE9F2A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3F16B7A-F1B1-8532-C38C-5A9C4F60C3CF}"/>
              </a:ext>
            </a:extLst>
          </p:cNvPr>
          <p:cNvSpPr>
            <a:spLocks noGrp="1"/>
          </p:cNvSpPr>
          <p:nvPr>
            <p:ph type="dt" sz="half" idx="10"/>
          </p:nvPr>
        </p:nvSpPr>
        <p:spPr/>
        <p:txBody>
          <a:bodyPr/>
          <a:lstStyle/>
          <a:p>
            <a:fld id="{B8EE9C6F-7BAC-4C0E-8A90-E850765C376C}" type="datetimeFigureOut">
              <a:rPr lang="en-GB" smtClean="0"/>
              <a:t>15/06/2026</a:t>
            </a:fld>
            <a:endParaRPr lang="en-GB"/>
          </a:p>
        </p:txBody>
      </p:sp>
      <p:sp>
        <p:nvSpPr>
          <p:cNvPr id="8" name="Footer Placeholder 7">
            <a:extLst>
              <a:ext uri="{FF2B5EF4-FFF2-40B4-BE49-F238E27FC236}">
                <a16:creationId xmlns:a16="http://schemas.microsoft.com/office/drawing/2014/main" id="{EC3E36D9-FB2E-51D1-3CFF-CD1131B725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90243E6-93EF-C95B-F416-E721B43C8D14}"/>
              </a:ext>
            </a:extLst>
          </p:cNvPr>
          <p:cNvSpPr>
            <a:spLocks noGrp="1"/>
          </p:cNvSpPr>
          <p:nvPr>
            <p:ph type="sldNum" sz="quarter" idx="12"/>
          </p:nvPr>
        </p:nvSpPr>
        <p:spPr/>
        <p:txBody>
          <a:bodyPr/>
          <a:lstStyle/>
          <a:p>
            <a:fld id="{217E3001-7DD7-429D-9861-7204869C7C49}" type="slidenum">
              <a:rPr lang="en-GB" smtClean="0"/>
              <a:t>‹#›</a:t>
            </a:fld>
            <a:endParaRPr lang="en-GB"/>
          </a:p>
        </p:txBody>
      </p:sp>
    </p:spTree>
    <p:extLst>
      <p:ext uri="{BB962C8B-B14F-4D97-AF65-F5344CB8AC3E}">
        <p14:creationId xmlns:p14="http://schemas.microsoft.com/office/powerpoint/2010/main" val="1334744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7782E-ABAF-EFE1-B29C-E6B46863C67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455EC20-EE5B-1A69-62FC-0AEFFCF93A50}"/>
              </a:ext>
            </a:extLst>
          </p:cNvPr>
          <p:cNvSpPr>
            <a:spLocks noGrp="1"/>
          </p:cNvSpPr>
          <p:nvPr>
            <p:ph type="dt" sz="half" idx="10"/>
          </p:nvPr>
        </p:nvSpPr>
        <p:spPr/>
        <p:txBody>
          <a:bodyPr/>
          <a:lstStyle/>
          <a:p>
            <a:fld id="{B8EE9C6F-7BAC-4C0E-8A90-E850765C376C}" type="datetimeFigureOut">
              <a:rPr lang="en-GB" smtClean="0"/>
              <a:t>15/06/2026</a:t>
            </a:fld>
            <a:endParaRPr lang="en-GB"/>
          </a:p>
        </p:txBody>
      </p:sp>
      <p:sp>
        <p:nvSpPr>
          <p:cNvPr id="4" name="Footer Placeholder 3">
            <a:extLst>
              <a:ext uri="{FF2B5EF4-FFF2-40B4-BE49-F238E27FC236}">
                <a16:creationId xmlns:a16="http://schemas.microsoft.com/office/drawing/2014/main" id="{C4865D46-F7AD-2FAC-C0A1-7CE6B75DD0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77FEA1-441C-C3F3-B051-0C573726C91A}"/>
              </a:ext>
            </a:extLst>
          </p:cNvPr>
          <p:cNvSpPr>
            <a:spLocks noGrp="1"/>
          </p:cNvSpPr>
          <p:nvPr>
            <p:ph type="sldNum" sz="quarter" idx="12"/>
          </p:nvPr>
        </p:nvSpPr>
        <p:spPr/>
        <p:txBody>
          <a:bodyPr/>
          <a:lstStyle/>
          <a:p>
            <a:fld id="{217E3001-7DD7-429D-9861-7204869C7C49}" type="slidenum">
              <a:rPr lang="en-GB" smtClean="0"/>
              <a:t>‹#›</a:t>
            </a:fld>
            <a:endParaRPr lang="en-GB"/>
          </a:p>
        </p:txBody>
      </p:sp>
    </p:spTree>
    <p:extLst>
      <p:ext uri="{BB962C8B-B14F-4D97-AF65-F5344CB8AC3E}">
        <p14:creationId xmlns:p14="http://schemas.microsoft.com/office/powerpoint/2010/main" val="2186470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FD8DD7-92CB-6981-5A64-CC5F1E05789F}"/>
              </a:ext>
            </a:extLst>
          </p:cNvPr>
          <p:cNvSpPr>
            <a:spLocks noGrp="1"/>
          </p:cNvSpPr>
          <p:nvPr>
            <p:ph type="dt" sz="half" idx="10"/>
          </p:nvPr>
        </p:nvSpPr>
        <p:spPr/>
        <p:txBody>
          <a:bodyPr/>
          <a:lstStyle/>
          <a:p>
            <a:fld id="{B8EE9C6F-7BAC-4C0E-8A90-E850765C376C}" type="datetimeFigureOut">
              <a:rPr lang="en-GB" smtClean="0"/>
              <a:t>15/06/2026</a:t>
            </a:fld>
            <a:endParaRPr lang="en-GB"/>
          </a:p>
        </p:txBody>
      </p:sp>
      <p:sp>
        <p:nvSpPr>
          <p:cNvPr id="3" name="Footer Placeholder 2">
            <a:extLst>
              <a:ext uri="{FF2B5EF4-FFF2-40B4-BE49-F238E27FC236}">
                <a16:creationId xmlns:a16="http://schemas.microsoft.com/office/drawing/2014/main" id="{26AC6535-AEF8-68CB-D8D9-2F96840DAD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FC41FB-C04B-A6E8-51A7-C73E758251C9}"/>
              </a:ext>
            </a:extLst>
          </p:cNvPr>
          <p:cNvSpPr>
            <a:spLocks noGrp="1"/>
          </p:cNvSpPr>
          <p:nvPr>
            <p:ph type="sldNum" sz="quarter" idx="12"/>
          </p:nvPr>
        </p:nvSpPr>
        <p:spPr/>
        <p:txBody>
          <a:bodyPr/>
          <a:lstStyle/>
          <a:p>
            <a:fld id="{217E3001-7DD7-429D-9861-7204869C7C49}" type="slidenum">
              <a:rPr lang="en-GB" smtClean="0"/>
              <a:t>‹#›</a:t>
            </a:fld>
            <a:endParaRPr lang="en-GB"/>
          </a:p>
        </p:txBody>
      </p:sp>
    </p:spTree>
    <p:extLst>
      <p:ext uri="{BB962C8B-B14F-4D97-AF65-F5344CB8AC3E}">
        <p14:creationId xmlns:p14="http://schemas.microsoft.com/office/powerpoint/2010/main" val="2823942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DBA7E-9F5A-3570-AFC4-BD6D927618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65EA688-8F1F-066B-0BCE-CBBA18A0E3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57B68FE-98FE-3B62-48C7-96CD891D18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8E5ABC1-5589-DEB6-F451-14C0DB49D5CD}"/>
              </a:ext>
            </a:extLst>
          </p:cNvPr>
          <p:cNvSpPr>
            <a:spLocks noGrp="1"/>
          </p:cNvSpPr>
          <p:nvPr>
            <p:ph type="dt" sz="half" idx="10"/>
          </p:nvPr>
        </p:nvSpPr>
        <p:spPr/>
        <p:txBody>
          <a:bodyPr/>
          <a:lstStyle/>
          <a:p>
            <a:fld id="{B8EE9C6F-7BAC-4C0E-8A90-E850765C376C}" type="datetimeFigureOut">
              <a:rPr lang="en-GB" smtClean="0"/>
              <a:t>15/06/2026</a:t>
            </a:fld>
            <a:endParaRPr lang="en-GB"/>
          </a:p>
        </p:txBody>
      </p:sp>
      <p:sp>
        <p:nvSpPr>
          <p:cNvPr id="6" name="Footer Placeholder 5">
            <a:extLst>
              <a:ext uri="{FF2B5EF4-FFF2-40B4-BE49-F238E27FC236}">
                <a16:creationId xmlns:a16="http://schemas.microsoft.com/office/drawing/2014/main" id="{0564E3C8-DD67-ED8F-1FA7-389411E56F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151D33-EAE4-AF68-E5E2-9D5410E992C3}"/>
              </a:ext>
            </a:extLst>
          </p:cNvPr>
          <p:cNvSpPr>
            <a:spLocks noGrp="1"/>
          </p:cNvSpPr>
          <p:nvPr>
            <p:ph type="sldNum" sz="quarter" idx="12"/>
          </p:nvPr>
        </p:nvSpPr>
        <p:spPr/>
        <p:txBody>
          <a:bodyPr/>
          <a:lstStyle/>
          <a:p>
            <a:fld id="{217E3001-7DD7-429D-9861-7204869C7C49}" type="slidenum">
              <a:rPr lang="en-GB" smtClean="0"/>
              <a:t>‹#›</a:t>
            </a:fld>
            <a:endParaRPr lang="en-GB"/>
          </a:p>
        </p:txBody>
      </p:sp>
    </p:spTree>
    <p:extLst>
      <p:ext uri="{BB962C8B-B14F-4D97-AF65-F5344CB8AC3E}">
        <p14:creationId xmlns:p14="http://schemas.microsoft.com/office/powerpoint/2010/main" val="2316611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A31D9-DD5C-DECA-CCA6-8A8CC03342D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788AFA5-A09B-68A9-C5A3-14E1849925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1A498D-D59A-5F6C-E647-B3F76B61C2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FBC36D-D361-BB58-AFC5-4614A4EE29C9}"/>
              </a:ext>
            </a:extLst>
          </p:cNvPr>
          <p:cNvSpPr>
            <a:spLocks noGrp="1"/>
          </p:cNvSpPr>
          <p:nvPr>
            <p:ph type="dt" sz="half" idx="10"/>
          </p:nvPr>
        </p:nvSpPr>
        <p:spPr/>
        <p:txBody>
          <a:bodyPr/>
          <a:lstStyle/>
          <a:p>
            <a:fld id="{B8EE9C6F-7BAC-4C0E-8A90-E850765C376C}" type="datetimeFigureOut">
              <a:rPr lang="en-GB" smtClean="0"/>
              <a:t>15/06/2026</a:t>
            </a:fld>
            <a:endParaRPr lang="en-GB"/>
          </a:p>
        </p:txBody>
      </p:sp>
      <p:sp>
        <p:nvSpPr>
          <p:cNvPr id="6" name="Footer Placeholder 5">
            <a:extLst>
              <a:ext uri="{FF2B5EF4-FFF2-40B4-BE49-F238E27FC236}">
                <a16:creationId xmlns:a16="http://schemas.microsoft.com/office/drawing/2014/main" id="{6BF6D176-A599-AAEF-05C2-18743D7AB0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89F366-ECB9-646D-A6E3-245486EF8F11}"/>
              </a:ext>
            </a:extLst>
          </p:cNvPr>
          <p:cNvSpPr>
            <a:spLocks noGrp="1"/>
          </p:cNvSpPr>
          <p:nvPr>
            <p:ph type="sldNum" sz="quarter" idx="12"/>
          </p:nvPr>
        </p:nvSpPr>
        <p:spPr/>
        <p:txBody>
          <a:bodyPr/>
          <a:lstStyle/>
          <a:p>
            <a:fld id="{217E3001-7DD7-429D-9861-7204869C7C49}" type="slidenum">
              <a:rPr lang="en-GB" smtClean="0"/>
              <a:t>‹#›</a:t>
            </a:fld>
            <a:endParaRPr lang="en-GB"/>
          </a:p>
        </p:txBody>
      </p:sp>
    </p:spTree>
    <p:extLst>
      <p:ext uri="{BB962C8B-B14F-4D97-AF65-F5344CB8AC3E}">
        <p14:creationId xmlns:p14="http://schemas.microsoft.com/office/powerpoint/2010/main" val="2145413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04A12-1A1D-B229-B835-75EB284E645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14BC680-14DB-17DC-263B-1FF08976A70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E6220F7-F371-E627-CF17-8B3D748F152C}"/>
              </a:ext>
            </a:extLst>
          </p:cNvPr>
          <p:cNvSpPr>
            <a:spLocks noGrp="1"/>
          </p:cNvSpPr>
          <p:nvPr>
            <p:ph type="dt" sz="half" idx="10"/>
          </p:nvPr>
        </p:nvSpPr>
        <p:spPr/>
        <p:txBody>
          <a:bodyPr/>
          <a:lstStyle/>
          <a:p>
            <a:fld id="{B8EE9C6F-7BAC-4C0E-8A90-E850765C376C}" type="datetimeFigureOut">
              <a:rPr lang="en-GB" smtClean="0"/>
              <a:t>15/06/2026</a:t>
            </a:fld>
            <a:endParaRPr lang="en-GB"/>
          </a:p>
        </p:txBody>
      </p:sp>
      <p:sp>
        <p:nvSpPr>
          <p:cNvPr id="5" name="Footer Placeholder 4">
            <a:extLst>
              <a:ext uri="{FF2B5EF4-FFF2-40B4-BE49-F238E27FC236}">
                <a16:creationId xmlns:a16="http://schemas.microsoft.com/office/drawing/2014/main" id="{A17C45D3-7CA4-DD5D-CA0D-64FBCBB0C8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D7C8F4-61F6-3C0B-3799-90A091ACB549}"/>
              </a:ext>
            </a:extLst>
          </p:cNvPr>
          <p:cNvSpPr>
            <a:spLocks noGrp="1"/>
          </p:cNvSpPr>
          <p:nvPr>
            <p:ph type="sldNum" sz="quarter" idx="12"/>
          </p:nvPr>
        </p:nvSpPr>
        <p:spPr/>
        <p:txBody>
          <a:bodyPr/>
          <a:lstStyle/>
          <a:p>
            <a:fld id="{217E3001-7DD7-429D-9861-7204869C7C49}" type="slidenum">
              <a:rPr lang="en-GB" smtClean="0"/>
              <a:t>‹#›</a:t>
            </a:fld>
            <a:endParaRPr lang="en-GB"/>
          </a:p>
        </p:txBody>
      </p:sp>
    </p:spTree>
    <p:extLst>
      <p:ext uri="{BB962C8B-B14F-4D97-AF65-F5344CB8AC3E}">
        <p14:creationId xmlns:p14="http://schemas.microsoft.com/office/powerpoint/2010/main" val="188677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86451D-1028-F90E-3B0D-4966ADBC03A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D32661D-AE57-AC37-466E-9607EB25706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6B504B3-25DC-5E3B-FB47-45365F675A42}"/>
              </a:ext>
            </a:extLst>
          </p:cNvPr>
          <p:cNvSpPr>
            <a:spLocks noGrp="1"/>
          </p:cNvSpPr>
          <p:nvPr>
            <p:ph type="dt" sz="half" idx="10"/>
          </p:nvPr>
        </p:nvSpPr>
        <p:spPr/>
        <p:txBody>
          <a:bodyPr/>
          <a:lstStyle/>
          <a:p>
            <a:fld id="{B8EE9C6F-7BAC-4C0E-8A90-E850765C376C}" type="datetimeFigureOut">
              <a:rPr lang="en-GB" smtClean="0"/>
              <a:t>15/06/2026</a:t>
            </a:fld>
            <a:endParaRPr lang="en-GB"/>
          </a:p>
        </p:txBody>
      </p:sp>
      <p:sp>
        <p:nvSpPr>
          <p:cNvPr id="5" name="Footer Placeholder 4">
            <a:extLst>
              <a:ext uri="{FF2B5EF4-FFF2-40B4-BE49-F238E27FC236}">
                <a16:creationId xmlns:a16="http://schemas.microsoft.com/office/drawing/2014/main" id="{7658D532-37B5-D424-41DC-60D2BDCCCB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D6A209-E408-AAA5-42B8-D9BB5CF2C466}"/>
              </a:ext>
            </a:extLst>
          </p:cNvPr>
          <p:cNvSpPr>
            <a:spLocks noGrp="1"/>
          </p:cNvSpPr>
          <p:nvPr>
            <p:ph type="sldNum" sz="quarter" idx="12"/>
          </p:nvPr>
        </p:nvSpPr>
        <p:spPr/>
        <p:txBody>
          <a:bodyPr/>
          <a:lstStyle/>
          <a:p>
            <a:fld id="{217E3001-7DD7-429D-9861-7204869C7C49}" type="slidenum">
              <a:rPr lang="en-GB" smtClean="0"/>
              <a:t>‹#›</a:t>
            </a:fld>
            <a:endParaRPr lang="en-GB"/>
          </a:p>
        </p:txBody>
      </p:sp>
    </p:spTree>
    <p:extLst>
      <p:ext uri="{BB962C8B-B14F-4D97-AF65-F5344CB8AC3E}">
        <p14:creationId xmlns:p14="http://schemas.microsoft.com/office/powerpoint/2010/main" val="549208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D70639-190C-22F2-46AD-CA6218AA7F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8C50377-DB5F-02D0-A95D-2503FCE1F0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1D403F-9EC9-48C4-7B11-4DB11A8487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8EE9C6F-7BAC-4C0E-8A90-E850765C376C}" type="datetimeFigureOut">
              <a:rPr lang="en-GB" smtClean="0"/>
              <a:t>15/06/2026</a:t>
            </a:fld>
            <a:endParaRPr lang="en-GB"/>
          </a:p>
        </p:txBody>
      </p:sp>
      <p:sp>
        <p:nvSpPr>
          <p:cNvPr id="5" name="Footer Placeholder 4">
            <a:extLst>
              <a:ext uri="{FF2B5EF4-FFF2-40B4-BE49-F238E27FC236}">
                <a16:creationId xmlns:a16="http://schemas.microsoft.com/office/drawing/2014/main" id="{4088E0DE-3F65-8612-FF4A-CBF8AE3533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01C8029-6001-93BC-E6FF-CA7E0F849B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17E3001-7DD7-429D-9861-7204869C7C49}" type="slidenum">
              <a:rPr lang="en-GB" smtClean="0"/>
              <a:t>‹#›</a:t>
            </a:fld>
            <a:endParaRPr lang="en-GB"/>
          </a:p>
        </p:txBody>
      </p:sp>
    </p:spTree>
    <p:extLst>
      <p:ext uri="{BB962C8B-B14F-4D97-AF65-F5344CB8AC3E}">
        <p14:creationId xmlns:p14="http://schemas.microsoft.com/office/powerpoint/2010/main" val="23079448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image" Target="../media/image5.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careinspectorate.scot/resources-data/publications-and-statistics/library/self-evaluation-tools-and-guidance-childcare-agencies" TargetMode="External"/><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6.xml"/><Relationship Id="rId7" Type="http://schemas.openxmlformats.org/officeDocument/2006/relationships/diagramQuickStyle" Target="../diagrams/quickStyle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9.xml"/><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6.xml"/><Relationship Id="rId7" Type="http://schemas.openxmlformats.org/officeDocument/2006/relationships/diagramQuickStyle" Target="../diagrams/quickStyle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10.xml"/><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hyperlink" Target="https://education.gov.scot/inspection-and-review/inspection-frameworks/quality-improvement-framework-for-the-early-learning-and-childcare-sectors/"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6.xml"/><Relationship Id="rId7" Type="http://schemas.openxmlformats.org/officeDocument/2006/relationships/image" Target="../media/image12.png"/><Relationship Id="rId12" Type="http://schemas.openxmlformats.org/officeDocument/2006/relationships/image" Target="../media/image2.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1.png"/><Relationship Id="rId11" Type="http://schemas.openxmlformats.org/officeDocument/2006/relationships/hyperlink" Target="https://elchighland.com/document-library-for-elc/" TargetMode="External"/><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notesSlide" Target="../notesSlides/notesSlide18.xml"/><Relationship Id="rId9"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8" Type="http://schemas.openxmlformats.org/officeDocument/2006/relationships/customXml" Target="../ink/ink2.xml"/><Relationship Id="rId3" Type="http://schemas.openxmlformats.org/officeDocument/2006/relationships/slideLayout" Target="../slideLayouts/slideLayout7.xml"/><Relationship Id="rId7" Type="http://schemas.openxmlformats.org/officeDocument/2006/relationships/image" Target="../media/image20.png"/><Relationship Id="rId12" Type="http://schemas.openxmlformats.org/officeDocument/2006/relationships/image" Target="../media/image2.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customXml" Target="../ink/ink1.xml"/><Relationship Id="rId11" Type="http://schemas.openxmlformats.org/officeDocument/2006/relationships/image" Target="../media/image22.png"/><Relationship Id="rId5" Type="http://schemas.openxmlformats.org/officeDocument/2006/relationships/image" Target="../media/image18.png"/><Relationship Id="rId10" Type="http://schemas.openxmlformats.org/officeDocument/2006/relationships/customXml" Target="../ink/ink3.xml"/><Relationship Id="rId4" Type="http://schemas.openxmlformats.org/officeDocument/2006/relationships/notesSlide" Target="../notesSlides/notesSlide27.xml"/><Relationship Id="rId9" Type="http://schemas.openxmlformats.org/officeDocument/2006/relationships/image" Target="../media/image21.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2.png"/><Relationship Id="rId5" Type="http://schemas.openxmlformats.org/officeDocument/2006/relationships/image" Target="../media/image19.jpe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hyperlink" Target="https://www.unesco.org/en/events" TargetMode="External"/><Relationship Id="rId5" Type="http://schemas.openxmlformats.org/officeDocument/2006/relationships/image" Target="../media/image24.pn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2.png"/><Relationship Id="rId5" Type="http://schemas.openxmlformats.org/officeDocument/2006/relationships/image" Target="../media/image25.jpe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2.png"/><Relationship Id="rId5" Type="http://schemas.openxmlformats.org/officeDocument/2006/relationships/image" Target="../media/image26.jpeg"/><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2.png"/><Relationship Id="rId5" Type="http://schemas.openxmlformats.org/officeDocument/2006/relationships/image" Target="../media/image29.jpeg"/><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2.png"/><Relationship Id="rId5" Type="http://schemas.openxmlformats.org/officeDocument/2006/relationships/image" Target="../media/image30.jpe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2.png"/><Relationship Id="rId5" Type="http://schemas.openxmlformats.org/officeDocument/2006/relationships/image" Target="../media/image31.jpeg"/><Relationship Id="rId4"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2.png"/><Relationship Id="rId5" Type="http://schemas.openxmlformats.org/officeDocument/2006/relationships/image" Target="../media/image32.jpeg"/><Relationship Id="rId4"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hyperlink" Target="https://elchighland.com/wp-admin/post.php?post=4401&amp;action=edit" TargetMode="Externa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18.png"/><Relationship Id="rId5" Type="http://schemas.openxmlformats.org/officeDocument/2006/relationships/image" Target="../media/image33.png"/><Relationship Id="rId4"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hyperlink" Target="https://elchighland.com/wp-admin/post.php?post=4401&amp;action=edit" TargetMode="External"/><Relationship Id="rId5" Type="http://schemas.openxmlformats.org/officeDocument/2006/relationships/image" Target="../media/image34.png"/><Relationship Id="rId4"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image" Target="../media/image2.png"/><Relationship Id="rId5" Type="http://schemas.openxmlformats.org/officeDocument/2006/relationships/image" Target="../media/image39.png"/><Relationship Id="rId4"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7.xml"/><Relationship Id="rId7" Type="http://schemas.openxmlformats.org/officeDocument/2006/relationships/diagramQuickStyle" Target="../diagrams/quickStyle3.xml"/><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45.xml"/><Relationship Id="rId9" Type="http://schemas.microsoft.com/office/2007/relationships/diagramDrawing" Target="../diagrams/drawing3.xml"/></Relationships>
</file>

<file path=ppt/slides/_rels/slide46.xml.rels><?xml version="1.0" encoding="UTF-8" standalone="yes"?>
<Relationships xmlns="http://schemas.openxmlformats.org/package/2006/relationships"><Relationship Id="rId8" Type="http://schemas.openxmlformats.org/officeDocument/2006/relationships/hyperlink" Target="https://hub.careinspectorate.com/media/3783/self-evaluation-for-improvement-your-guide.pdf" TargetMode="External"/><Relationship Id="rId3" Type="http://schemas.openxmlformats.org/officeDocument/2006/relationships/slideLayout" Target="../slideLayouts/slideLayout7.xml"/><Relationship Id="rId7" Type="http://schemas.openxmlformats.org/officeDocument/2006/relationships/hyperlink" Target="https://www.youtube.com/watch?v=Y3zbJK78o0Q" TargetMode="External"/><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hyperlink" Target="https://www.youtube.com/watch?v=nBjEH4l1Lec&amp;t=74s" TargetMode="External"/><Relationship Id="rId5" Type="http://schemas.openxmlformats.org/officeDocument/2006/relationships/hyperlink" Target="https://www.youtube.com/watch?v=TJoCzi1RIgQ" TargetMode="External"/><Relationship Id="rId4" Type="http://schemas.openxmlformats.org/officeDocument/2006/relationships/notesSlide" Target="../notesSlides/notesSlide46.xml"/><Relationship Id="rId9" Type="http://schemas.openxmlformats.org/officeDocument/2006/relationships/image" Target="../media/image2.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7.m4a"/><Relationship Id="rId1" Type="http://schemas.microsoft.com/office/2007/relationships/media" Target="../media/media47.m4a"/><Relationship Id="rId6" Type="http://schemas.openxmlformats.org/officeDocument/2006/relationships/image" Target="../media/image2.png"/><Relationship Id="rId5" Type="http://schemas.openxmlformats.org/officeDocument/2006/relationships/image" Target="../media/image40.jpeg"/><Relationship Id="rId4" Type="http://schemas.openxmlformats.org/officeDocument/2006/relationships/notesSlide" Target="../notesSlides/notesSlide4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094F6E-6FB1-E9C8-EC36-FFDA7BDF0D52}"/>
              </a:ext>
            </a:extLst>
          </p:cNvPr>
          <p:cNvSpPr>
            <a:spLocks noGrp="1"/>
          </p:cNvSpPr>
          <p:nvPr>
            <p:ph type="ctrTitle"/>
          </p:nvPr>
        </p:nvSpPr>
        <p:spPr>
          <a:xfrm>
            <a:off x="5297762" y="640080"/>
            <a:ext cx="6251110" cy="3566160"/>
          </a:xfrm>
        </p:spPr>
        <p:txBody>
          <a:bodyPr anchor="b">
            <a:normAutofit fontScale="90000"/>
          </a:bodyPr>
          <a:lstStyle/>
          <a:p>
            <a:r>
              <a:rPr lang="en-GB" sz="5400">
                <a:latin typeface="Cavolini" panose="03000502040302020204" pitchFamily="66" charset="0"/>
                <a:cs typeface="Cavolini" panose="03000502040302020204" pitchFamily="66" charset="0"/>
              </a:rPr>
              <a:t>Self-evaluation for </a:t>
            </a:r>
            <a:br>
              <a:rPr lang="en-GB" sz="5400">
                <a:latin typeface="Cavolini" panose="03000502040302020204" pitchFamily="66" charset="0"/>
                <a:cs typeface="Cavolini" panose="03000502040302020204" pitchFamily="66" charset="0"/>
              </a:rPr>
            </a:br>
            <a:r>
              <a:rPr lang="en-GB" sz="5400">
                <a:latin typeface="Cavolini" panose="03000502040302020204" pitchFamily="66" charset="0"/>
                <a:cs typeface="Cavolini" panose="03000502040302020204" pitchFamily="66" charset="0"/>
              </a:rPr>
              <a:t>Improvement  </a:t>
            </a:r>
            <a:br>
              <a:rPr lang="en-GB" sz="5400">
                <a:latin typeface="Cavolini" panose="03000502040302020204" pitchFamily="66" charset="0"/>
                <a:cs typeface="Cavolini" panose="03000502040302020204" pitchFamily="66" charset="0"/>
              </a:rPr>
            </a:br>
            <a:r>
              <a:rPr lang="en-GB" sz="5400">
                <a:latin typeface="Cavolini" panose="03000502040302020204" pitchFamily="66" charset="0"/>
                <a:cs typeface="Cavolini" panose="03000502040302020204" pitchFamily="66" charset="0"/>
              </a:rPr>
              <a:t>in</a:t>
            </a:r>
            <a:br>
              <a:rPr lang="en-GB" sz="5400">
                <a:latin typeface="Cavolini" panose="03000502040302020204" pitchFamily="66" charset="0"/>
                <a:cs typeface="Cavolini" panose="03000502040302020204" pitchFamily="66" charset="0"/>
              </a:rPr>
            </a:br>
            <a:r>
              <a:rPr lang="en-GB" sz="5400">
                <a:latin typeface="Cavolini" panose="03000502040302020204" pitchFamily="66" charset="0"/>
                <a:cs typeface="Cavolini" panose="03000502040302020204" pitchFamily="66" charset="0"/>
              </a:rPr>
              <a:t>ELC</a:t>
            </a:r>
          </a:p>
        </p:txBody>
      </p:sp>
      <p:pic>
        <p:nvPicPr>
          <p:cNvPr id="5" name="Picture 4">
            <a:extLst>
              <a:ext uri="{FF2B5EF4-FFF2-40B4-BE49-F238E27FC236}">
                <a16:creationId xmlns:a16="http://schemas.microsoft.com/office/drawing/2014/main" id="{DDF489F4-8ED3-842C-2FAA-DFF467854126}"/>
              </a:ext>
            </a:extLst>
          </p:cNvPr>
          <p:cNvPicPr>
            <a:picLocks noChangeAspect="1"/>
          </p:cNvPicPr>
          <p:nvPr/>
        </p:nvPicPr>
        <p:blipFill>
          <a:blip r:embed="rId5"/>
          <a:srcRect r="13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Recorded Sound">
            <a:hlinkClick r:id="" action="ppaction://media"/>
            <a:extLst>
              <a:ext uri="{FF2B5EF4-FFF2-40B4-BE49-F238E27FC236}">
                <a16:creationId xmlns:a16="http://schemas.microsoft.com/office/drawing/2014/main" id="{D74DA8A2-3107-2390-55D8-E520B21FED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42472" y="6014720"/>
            <a:ext cx="406400" cy="406400"/>
          </a:xfrm>
          <a:prstGeom prst="rect">
            <a:avLst/>
          </a:prstGeom>
        </p:spPr>
      </p:pic>
    </p:spTree>
    <p:extLst>
      <p:ext uri="{BB962C8B-B14F-4D97-AF65-F5344CB8AC3E}">
        <p14:creationId xmlns:p14="http://schemas.microsoft.com/office/powerpoint/2010/main" val="2028968740"/>
      </p:ext>
    </p:extLst>
  </p:cSld>
  <p:clrMapOvr>
    <a:masterClrMapping/>
  </p:clrMapOvr>
  <mc:AlternateContent xmlns:mc="http://schemas.openxmlformats.org/markup-compatibility/2006" xmlns:p14="http://schemas.microsoft.com/office/powerpoint/2010/main">
    <mc:Choice Requires="p14">
      <p:transition spd="slow" p14:dur="2000" advTm="16550"/>
    </mc:Choice>
    <mc:Fallback xmlns="">
      <p:transition spd="slow" advTm="16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F2FC1AB-13B3-8600-6ED6-F21551F24125}"/>
              </a:ext>
            </a:extLst>
          </p:cNvPr>
          <p:cNvSpPr>
            <a:spLocks noGrp="1"/>
          </p:cNvSpPr>
          <p:nvPr>
            <p:ph type="title"/>
          </p:nvPr>
        </p:nvSpPr>
        <p:spPr>
          <a:xfrm>
            <a:off x="1509066" y="1239290"/>
            <a:ext cx="3644489" cy="2414488"/>
          </a:xfrm>
        </p:spPr>
        <p:txBody>
          <a:bodyPr vert="horz" lIns="91440" tIns="45720" rIns="91440" bIns="45720" rtlCol="0" anchor="t">
            <a:normAutofit/>
          </a:bodyPr>
          <a:lstStyle/>
          <a:p>
            <a:r>
              <a:rPr lang="en-US" sz="5400" kern="1200">
                <a:solidFill>
                  <a:srgbClr val="FFFFFF"/>
                </a:solidFill>
                <a:latin typeface="Cavolini" panose="03000502040302020204" pitchFamily="66" charset="0"/>
                <a:cs typeface="Cavolini" panose="03000502040302020204" pitchFamily="66" charset="0"/>
              </a:rPr>
              <a:t>Aim</a:t>
            </a:r>
            <a:br>
              <a:rPr lang="en-US" sz="5400" kern="1200">
                <a:solidFill>
                  <a:srgbClr val="FFFFFF"/>
                </a:solidFill>
                <a:latin typeface="Cavolini" panose="03000502040302020204" pitchFamily="66" charset="0"/>
                <a:cs typeface="Cavolini" panose="03000502040302020204" pitchFamily="66" charset="0"/>
              </a:rPr>
            </a:br>
            <a:endParaRPr lang="en-US" sz="5400" kern="1200">
              <a:solidFill>
                <a:srgbClr val="FFFFFF"/>
              </a:solidFill>
              <a:latin typeface="Cavolini" panose="03000502040302020204" pitchFamily="66" charset="0"/>
              <a:cs typeface="Cavolini" panose="03000502040302020204" pitchFamily="66" charset="0"/>
            </a:endParaRPr>
          </a:p>
        </p:txBody>
      </p:sp>
      <p:sp>
        <p:nvSpPr>
          <p:cNvPr id="4" name="TextBox 3">
            <a:extLst>
              <a:ext uri="{FF2B5EF4-FFF2-40B4-BE49-F238E27FC236}">
                <a16:creationId xmlns:a16="http://schemas.microsoft.com/office/drawing/2014/main" id="{E236D136-5C2E-9A71-F621-42AD12E0B936}"/>
              </a:ext>
            </a:extLst>
          </p:cNvPr>
          <p:cNvSpPr txBox="1"/>
          <p:nvPr/>
        </p:nvSpPr>
        <p:spPr>
          <a:xfrm>
            <a:off x="5871411" y="1431733"/>
            <a:ext cx="6571648" cy="4186977"/>
          </a:xfrm>
          <a:prstGeom prst="rect">
            <a:avLst/>
          </a:prstGeom>
        </p:spPr>
        <p:txBody>
          <a:bodyPr vert="horz" lIns="91440" tIns="45720" rIns="91440" bIns="45720" rtlCol="0">
            <a:normAutofit/>
          </a:bodyPr>
          <a:lstStyle/>
          <a:p>
            <a:pPr>
              <a:lnSpc>
                <a:spcPct val="90000"/>
              </a:lnSpc>
              <a:spcAft>
                <a:spcPts val="600"/>
              </a:spcAft>
            </a:pPr>
            <a:r>
              <a:rPr lang="en-US" sz="3600">
                <a:effectLst/>
                <a:latin typeface="Cavolini" panose="03000502040302020204" pitchFamily="66" charset="0"/>
                <a:cs typeface="Cavolini" panose="03000502040302020204" pitchFamily="66" charset="0"/>
              </a:rPr>
              <a:t>To develop an understanding of the purpose, value and process of self-evaluation to ensure continuous improvement in ELC.</a:t>
            </a:r>
            <a:endParaRPr lang="en-US" sz="3600">
              <a:latin typeface="Cavolini" panose="03000502040302020204" pitchFamily="66" charset="0"/>
              <a:cs typeface="Cavolini" panose="03000502040302020204" pitchFamily="66" charset="0"/>
            </a:endParaRPr>
          </a:p>
        </p:txBody>
      </p:sp>
      <p:pic>
        <p:nvPicPr>
          <p:cNvPr id="3" name="Recorded Sound">
            <a:hlinkClick r:id="" action="ppaction://media"/>
            <a:extLst>
              <a:ext uri="{FF2B5EF4-FFF2-40B4-BE49-F238E27FC236}">
                <a16:creationId xmlns:a16="http://schemas.microsoft.com/office/drawing/2014/main" id="{F4FD329F-7F09-9A6E-B8C2-A91164A8C6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03840" y="5831955"/>
            <a:ext cx="406400" cy="406400"/>
          </a:xfrm>
          <a:prstGeom prst="rect">
            <a:avLst/>
          </a:prstGeom>
        </p:spPr>
      </p:pic>
    </p:spTree>
    <p:extLst>
      <p:ext uri="{BB962C8B-B14F-4D97-AF65-F5344CB8AC3E}">
        <p14:creationId xmlns:p14="http://schemas.microsoft.com/office/powerpoint/2010/main" val="333340485"/>
      </p:ext>
    </p:extLst>
  </p:cSld>
  <p:clrMapOvr>
    <a:masterClrMapping/>
  </p:clrMapOvr>
  <mc:AlternateContent xmlns:mc="http://schemas.openxmlformats.org/markup-compatibility/2006" xmlns:p14="http://schemas.microsoft.com/office/powerpoint/2010/main">
    <mc:Choice Requires="p14">
      <p:transition spd="slow" p14:dur="2000" advTm="14635"/>
    </mc:Choice>
    <mc:Fallback xmlns="">
      <p:transition spd="slow" advTm="14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6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547D3A-8F5C-4160-F466-C5C39210178F}"/>
              </a:ext>
            </a:extLst>
          </p:cNvPr>
          <p:cNvSpPr txBox="1"/>
          <p:nvPr/>
        </p:nvSpPr>
        <p:spPr>
          <a:xfrm>
            <a:off x="716280" y="339863"/>
            <a:ext cx="9448800" cy="646331"/>
          </a:xfrm>
          <a:prstGeom prst="rect">
            <a:avLst/>
          </a:prstGeom>
          <a:noFill/>
        </p:spPr>
        <p:txBody>
          <a:bodyPr wrap="square" rtlCol="0">
            <a:spAutoFit/>
          </a:bodyPr>
          <a:lstStyle/>
          <a:p>
            <a:r>
              <a:rPr lang="en-GB" sz="3600">
                <a:latin typeface="Cavolini" panose="03000502040302020204" pitchFamily="66" charset="0"/>
                <a:cs typeface="Cavolini" panose="03000502040302020204" pitchFamily="66" charset="0"/>
              </a:rPr>
              <a:t>What is self-evaluation?</a:t>
            </a:r>
          </a:p>
        </p:txBody>
      </p:sp>
      <p:sp>
        <p:nvSpPr>
          <p:cNvPr id="3" name="TextBox 2">
            <a:extLst>
              <a:ext uri="{FF2B5EF4-FFF2-40B4-BE49-F238E27FC236}">
                <a16:creationId xmlns:a16="http://schemas.microsoft.com/office/drawing/2014/main" id="{EC581793-C2C7-DA5E-D554-2C59ED159C46}"/>
              </a:ext>
            </a:extLst>
          </p:cNvPr>
          <p:cNvSpPr txBox="1"/>
          <p:nvPr/>
        </p:nvSpPr>
        <p:spPr>
          <a:xfrm>
            <a:off x="2133600" y="2209800"/>
            <a:ext cx="8031480" cy="646331"/>
          </a:xfrm>
          <a:prstGeom prst="rect">
            <a:avLst/>
          </a:prstGeom>
          <a:noFill/>
        </p:spPr>
        <p:txBody>
          <a:bodyPr wrap="square" rtlCol="0">
            <a:spAutoFit/>
          </a:bodyPr>
          <a:lstStyle/>
          <a:p>
            <a:endParaRPr lang="en-GB"/>
          </a:p>
          <a:p>
            <a:endParaRPr lang="en-GB"/>
          </a:p>
        </p:txBody>
      </p:sp>
      <p:sp>
        <p:nvSpPr>
          <p:cNvPr id="5" name="Rectangle: Rounded Corners 4">
            <a:extLst>
              <a:ext uri="{FF2B5EF4-FFF2-40B4-BE49-F238E27FC236}">
                <a16:creationId xmlns:a16="http://schemas.microsoft.com/office/drawing/2014/main" id="{6759C3B6-64AB-0902-93F7-3B1091CFD4CA}"/>
              </a:ext>
            </a:extLst>
          </p:cNvPr>
          <p:cNvSpPr/>
          <p:nvPr/>
        </p:nvSpPr>
        <p:spPr>
          <a:xfrm>
            <a:off x="838531" y="1168401"/>
            <a:ext cx="9448800" cy="2227984"/>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a:solidFill>
                  <a:schemeClr val="tx1"/>
                </a:solidFill>
                <a:latin typeface="Cavolini" panose="03000502040302020204" pitchFamily="66" charset="0"/>
                <a:cs typeface="Cavolini" panose="03000502040302020204" pitchFamily="66" charset="0"/>
              </a:rPr>
              <a:t>Self-evaluation is a reflective process that helps you to understand how well your service is working and where improvement is needed.</a:t>
            </a:r>
          </a:p>
        </p:txBody>
      </p:sp>
      <p:sp>
        <p:nvSpPr>
          <p:cNvPr id="8" name="Rectangle: Rounded Corners 7">
            <a:extLst>
              <a:ext uri="{FF2B5EF4-FFF2-40B4-BE49-F238E27FC236}">
                <a16:creationId xmlns:a16="http://schemas.microsoft.com/office/drawing/2014/main" id="{DF337492-30C0-4980-DA49-2527A4A38E34}"/>
              </a:ext>
            </a:extLst>
          </p:cNvPr>
          <p:cNvSpPr/>
          <p:nvPr/>
        </p:nvSpPr>
        <p:spPr>
          <a:xfrm>
            <a:off x="800431" y="3708400"/>
            <a:ext cx="9486900" cy="2227984"/>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a:solidFill>
                  <a:schemeClr val="tx1"/>
                </a:solidFill>
                <a:latin typeface="Cavolini" panose="03000502040302020204" pitchFamily="66" charset="0"/>
                <a:cs typeface="Cavolini" panose="03000502040302020204" pitchFamily="66" charset="0"/>
              </a:rPr>
              <a:t>It involves looking at achievements, systems and day-to-day practice to see what is going well, what needs to change, and how your actions are making a difference for children and families.</a:t>
            </a:r>
          </a:p>
        </p:txBody>
      </p:sp>
      <p:sp>
        <p:nvSpPr>
          <p:cNvPr id="4" name="TextBox 3">
            <a:extLst>
              <a:ext uri="{FF2B5EF4-FFF2-40B4-BE49-F238E27FC236}">
                <a16:creationId xmlns:a16="http://schemas.microsoft.com/office/drawing/2014/main" id="{17DCA07D-CFC6-2730-0B19-49C0DF3B16F4}"/>
              </a:ext>
            </a:extLst>
          </p:cNvPr>
          <p:cNvSpPr txBox="1"/>
          <p:nvPr/>
        </p:nvSpPr>
        <p:spPr>
          <a:xfrm>
            <a:off x="558800" y="6265333"/>
            <a:ext cx="9127067" cy="369332"/>
          </a:xfrm>
          <a:prstGeom prst="rect">
            <a:avLst/>
          </a:prstGeom>
          <a:noFill/>
        </p:spPr>
        <p:txBody>
          <a:bodyPr wrap="square" rtlCol="0">
            <a:spAutoFit/>
          </a:bodyPr>
          <a:lstStyle/>
          <a:p>
            <a:r>
              <a:rPr lang="en-GB"/>
              <a:t>Self-evaluation for Improvement – Step-by-Step Guide (Draft) – March 2026</a:t>
            </a:r>
          </a:p>
        </p:txBody>
      </p:sp>
      <p:pic>
        <p:nvPicPr>
          <p:cNvPr id="6" name="Recorded Sound">
            <a:hlinkClick r:id="" action="ppaction://media"/>
            <a:extLst>
              <a:ext uri="{FF2B5EF4-FFF2-40B4-BE49-F238E27FC236}">
                <a16:creationId xmlns:a16="http://schemas.microsoft.com/office/drawing/2014/main" id="{CEE7312B-221B-30A9-6DAF-C4B1C9C6493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54689" y="5921144"/>
            <a:ext cx="406400" cy="406400"/>
          </a:xfrm>
          <a:prstGeom prst="rect">
            <a:avLst/>
          </a:prstGeom>
        </p:spPr>
      </p:pic>
    </p:spTree>
    <p:extLst>
      <p:ext uri="{BB962C8B-B14F-4D97-AF65-F5344CB8AC3E}">
        <p14:creationId xmlns:p14="http://schemas.microsoft.com/office/powerpoint/2010/main" val="2991208069"/>
      </p:ext>
    </p:extLst>
  </p:cSld>
  <p:clrMapOvr>
    <a:masterClrMapping/>
  </p:clrMapOvr>
  <mc:AlternateContent xmlns:mc="http://schemas.openxmlformats.org/markup-compatibility/2006" xmlns:p14="http://schemas.microsoft.com/office/powerpoint/2010/main">
    <mc:Choice Requires="p14">
      <p:transition spd="slow" p14:dur="2000" advTm="93140"/>
    </mc:Choice>
    <mc:Fallback xmlns="">
      <p:transition spd="slow" advTm="93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14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5998C-6F5D-5384-A95A-7E1EB2B28CA4}"/>
              </a:ext>
            </a:extLst>
          </p:cNvPr>
          <p:cNvSpPr>
            <a:spLocks noGrp="1"/>
          </p:cNvSpPr>
          <p:nvPr>
            <p:ph type="title"/>
          </p:nvPr>
        </p:nvSpPr>
        <p:spPr/>
        <p:txBody>
          <a:bodyPr/>
          <a:lstStyle/>
          <a:p>
            <a:r>
              <a:rPr lang="en-GB"/>
              <a:t>Self-evaluation questions</a:t>
            </a:r>
          </a:p>
        </p:txBody>
      </p:sp>
      <p:sp>
        <p:nvSpPr>
          <p:cNvPr id="4" name="TextBox 3">
            <a:extLst>
              <a:ext uri="{FF2B5EF4-FFF2-40B4-BE49-F238E27FC236}">
                <a16:creationId xmlns:a16="http://schemas.microsoft.com/office/drawing/2014/main" id="{CA75B1DD-DCE1-6F67-74AA-EFB620D519FE}"/>
              </a:ext>
            </a:extLst>
          </p:cNvPr>
          <p:cNvSpPr txBox="1"/>
          <p:nvPr/>
        </p:nvSpPr>
        <p:spPr>
          <a:xfrm>
            <a:off x="272142" y="1786039"/>
            <a:ext cx="5823857" cy="3539430"/>
          </a:xfrm>
          <a:prstGeom prst="rect">
            <a:avLst/>
          </a:prstGeom>
          <a:solidFill>
            <a:schemeClr val="tx2">
              <a:lumMod val="10000"/>
              <a:lumOff val="9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3200"/>
              <a:t>1. How are we doing?</a:t>
            </a:r>
          </a:p>
          <a:p>
            <a:endParaRPr lang="en-GB" sz="3200"/>
          </a:p>
          <a:p>
            <a:r>
              <a:rPr lang="en-GB" sz="3200"/>
              <a:t>2. How do we know?</a:t>
            </a:r>
          </a:p>
          <a:p>
            <a:endParaRPr lang="en-GB" sz="3200"/>
          </a:p>
          <a:p>
            <a:r>
              <a:rPr lang="en-GB" sz="3200"/>
              <a:t>3. What are we going to do now?</a:t>
            </a:r>
          </a:p>
          <a:p>
            <a:endParaRPr lang="en-GB" sz="3200"/>
          </a:p>
          <a:p>
            <a:r>
              <a:rPr lang="en-GB" sz="3200"/>
              <a:t>4. What was the impact?</a:t>
            </a:r>
          </a:p>
        </p:txBody>
      </p:sp>
      <p:sp>
        <p:nvSpPr>
          <p:cNvPr id="5" name="TextBox 4">
            <a:extLst>
              <a:ext uri="{FF2B5EF4-FFF2-40B4-BE49-F238E27FC236}">
                <a16:creationId xmlns:a16="http://schemas.microsoft.com/office/drawing/2014/main" id="{A63802E9-EE3A-4EEF-D385-65F4A6525F48}"/>
              </a:ext>
            </a:extLst>
          </p:cNvPr>
          <p:cNvSpPr txBox="1"/>
          <p:nvPr/>
        </p:nvSpPr>
        <p:spPr>
          <a:xfrm>
            <a:off x="7445829" y="1027906"/>
            <a:ext cx="4332514" cy="4893647"/>
          </a:xfrm>
          <a:prstGeom prst="rect">
            <a:avLst/>
          </a:prstGeom>
          <a:solidFill>
            <a:schemeClr val="accent3">
              <a:lumMod val="20000"/>
              <a:lumOff val="80000"/>
            </a:schemeClr>
          </a:solidFill>
          <a:ln w="19050">
            <a:solidFill>
              <a:schemeClr val="tx1"/>
            </a:solidFill>
          </a:ln>
        </p:spPr>
        <p:txBody>
          <a:bodyPr wrap="square" rtlCol="0">
            <a:spAutoFit/>
          </a:bodyPr>
          <a:lstStyle/>
          <a:p>
            <a:pPr marL="285750" indent="-285750">
              <a:buFont typeface="Arial" panose="020B0604020202020204" pitchFamily="34" charset="0"/>
              <a:buChar char="•"/>
            </a:pPr>
            <a:r>
              <a:rPr lang="en-GB" sz="2400"/>
              <a:t>Evaluate how well your service is performing</a:t>
            </a:r>
          </a:p>
          <a:p>
            <a:pPr marL="285750" indent="-285750">
              <a:buFont typeface="Arial" panose="020B0604020202020204" pitchFamily="34" charset="0"/>
              <a:buChar char="•"/>
            </a:pPr>
            <a:endParaRPr lang="en-GB" sz="2400"/>
          </a:p>
          <a:p>
            <a:pPr marL="285750" indent="-285750">
              <a:buFont typeface="Arial" panose="020B0604020202020204" pitchFamily="34" charset="0"/>
              <a:buChar char="•"/>
            </a:pPr>
            <a:r>
              <a:rPr lang="en-GB" sz="2400"/>
              <a:t>Recognise what is working well and where improvements are needed</a:t>
            </a:r>
          </a:p>
          <a:p>
            <a:pPr marL="285750" indent="-285750">
              <a:buFont typeface="Arial" panose="020B0604020202020204" pitchFamily="34" charset="0"/>
              <a:buChar char="•"/>
            </a:pPr>
            <a:endParaRPr lang="en-GB" sz="2400"/>
          </a:p>
          <a:p>
            <a:pPr marL="285750" indent="-285750">
              <a:buFont typeface="Arial" panose="020B0604020202020204" pitchFamily="34" charset="0"/>
              <a:buChar char="•"/>
            </a:pPr>
            <a:r>
              <a:rPr lang="en-GB" sz="2400"/>
              <a:t>Develop  clear and focussed plans to take your improvement ideas forward</a:t>
            </a:r>
          </a:p>
          <a:p>
            <a:pPr marL="285750" indent="-285750">
              <a:buFont typeface="Arial" panose="020B0604020202020204" pitchFamily="34" charset="0"/>
              <a:buChar char="•"/>
            </a:pPr>
            <a:endParaRPr lang="en-GB" sz="2400"/>
          </a:p>
          <a:p>
            <a:pPr marL="285750" indent="-285750">
              <a:buFont typeface="Arial" panose="020B0604020202020204" pitchFamily="34" charset="0"/>
              <a:buChar char="•"/>
            </a:pPr>
            <a:r>
              <a:rPr lang="en-GB" sz="2400"/>
              <a:t>Evaluate the impact of improvements</a:t>
            </a:r>
          </a:p>
        </p:txBody>
      </p:sp>
      <p:sp>
        <p:nvSpPr>
          <p:cNvPr id="6" name="Arrow: Right 5">
            <a:extLst>
              <a:ext uri="{FF2B5EF4-FFF2-40B4-BE49-F238E27FC236}">
                <a16:creationId xmlns:a16="http://schemas.microsoft.com/office/drawing/2014/main" id="{A504335D-1B46-98C2-9DFB-22C762296F53}"/>
              </a:ext>
            </a:extLst>
          </p:cNvPr>
          <p:cNvSpPr/>
          <p:nvPr/>
        </p:nvSpPr>
        <p:spPr>
          <a:xfrm>
            <a:off x="4393037" y="2766218"/>
            <a:ext cx="3405923" cy="1325563"/>
          </a:xfrm>
          <a:prstGeom prst="rightArrow">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a:t>will help you to:</a:t>
            </a:r>
          </a:p>
        </p:txBody>
      </p:sp>
      <p:pic>
        <p:nvPicPr>
          <p:cNvPr id="3" name="Recorded Sound">
            <a:hlinkClick r:id="" action="ppaction://media"/>
            <a:extLst>
              <a:ext uri="{FF2B5EF4-FFF2-40B4-BE49-F238E27FC236}">
                <a16:creationId xmlns:a16="http://schemas.microsoft.com/office/drawing/2014/main" id="{50259FA2-23CB-201C-2497-3F7D50481BE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H="1" flipV="1">
            <a:off x="11230198" y="6041983"/>
            <a:ext cx="731272" cy="731272"/>
          </a:xfrm>
          <a:prstGeom prst="rect">
            <a:avLst/>
          </a:prstGeom>
        </p:spPr>
      </p:pic>
    </p:spTree>
    <p:extLst>
      <p:ext uri="{BB962C8B-B14F-4D97-AF65-F5344CB8AC3E}">
        <p14:creationId xmlns:p14="http://schemas.microsoft.com/office/powerpoint/2010/main" val="3611386027"/>
      </p:ext>
    </p:extLst>
  </p:cSld>
  <p:clrMapOvr>
    <a:masterClrMapping/>
  </p:clrMapOvr>
  <mc:AlternateContent xmlns:mc="http://schemas.openxmlformats.org/markup-compatibility/2006" xmlns:p14="http://schemas.microsoft.com/office/powerpoint/2010/main">
    <mc:Choice Requires="p14">
      <p:transition spd="slow" p14:dur="2000" advTm="56144"/>
    </mc:Choice>
    <mc:Fallback xmlns="">
      <p:transition spd="slow" advTm="56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1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8B01C-F50E-4A92-4198-A4D7746099CB}"/>
              </a:ext>
            </a:extLst>
          </p:cNvPr>
          <p:cNvSpPr>
            <a:spLocks noGrp="1"/>
          </p:cNvSpPr>
          <p:nvPr>
            <p:ph type="title"/>
          </p:nvPr>
        </p:nvSpPr>
        <p:spPr>
          <a:xfrm>
            <a:off x="357188" y="89301"/>
            <a:ext cx="11127241" cy="966613"/>
          </a:xfrm>
        </p:spPr>
        <p:txBody>
          <a:bodyPr>
            <a:noAutofit/>
          </a:bodyPr>
          <a:lstStyle/>
          <a:p>
            <a:r>
              <a:rPr lang="en-GB" sz="3600">
                <a:latin typeface="Cavolini" panose="03000502040302020204" pitchFamily="66" charset="0"/>
                <a:cs typeface="Cavolini" panose="03000502040302020204" pitchFamily="66" charset="0"/>
              </a:rPr>
              <a:t>The self-evaluation for improvement cycle</a:t>
            </a:r>
          </a:p>
        </p:txBody>
      </p:sp>
      <p:pic>
        <p:nvPicPr>
          <p:cNvPr id="4" name="Picture 3">
            <a:extLst>
              <a:ext uri="{FF2B5EF4-FFF2-40B4-BE49-F238E27FC236}">
                <a16:creationId xmlns:a16="http://schemas.microsoft.com/office/drawing/2014/main" id="{3527ED07-1963-BFEA-7ED3-92A3AF0F6D69}"/>
              </a:ext>
            </a:extLst>
          </p:cNvPr>
          <p:cNvPicPr>
            <a:picLocks noChangeAspect="1"/>
          </p:cNvPicPr>
          <p:nvPr/>
        </p:nvPicPr>
        <p:blipFill>
          <a:blip r:embed="rId5"/>
          <a:stretch>
            <a:fillRect/>
          </a:stretch>
        </p:blipFill>
        <p:spPr>
          <a:xfrm>
            <a:off x="3458194" y="891432"/>
            <a:ext cx="5802085" cy="5636585"/>
          </a:xfrm>
          <a:prstGeom prst="rect">
            <a:avLst/>
          </a:prstGeom>
        </p:spPr>
      </p:pic>
      <p:sp>
        <p:nvSpPr>
          <p:cNvPr id="6" name="Arrow: Left 5">
            <a:extLst>
              <a:ext uri="{FF2B5EF4-FFF2-40B4-BE49-F238E27FC236}">
                <a16:creationId xmlns:a16="http://schemas.microsoft.com/office/drawing/2014/main" id="{07B43FC4-646F-8B1D-BAE7-1E50194322C4}"/>
              </a:ext>
            </a:extLst>
          </p:cNvPr>
          <p:cNvSpPr/>
          <p:nvPr/>
        </p:nvSpPr>
        <p:spPr>
          <a:xfrm rot="10800000" flipV="1">
            <a:off x="249381" y="1858046"/>
            <a:ext cx="3475580" cy="1111044"/>
          </a:xfrm>
          <a:prstGeom prst="leftArrow">
            <a:avLst/>
          </a:prstGeom>
          <a:solidFill>
            <a:schemeClr val="bg1"/>
          </a:solid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latin typeface="Cavolini" panose="03000502040302020204" pitchFamily="66" charset="0"/>
                <a:cs typeface="Cavolini" panose="03000502040302020204" pitchFamily="66" charset="0"/>
              </a:rPr>
              <a:t>What was the impact?</a:t>
            </a:r>
            <a:r>
              <a:rPr lang="en-GB">
                <a:latin typeface="Cavolini" panose="03000502040302020204" pitchFamily="66" charset="0"/>
                <a:cs typeface="Cavolini" panose="03000502040302020204" pitchFamily="66" charset="0"/>
              </a:rPr>
              <a:t> </a:t>
            </a:r>
          </a:p>
        </p:txBody>
      </p:sp>
      <p:sp>
        <p:nvSpPr>
          <p:cNvPr id="11" name="Arrow: Left 10">
            <a:extLst>
              <a:ext uri="{FF2B5EF4-FFF2-40B4-BE49-F238E27FC236}">
                <a16:creationId xmlns:a16="http://schemas.microsoft.com/office/drawing/2014/main" id="{DAF43561-0599-6186-0611-B0D7D8BAF2B7}"/>
              </a:ext>
            </a:extLst>
          </p:cNvPr>
          <p:cNvSpPr/>
          <p:nvPr/>
        </p:nvSpPr>
        <p:spPr>
          <a:xfrm rot="10800000" flipV="1">
            <a:off x="493041" y="5321514"/>
            <a:ext cx="4391892" cy="1206503"/>
          </a:xfrm>
          <a:prstGeom prst="leftArrow">
            <a:avLst/>
          </a:prstGeom>
          <a:solidFill>
            <a:schemeClr val="bg1"/>
          </a:solid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latin typeface="Cavolini" panose="03000502040302020204" pitchFamily="66" charset="0"/>
                <a:cs typeface="Cavolini" panose="03000502040302020204" pitchFamily="66" charset="0"/>
              </a:rPr>
              <a:t>What are we going to do now?</a:t>
            </a:r>
            <a:r>
              <a:rPr lang="en-GB">
                <a:latin typeface="Cavolini" panose="03000502040302020204" pitchFamily="66" charset="0"/>
                <a:cs typeface="Cavolini" panose="03000502040302020204" pitchFamily="66" charset="0"/>
              </a:rPr>
              <a:t> </a:t>
            </a:r>
          </a:p>
        </p:txBody>
      </p:sp>
      <p:sp>
        <p:nvSpPr>
          <p:cNvPr id="12" name="Arrow: Left 11">
            <a:extLst>
              <a:ext uri="{FF2B5EF4-FFF2-40B4-BE49-F238E27FC236}">
                <a16:creationId xmlns:a16="http://schemas.microsoft.com/office/drawing/2014/main" id="{C51E7894-C6A0-6D60-41EB-9F23F316B2DA}"/>
              </a:ext>
            </a:extLst>
          </p:cNvPr>
          <p:cNvSpPr/>
          <p:nvPr/>
        </p:nvSpPr>
        <p:spPr>
          <a:xfrm>
            <a:off x="9045773" y="3948546"/>
            <a:ext cx="2882991" cy="1087242"/>
          </a:xfrm>
          <a:prstGeom prst="leftArrow">
            <a:avLst/>
          </a:prstGeom>
          <a:solidFill>
            <a:schemeClr val="bg1"/>
          </a:solid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latin typeface="Cavolini" panose="03000502040302020204" pitchFamily="66" charset="0"/>
                <a:cs typeface="Cavolini" panose="03000502040302020204" pitchFamily="66" charset="0"/>
              </a:rPr>
              <a:t>How are we doing?</a:t>
            </a:r>
          </a:p>
        </p:txBody>
      </p:sp>
      <p:sp>
        <p:nvSpPr>
          <p:cNvPr id="13" name="Arrow: Left 12">
            <a:extLst>
              <a:ext uri="{FF2B5EF4-FFF2-40B4-BE49-F238E27FC236}">
                <a16:creationId xmlns:a16="http://schemas.microsoft.com/office/drawing/2014/main" id="{871A0C1E-790B-FA00-6F9C-2E3818369F85}"/>
              </a:ext>
            </a:extLst>
          </p:cNvPr>
          <p:cNvSpPr/>
          <p:nvPr/>
        </p:nvSpPr>
        <p:spPr>
          <a:xfrm>
            <a:off x="7878790" y="5362633"/>
            <a:ext cx="3149428" cy="1087242"/>
          </a:xfrm>
          <a:prstGeom prst="leftArrow">
            <a:avLst/>
          </a:prstGeom>
          <a:solidFill>
            <a:schemeClr val="bg1"/>
          </a:solid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latin typeface="Cavolini" panose="03000502040302020204" pitchFamily="66" charset="0"/>
                <a:cs typeface="Cavolini" panose="03000502040302020204" pitchFamily="66" charset="0"/>
              </a:rPr>
              <a:t>How do we know?</a:t>
            </a:r>
          </a:p>
        </p:txBody>
      </p:sp>
      <p:pic>
        <p:nvPicPr>
          <p:cNvPr id="3" name="Recorded Sound">
            <a:hlinkClick r:id="" action="ppaction://media"/>
            <a:extLst>
              <a:ext uri="{FF2B5EF4-FFF2-40B4-BE49-F238E27FC236}">
                <a16:creationId xmlns:a16="http://schemas.microsoft.com/office/drawing/2014/main" id="{32D7AFAC-CE67-A6CC-320C-928976D045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4429" y="6197817"/>
            <a:ext cx="406400" cy="406400"/>
          </a:xfrm>
          <a:prstGeom prst="rect">
            <a:avLst/>
          </a:prstGeom>
        </p:spPr>
      </p:pic>
    </p:spTree>
    <p:extLst>
      <p:ext uri="{BB962C8B-B14F-4D97-AF65-F5344CB8AC3E}">
        <p14:creationId xmlns:p14="http://schemas.microsoft.com/office/powerpoint/2010/main" val="1425528170"/>
      </p:ext>
    </p:extLst>
  </p:cSld>
  <p:clrMapOvr>
    <a:masterClrMapping/>
  </p:clrMapOvr>
  <mc:AlternateContent xmlns:mc="http://schemas.openxmlformats.org/markup-compatibility/2006" xmlns:p14="http://schemas.microsoft.com/office/powerpoint/2010/main">
    <mc:Choice Requires="p14">
      <p:transition spd="slow" p14:dur="2000" advTm="46384"/>
    </mc:Choice>
    <mc:Fallback xmlns="">
      <p:transition spd="slow" advTm="46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3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C1A96-FEA3-49CE-8426-49E2DD6CEA26}"/>
              </a:ext>
            </a:extLst>
          </p:cNvPr>
          <p:cNvSpPr>
            <a:spLocks noGrp="1"/>
          </p:cNvSpPr>
          <p:nvPr>
            <p:ph type="title"/>
          </p:nvPr>
        </p:nvSpPr>
        <p:spPr>
          <a:xfrm>
            <a:off x="675235" y="574182"/>
            <a:ext cx="11018520" cy="800975"/>
          </a:xfrm>
        </p:spPr>
        <p:txBody>
          <a:bodyPr vert="horz" lIns="91440" tIns="45720" rIns="91440" bIns="45720" rtlCol="0" anchor="b">
            <a:normAutofit/>
          </a:bodyPr>
          <a:lstStyle/>
          <a:p>
            <a:r>
              <a:rPr lang="en-US" sz="3600">
                <a:latin typeface="Cavolini" panose="03000502040302020204" pitchFamily="66" charset="0"/>
                <a:cs typeface="Cavolini" panose="03000502040302020204" pitchFamily="66" charset="0"/>
              </a:rPr>
              <a:t>Identify your focus</a:t>
            </a: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3D6A670-844B-3305-870C-452449AEBD39}"/>
              </a:ext>
            </a:extLst>
          </p:cNvPr>
          <p:cNvSpPr txBox="1"/>
          <p:nvPr/>
        </p:nvSpPr>
        <p:spPr>
          <a:xfrm>
            <a:off x="572493" y="2219330"/>
            <a:ext cx="7534806" cy="4119172"/>
          </a:xfrm>
          <a:prstGeom prst="rect">
            <a:avLst/>
          </a:prstGeom>
        </p:spPr>
        <p:txBody>
          <a:bodyPr vert="horz" lIns="91440" tIns="45720" rIns="91440" bIns="45720" rtlCol="0" anchor="t">
            <a:normAutofit fontScale="92500" lnSpcReduction="10000"/>
          </a:bodyPr>
          <a:lstStyle/>
          <a:p>
            <a:pPr marL="457200" indent="-228600">
              <a:lnSpc>
                <a:spcPct val="90000"/>
              </a:lnSpc>
              <a:spcAft>
                <a:spcPts val="600"/>
              </a:spcAft>
              <a:buFont typeface="Arial" panose="020B0604020202020204" pitchFamily="34" charset="0"/>
              <a:buChar char="•"/>
            </a:pPr>
            <a:r>
              <a:rPr lang="en-US" sz="2200">
                <a:latin typeface="Cavolini" panose="03000502040302020204" pitchFamily="66" charset="0"/>
                <a:cs typeface="Cavolini" panose="03000502040302020204" pitchFamily="66" charset="0"/>
              </a:rPr>
              <a:t>Requirement or area for improvement from your last inspection</a:t>
            </a:r>
          </a:p>
          <a:p>
            <a:pPr marL="457200" indent="-228600">
              <a:lnSpc>
                <a:spcPct val="90000"/>
              </a:lnSpc>
              <a:spcAft>
                <a:spcPts val="600"/>
              </a:spcAft>
              <a:buFont typeface="Arial" panose="020B0604020202020204" pitchFamily="34" charset="0"/>
              <a:buChar char="•"/>
            </a:pPr>
            <a:endParaRPr lang="en-US" sz="2200">
              <a:latin typeface="Cavolini" panose="03000502040302020204" pitchFamily="66" charset="0"/>
              <a:cs typeface="Cavolini" panose="03000502040302020204" pitchFamily="66" charset="0"/>
            </a:endParaRPr>
          </a:p>
          <a:p>
            <a:pPr marL="457200" indent="-228600">
              <a:lnSpc>
                <a:spcPct val="90000"/>
              </a:lnSpc>
              <a:spcAft>
                <a:spcPts val="600"/>
              </a:spcAft>
              <a:buFont typeface="Arial" panose="020B0604020202020204" pitchFamily="34" charset="0"/>
              <a:buChar char="•"/>
            </a:pPr>
            <a:r>
              <a:rPr lang="en-US" sz="2200">
                <a:latin typeface="Cavolini" panose="03000502040302020204" pitchFamily="66" charset="0"/>
                <a:cs typeface="Cavolini" panose="03000502040302020204" pitchFamily="66" charset="0"/>
              </a:rPr>
              <a:t> Core Assurances </a:t>
            </a:r>
          </a:p>
          <a:p>
            <a:pPr marL="457200" indent="-228600">
              <a:lnSpc>
                <a:spcPct val="90000"/>
              </a:lnSpc>
              <a:spcAft>
                <a:spcPts val="600"/>
              </a:spcAft>
              <a:buFont typeface="Arial" panose="020B0604020202020204" pitchFamily="34" charset="0"/>
              <a:buChar char="•"/>
            </a:pPr>
            <a:endParaRPr lang="en-US" sz="2200">
              <a:latin typeface="Cavolini" panose="03000502040302020204" pitchFamily="66" charset="0"/>
              <a:cs typeface="Cavolini" panose="03000502040302020204" pitchFamily="66" charset="0"/>
            </a:endParaRPr>
          </a:p>
          <a:p>
            <a:pPr marL="457200" indent="-228600">
              <a:lnSpc>
                <a:spcPct val="90000"/>
              </a:lnSpc>
              <a:spcAft>
                <a:spcPts val="600"/>
              </a:spcAft>
              <a:buFont typeface="Arial" panose="020B0604020202020204" pitchFamily="34" charset="0"/>
              <a:buChar char="•"/>
            </a:pPr>
            <a:r>
              <a:rPr lang="en-US" sz="2200">
                <a:latin typeface="Cavolini" panose="03000502040302020204" pitchFamily="66" charset="0"/>
                <a:cs typeface="Cavolini" panose="03000502040302020204" pitchFamily="66" charset="0"/>
              </a:rPr>
              <a:t>A specific quality indicator or theme from the Quality Improvement Framework</a:t>
            </a:r>
          </a:p>
          <a:p>
            <a:pPr indent="-228600">
              <a:lnSpc>
                <a:spcPct val="90000"/>
              </a:lnSpc>
              <a:spcAft>
                <a:spcPts val="600"/>
              </a:spcAft>
              <a:buFont typeface="Arial" panose="020B0604020202020204" pitchFamily="34" charset="0"/>
              <a:buChar char="•"/>
            </a:pPr>
            <a:endParaRPr lang="en-US" sz="2200">
              <a:latin typeface="Cavolini" panose="03000502040302020204" pitchFamily="66" charset="0"/>
              <a:cs typeface="Cavolini" panose="03000502040302020204" pitchFamily="66" charset="0"/>
            </a:endParaRPr>
          </a:p>
          <a:p>
            <a:pPr marL="457200" indent="-228600">
              <a:lnSpc>
                <a:spcPct val="90000"/>
              </a:lnSpc>
              <a:spcAft>
                <a:spcPts val="600"/>
              </a:spcAft>
              <a:buFont typeface="Arial" panose="020B0604020202020204" pitchFamily="34" charset="0"/>
              <a:buChar char="•"/>
            </a:pPr>
            <a:r>
              <a:rPr lang="en-US" sz="2200">
                <a:latin typeface="Cavolini" panose="03000502040302020204" pitchFamily="66" charset="0"/>
                <a:cs typeface="Cavolini" panose="03000502040302020204" pitchFamily="66" charset="0"/>
              </a:rPr>
              <a:t>Issue highlighted through your setting’s own quality assurance activities </a:t>
            </a:r>
          </a:p>
          <a:p>
            <a:pPr indent="-228600">
              <a:lnSpc>
                <a:spcPct val="90000"/>
              </a:lnSpc>
              <a:spcAft>
                <a:spcPts val="600"/>
              </a:spcAft>
              <a:buFont typeface="Arial" panose="020B0604020202020204" pitchFamily="34" charset="0"/>
              <a:buChar char="•"/>
            </a:pPr>
            <a:endParaRPr lang="en-US" sz="2200">
              <a:latin typeface="Cavolini" panose="03000502040302020204" pitchFamily="66" charset="0"/>
              <a:cs typeface="Cavolini" panose="03000502040302020204" pitchFamily="66" charset="0"/>
            </a:endParaRPr>
          </a:p>
          <a:p>
            <a:pPr marL="457200" indent="-228600">
              <a:lnSpc>
                <a:spcPct val="90000"/>
              </a:lnSpc>
              <a:spcAft>
                <a:spcPts val="600"/>
              </a:spcAft>
              <a:buFont typeface="Arial" panose="020B0604020202020204" pitchFamily="34" charset="0"/>
              <a:buChar char="•"/>
            </a:pPr>
            <a:r>
              <a:rPr lang="en-US" sz="2200">
                <a:latin typeface="Cavolini" panose="03000502040302020204" pitchFamily="66" charset="0"/>
                <a:cs typeface="Cavolini" panose="03000502040302020204" pitchFamily="66" charset="0"/>
              </a:rPr>
              <a:t>Feedback from children, their families/carers, other professionals and key stakeholders </a:t>
            </a:r>
          </a:p>
        </p:txBody>
      </p:sp>
      <p:sp>
        <p:nvSpPr>
          <p:cNvPr id="3" name="TextBox 2">
            <a:extLst>
              <a:ext uri="{FF2B5EF4-FFF2-40B4-BE49-F238E27FC236}">
                <a16:creationId xmlns:a16="http://schemas.microsoft.com/office/drawing/2014/main" id="{BDB7DE5D-BD93-6EB7-495D-DD73A539ED41}"/>
              </a:ext>
            </a:extLst>
          </p:cNvPr>
          <p:cNvSpPr txBox="1"/>
          <p:nvPr/>
        </p:nvSpPr>
        <p:spPr>
          <a:xfrm>
            <a:off x="4447308" y="591344"/>
            <a:ext cx="6906491" cy="7076221"/>
          </a:xfrm>
          <a:prstGeom prst="rect">
            <a:avLst/>
          </a:prstGeom>
        </p:spPr>
        <p:txBody>
          <a:bodyPr vert="horz" lIns="91440" tIns="45720" rIns="91440" bIns="45720" rtlCol="0" anchor="ctr">
            <a:normAutofit/>
          </a:bodyPr>
          <a:lstStyle/>
          <a:p>
            <a:pPr marL="457200" indent="-228600">
              <a:lnSpc>
                <a:spcPct val="90000"/>
              </a:lnSpc>
              <a:spcAft>
                <a:spcPts val="600"/>
              </a:spcAft>
              <a:buFont typeface="Arial" panose="020B0604020202020204" pitchFamily="34" charset="0"/>
              <a:buChar char="•"/>
            </a:pPr>
            <a:endParaRPr lang="en-US"/>
          </a:p>
        </p:txBody>
      </p:sp>
      <p:sp>
        <p:nvSpPr>
          <p:cNvPr id="6" name="Flowchart: Connector 5">
            <a:extLst>
              <a:ext uri="{FF2B5EF4-FFF2-40B4-BE49-F238E27FC236}">
                <a16:creationId xmlns:a16="http://schemas.microsoft.com/office/drawing/2014/main" id="{653A64C8-6855-646D-2B88-2EECD3987592}"/>
              </a:ext>
            </a:extLst>
          </p:cNvPr>
          <p:cNvSpPr/>
          <p:nvPr/>
        </p:nvSpPr>
        <p:spPr>
          <a:xfrm>
            <a:off x="8298793" y="2147126"/>
            <a:ext cx="3246500" cy="3143446"/>
          </a:xfrm>
          <a:prstGeom prst="flowChartConnector">
            <a:avLst/>
          </a:prstGeom>
          <a:solidFill>
            <a:srgbClr val="0099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F0C43069-5D6F-770F-7D0E-1BDFB46C70E4}"/>
              </a:ext>
            </a:extLst>
          </p:cNvPr>
          <p:cNvSpPr txBox="1"/>
          <p:nvPr/>
        </p:nvSpPr>
        <p:spPr>
          <a:xfrm>
            <a:off x="8683300" y="2533909"/>
            <a:ext cx="2670499" cy="2369880"/>
          </a:xfrm>
          <a:prstGeom prst="rect">
            <a:avLst/>
          </a:prstGeom>
          <a:noFill/>
        </p:spPr>
        <p:txBody>
          <a:bodyPr wrap="square" rtlCol="0">
            <a:spAutoFit/>
          </a:bodyPr>
          <a:lstStyle/>
          <a:p>
            <a:pPr algn="ctr"/>
            <a:r>
              <a:rPr lang="en-GB" sz="2400" b="1">
                <a:solidFill>
                  <a:schemeClr val="bg1"/>
                </a:solidFill>
              </a:rPr>
              <a:t>Identify your focus</a:t>
            </a:r>
          </a:p>
          <a:p>
            <a:pPr algn="ctr"/>
            <a:r>
              <a:rPr lang="en-GB" sz="2000">
                <a:solidFill>
                  <a:schemeClr val="bg1"/>
                </a:solidFill>
              </a:rPr>
              <a:t>Feedback, requirements, areas identified through quality assurance process and so on</a:t>
            </a:r>
          </a:p>
        </p:txBody>
      </p:sp>
      <p:pic>
        <p:nvPicPr>
          <p:cNvPr id="4" name="Recorded Sound">
            <a:hlinkClick r:id="" action="ppaction://media"/>
            <a:extLst>
              <a:ext uri="{FF2B5EF4-FFF2-40B4-BE49-F238E27FC236}">
                <a16:creationId xmlns:a16="http://schemas.microsoft.com/office/drawing/2014/main" id="{F5502A78-2D49-00D8-CB17-167EC83D73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42093" y="6080618"/>
            <a:ext cx="406400" cy="406400"/>
          </a:xfrm>
          <a:prstGeom prst="rect">
            <a:avLst/>
          </a:prstGeom>
        </p:spPr>
      </p:pic>
    </p:spTree>
    <p:extLst>
      <p:ext uri="{BB962C8B-B14F-4D97-AF65-F5344CB8AC3E}">
        <p14:creationId xmlns:p14="http://schemas.microsoft.com/office/powerpoint/2010/main" val="1296953187"/>
      </p:ext>
    </p:extLst>
  </p:cSld>
  <p:clrMapOvr>
    <a:masterClrMapping/>
  </p:clrMapOvr>
  <mc:AlternateContent xmlns:mc="http://schemas.openxmlformats.org/markup-compatibility/2006" xmlns:p14="http://schemas.microsoft.com/office/powerpoint/2010/main">
    <mc:Choice Requires="p14">
      <p:transition spd="slow" p14:dur="2000" advTm="138606"/>
    </mc:Choice>
    <mc:Fallback xmlns="">
      <p:transition spd="slow" advTm="138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86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6A6C5-6606-A3C3-405A-4BA2B2BCB6CF}"/>
              </a:ext>
            </a:extLst>
          </p:cNvPr>
          <p:cNvSpPr>
            <a:spLocks noGrp="1"/>
          </p:cNvSpPr>
          <p:nvPr>
            <p:ph type="title"/>
          </p:nvPr>
        </p:nvSpPr>
        <p:spPr>
          <a:xfrm>
            <a:off x="328660" y="208658"/>
            <a:ext cx="10515600" cy="1325563"/>
          </a:xfrm>
        </p:spPr>
        <p:txBody>
          <a:bodyPr>
            <a:normAutofit/>
          </a:bodyPr>
          <a:lstStyle/>
          <a:p>
            <a:r>
              <a:rPr lang="en-GB" sz="3600">
                <a:latin typeface="Cavolini" panose="03000502040302020204" pitchFamily="66" charset="0"/>
                <a:cs typeface="Cavolini" panose="03000502040302020204" pitchFamily="66" charset="0"/>
              </a:rPr>
              <a:t>Core Assurances</a:t>
            </a:r>
          </a:p>
        </p:txBody>
      </p:sp>
      <p:pic>
        <p:nvPicPr>
          <p:cNvPr id="4" name="Picture 3">
            <a:extLst>
              <a:ext uri="{FF2B5EF4-FFF2-40B4-BE49-F238E27FC236}">
                <a16:creationId xmlns:a16="http://schemas.microsoft.com/office/drawing/2014/main" id="{2E808D4A-C87D-AF15-394A-E34663EF0E1C}"/>
              </a:ext>
            </a:extLst>
          </p:cNvPr>
          <p:cNvPicPr>
            <a:picLocks noChangeAspect="1"/>
          </p:cNvPicPr>
          <p:nvPr/>
        </p:nvPicPr>
        <p:blipFill>
          <a:blip r:embed="rId5"/>
          <a:stretch>
            <a:fillRect/>
          </a:stretch>
        </p:blipFill>
        <p:spPr>
          <a:xfrm>
            <a:off x="201029" y="1534221"/>
            <a:ext cx="5176871" cy="3789557"/>
          </a:xfrm>
          <a:prstGeom prst="rect">
            <a:avLst/>
          </a:prstGeom>
          <a:ln w="19050">
            <a:solidFill>
              <a:schemeClr val="tx1"/>
            </a:solidFill>
          </a:ln>
        </p:spPr>
      </p:pic>
      <p:sp>
        <p:nvSpPr>
          <p:cNvPr id="8" name="TextBox 7">
            <a:extLst>
              <a:ext uri="{FF2B5EF4-FFF2-40B4-BE49-F238E27FC236}">
                <a16:creationId xmlns:a16="http://schemas.microsoft.com/office/drawing/2014/main" id="{06E0BCD8-FE96-3155-68E7-F7C47D3FC092}"/>
              </a:ext>
            </a:extLst>
          </p:cNvPr>
          <p:cNvSpPr txBox="1"/>
          <p:nvPr/>
        </p:nvSpPr>
        <p:spPr>
          <a:xfrm>
            <a:off x="1334180" y="5846544"/>
            <a:ext cx="9523639" cy="646331"/>
          </a:xfrm>
          <a:prstGeom prst="rect">
            <a:avLst/>
          </a:prstGeom>
          <a:noFill/>
        </p:spPr>
        <p:txBody>
          <a:bodyPr wrap="square">
            <a:spAutoFit/>
          </a:bodyPr>
          <a:lstStyle/>
          <a:p>
            <a:pPr algn="ctr"/>
            <a:r>
              <a:rPr lang="en-GB">
                <a:hlinkClick r:id="rId6"/>
              </a:rPr>
              <a:t>https://www.careinspectorate.scot/resources-data/publications-and-statistics/library/self-evaluation-tools-and-guidance-childcare-agencies</a:t>
            </a:r>
            <a:endParaRPr lang="en-GB"/>
          </a:p>
        </p:txBody>
      </p:sp>
      <p:pic>
        <p:nvPicPr>
          <p:cNvPr id="5" name="Picture 4">
            <a:extLst>
              <a:ext uri="{FF2B5EF4-FFF2-40B4-BE49-F238E27FC236}">
                <a16:creationId xmlns:a16="http://schemas.microsoft.com/office/drawing/2014/main" id="{7B1FC202-F90A-DEBE-3AF5-D62F09C44697}"/>
              </a:ext>
            </a:extLst>
          </p:cNvPr>
          <p:cNvPicPr>
            <a:picLocks noChangeAspect="1"/>
          </p:cNvPicPr>
          <p:nvPr/>
        </p:nvPicPr>
        <p:blipFill>
          <a:blip r:embed="rId7"/>
          <a:stretch>
            <a:fillRect/>
          </a:stretch>
        </p:blipFill>
        <p:spPr>
          <a:xfrm>
            <a:off x="5586460" y="1534221"/>
            <a:ext cx="6464026" cy="3789557"/>
          </a:xfrm>
          <a:prstGeom prst="rect">
            <a:avLst/>
          </a:prstGeom>
          <a:ln w="19050">
            <a:solidFill>
              <a:schemeClr val="tx1"/>
            </a:solidFill>
          </a:ln>
        </p:spPr>
      </p:pic>
      <p:pic>
        <p:nvPicPr>
          <p:cNvPr id="3" name="Recorded Sound">
            <a:hlinkClick r:id="" action="ppaction://media"/>
            <a:extLst>
              <a:ext uri="{FF2B5EF4-FFF2-40B4-BE49-F238E27FC236}">
                <a16:creationId xmlns:a16="http://schemas.microsoft.com/office/drawing/2014/main" id="{DF59C8C2-AFC2-82F1-770C-0B2CADCECF9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71797" y="6086475"/>
            <a:ext cx="406400" cy="406400"/>
          </a:xfrm>
          <a:prstGeom prst="rect">
            <a:avLst/>
          </a:prstGeom>
        </p:spPr>
      </p:pic>
    </p:spTree>
    <p:extLst>
      <p:ext uri="{BB962C8B-B14F-4D97-AF65-F5344CB8AC3E}">
        <p14:creationId xmlns:p14="http://schemas.microsoft.com/office/powerpoint/2010/main" val="41455369"/>
      </p:ext>
    </p:extLst>
  </p:cSld>
  <p:clrMapOvr>
    <a:masterClrMapping/>
  </p:clrMapOvr>
  <mc:AlternateContent xmlns:mc="http://schemas.openxmlformats.org/markup-compatibility/2006" xmlns:p14="http://schemas.microsoft.com/office/powerpoint/2010/main">
    <mc:Choice Requires="p14">
      <p:transition spd="slow" p14:dur="2000" advTm="97071"/>
    </mc:Choice>
    <mc:Fallback xmlns="">
      <p:transition spd="slow" advTm="97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07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17517EF-BD4D-4055-BDB4-A322C5356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B521D7-B3A5-2589-4A47-2BFDE2514A39}"/>
              </a:ext>
            </a:extLst>
          </p:cNvPr>
          <p:cNvSpPr>
            <a:spLocks noGrp="1"/>
          </p:cNvSpPr>
          <p:nvPr>
            <p:ph type="title"/>
          </p:nvPr>
        </p:nvSpPr>
        <p:spPr>
          <a:xfrm>
            <a:off x="558792" y="405575"/>
            <a:ext cx="7567753" cy="1371600"/>
          </a:xfrm>
        </p:spPr>
        <p:txBody>
          <a:bodyPr vert="horz" lIns="91440" tIns="45720" rIns="91440" bIns="45720" rtlCol="0" anchor="ctr">
            <a:normAutofit/>
          </a:bodyPr>
          <a:lstStyle/>
          <a:p>
            <a:r>
              <a:rPr lang="en-US" sz="3600" kern="1200">
                <a:solidFill>
                  <a:schemeClr val="tx1"/>
                </a:solidFill>
                <a:latin typeface="Cavolini" panose="03000502040302020204" pitchFamily="66" charset="0"/>
                <a:cs typeface="Cavolini" panose="03000502040302020204" pitchFamily="66" charset="0"/>
              </a:rPr>
              <a:t>Quality Assurance Calendar</a:t>
            </a:r>
          </a:p>
        </p:txBody>
      </p:sp>
      <p:sp>
        <p:nvSpPr>
          <p:cNvPr id="28" name="Rectangle 27">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26032" y="1067264"/>
            <a:ext cx="1021458"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3" name="Picture 2">
            <a:extLst>
              <a:ext uri="{FF2B5EF4-FFF2-40B4-BE49-F238E27FC236}">
                <a16:creationId xmlns:a16="http://schemas.microsoft.com/office/drawing/2014/main" id="{8557FF42-ADFF-9CEE-F9D8-54A19BC20BB2}"/>
              </a:ext>
            </a:extLst>
          </p:cNvPr>
          <p:cNvPicPr>
            <a:picLocks noChangeAspect="1"/>
          </p:cNvPicPr>
          <p:nvPr/>
        </p:nvPicPr>
        <p:blipFill>
          <a:blip r:embed="rId5"/>
          <a:stretch>
            <a:fillRect/>
          </a:stretch>
        </p:blipFill>
        <p:spPr>
          <a:xfrm>
            <a:off x="1648918" y="1978724"/>
            <a:ext cx="8532668" cy="4628973"/>
          </a:xfrm>
          <a:prstGeom prst="rect">
            <a:avLst/>
          </a:prstGeom>
        </p:spPr>
      </p:pic>
      <p:pic>
        <p:nvPicPr>
          <p:cNvPr id="4" name="Recorded Sound">
            <a:hlinkClick r:id="" action="ppaction://media"/>
            <a:extLst>
              <a:ext uri="{FF2B5EF4-FFF2-40B4-BE49-F238E27FC236}">
                <a16:creationId xmlns:a16="http://schemas.microsoft.com/office/drawing/2014/main" id="{E2219AD9-93C4-D530-F01A-8898E9F853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24104" y="6146798"/>
            <a:ext cx="406400" cy="406400"/>
          </a:xfrm>
          <a:prstGeom prst="rect">
            <a:avLst/>
          </a:prstGeom>
        </p:spPr>
      </p:pic>
    </p:spTree>
    <p:extLst>
      <p:ext uri="{BB962C8B-B14F-4D97-AF65-F5344CB8AC3E}">
        <p14:creationId xmlns:p14="http://schemas.microsoft.com/office/powerpoint/2010/main" val="3044736937"/>
      </p:ext>
    </p:extLst>
  </p:cSld>
  <p:clrMapOvr>
    <a:masterClrMapping/>
  </p:clrMapOvr>
  <mc:AlternateContent xmlns:mc="http://schemas.openxmlformats.org/markup-compatibility/2006" xmlns:p14="http://schemas.microsoft.com/office/powerpoint/2010/main">
    <mc:Choice Requires="p14">
      <p:transition spd="slow" p14:dur="2000" advTm="31732"/>
    </mc:Choice>
    <mc:Fallback xmlns="">
      <p:transition spd="slow" advTm="317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7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28F358-1BD7-4C78-DD51-A34ED5175D51}"/>
              </a:ext>
            </a:extLst>
          </p:cNvPr>
          <p:cNvSpPr>
            <a:spLocks noGrp="1"/>
          </p:cNvSpPr>
          <p:nvPr>
            <p:ph type="title"/>
          </p:nvPr>
        </p:nvSpPr>
        <p:spPr>
          <a:xfrm>
            <a:off x="228947" y="152922"/>
            <a:ext cx="8882396" cy="1325563"/>
          </a:xfrm>
        </p:spPr>
        <p:txBody>
          <a:bodyPr vert="horz" lIns="91440" tIns="45720" rIns="91440" bIns="45720" rtlCol="0" anchor="ctr">
            <a:normAutofit/>
          </a:bodyPr>
          <a:lstStyle/>
          <a:p>
            <a:r>
              <a:rPr lang="en-US" sz="3600" kern="1200">
                <a:solidFill>
                  <a:schemeClr val="tx1"/>
                </a:solidFill>
                <a:latin typeface="Cavolini" panose="03000502040302020204" pitchFamily="66" charset="0"/>
                <a:cs typeface="Cavolini" panose="03000502040302020204" pitchFamily="66" charset="0"/>
              </a:rPr>
              <a:t>Gather your information/evidence</a:t>
            </a:r>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extBox 11">
            <a:extLst>
              <a:ext uri="{FF2B5EF4-FFF2-40B4-BE49-F238E27FC236}">
                <a16:creationId xmlns:a16="http://schemas.microsoft.com/office/drawing/2014/main" id="{719E734C-B80D-1448-2D21-201DE322D30B}"/>
              </a:ext>
            </a:extLst>
          </p:cNvPr>
          <p:cNvSpPr txBox="1"/>
          <p:nvPr/>
        </p:nvSpPr>
        <p:spPr>
          <a:xfrm>
            <a:off x="7011711" y="1492082"/>
            <a:ext cx="4043282" cy="523220"/>
          </a:xfrm>
          <a:prstGeom prst="rect">
            <a:avLst/>
          </a:prstGeom>
          <a:noFill/>
        </p:spPr>
        <p:txBody>
          <a:bodyPr wrap="square" rtlCol="0">
            <a:spAutoFit/>
          </a:bodyPr>
          <a:lstStyle/>
          <a:p>
            <a:r>
              <a:rPr lang="en-GB" sz="2800">
                <a:latin typeface="Cavolini" panose="03000502040302020204" pitchFamily="66" charset="0"/>
                <a:cs typeface="Cavolini" panose="03000502040302020204" pitchFamily="66" charset="0"/>
              </a:rPr>
              <a:t>What is evidence?</a:t>
            </a:r>
          </a:p>
        </p:txBody>
      </p:sp>
      <p:graphicFrame>
        <p:nvGraphicFramePr>
          <p:cNvPr id="22" name="TextBox 6">
            <a:extLst>
              <a:ext uri="{FF2B5EF4-FFF2-40B4-BE49-F238E27FC236}">
                <a16:creationId xmlns:a16="http://schemas.microsoft.com/office/drawing/2014/main" id="{9DD4F3F0-6D27-0B96-D564-D96E6F7FB3C0}"/>
              </a:ext>
            </a:extLst>
          </p:cNvPr>
          <p:cNvGraphicFramePr/>
          <p:nvPr>
            <p:extLst>
              <p:ext uri="{D42A27DB-BD31-4B8C-83A1-F6EECF244321}">
                <p14:modId xmlns:p14="http://schemas.microsoft.com/office/powerpoint/2010/main" val="3380481308"/>
              </p:ext>
            </p:extLst>
          </p:nvPr>
        </p:nvGraphicFramePr>
        <p:xfrm>
          <a:off x="5829647" y="2407313"/>
          <a:ext cx="5458838" cy="41925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Flowchart: Connector 4">
            <a:extLst>
              <a:ext uri="{FF2B5EF4-FFF2-40B4-BE49-F238E27FC236}">
                <a16:creationId xmlns:a16="http://schemas.microsoft.com/office/drawing/2014/main" id="{D8B4633F-9E3A-E907-30EE-2B21B970C812}"/>
              </a:ext>
            </a:extLst>
          </p:cNvPr>
          <p:cNvSpPr/>
          <p:nvPr/>
        </p:nvSpPr>
        <p:spPr>
          <a:xfrm>
            <a:off x="755687" y="1578745"/>
            <a:ext cx="3789769" cy="3524036"/>
          </a:xfrm>
          <a:prstGeom prst="flowChartConnector">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descr="ther">
            <a:extLst>
              <a:ext uri="{FF2B5EF4-FFF2-40B4-BE49-F238E27FC236}">
                <a16:creationId xmlns:a16="http://schemas.microsoft.com/office/drawing/2014/main" id="{222324C3-583C-0BE0-F05B-43EB85969BE0}"/>
              </a:ext>
            </a:extLst>
          </p:cNvPr>
          <p:cNvSpPr txBox="1"/>
          <p:nvPr/>
        </p:nvSpPr>
        <p:spPr>
          <a:xfrm>
            <a:off x="1010894" y="2094268"/>
            <a:ext cx="3323937" cy="2492990"/>
          </a:xfrm>
          <a:prstGeom prst="rect">
            <a:avLst/>
          </a:prstGeom>
          <a:noFill/>
        </p:spPr>
        <p:txBody>
          <a:bodyPr wrap="square" rtlCol="0">
            <a:spAutoFit/>
          </a:bodyPr>
          <a:lstStyle/>
          <a:p>
            <a:pPr algn="ctr"/>
            <a:r>
              <a:rPr lang="en-GB" sz="2400" b="1">
                <a:solidFill>
                  <a:schemeClr val="bg1"/>
                </a:solidFill>
              </a:rPr>
              <a:t>Gather your information/</a:t>
            </a:r>
          </a:p>
          <a:p>
            <a:pPr algn="ctr"/>
            <a:r>
              <a:rPr lang="en-GB" sz="2400" b="1">
                <a:solidFill>
                  <a:schemeClr val="bg1"/>
                </a:solidFill>
              </a:rPr>
              <a:t>evidence</a:t>
            </a:r>
          </a:p>
          <a:p>
            <a:pPr algn="ctr"/>
            <a:endParaRPr lang="en-GB" sz="2400" b="1">
              <a:solidFill>
                <a:schemeClr val="bg1"/>
              </a:solidFill>
            </a:endParaRPr>
          </a:p>
          <a:p>
            <a:pPr algn="ctr"/>
            <a:r>
              <a:rPr lang="en-GB" sz="2000">
                <a:solidFill>
                  <a:schemeClr val="bg1"/>
                </a:solidFill>
              </a:rPr>
              <a:t>Audits, quality </a:t>
            </a:r>
            <a:r>
              <a:rPr lang="en-GB" sz="2000" err="1">
                <a:solidFill>
                  <a:schemeClr val="bg1"/>
                </a:solidFill>
              </a:rPr>
              <a:t>arrurance</a:t>
            </a:r>
            <a:r>
              <a:rPr lang="en-GB" sz="2000">
                <a:solidFill>
                  <a:schemeClr val="bg1"/>
                </a:solidFill>
              </a:rPr>
              <a:t> activities, feedback, observations</a:t>
            </a:r>
          </a:p>
        </p:txBody>
      </p:sp>
      <p:pic>
        <p:nvPicPr>
          <p:cNvPr id="3" name="Recorded Sound">
            <a:hlinkClick r:id="" action="ppaction://media"/>
            <a:extLst>
              <a:ext uri="{FF2B5EF4-FFF2-40B4-BE49-F238E27FC236}">
                <a16:creationId xmlns:a16="http://schemas.microsoft.com/office/drawing/2014/main" id="{E96556A6-89C9-62EF-C9D3-3BF2FBEEF68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9114" y="6219476"/>
            <a:ext cx="406400" cy="406400"/>
          </a:xfrm>
          <a:prstGeom prst="rect">
            <a:avLst/>
          </a:prstGeom>
        </p:spPr>
      </p:pic>
    </p:spTree>
    <p:extLst>
      <p:ext uri="{BB962C8B-B14F-4D97-AF65-F5344CB8AC3E}">
        <p14:creationId xmlns:p14="http://schemas.microsoft.com/office/powerpoint/2010/main" val="3589564621"/>
      </p:ext>
    </p:extLst>
  </p:cSld>
  <p:clrMapOvr>
    <a:masterClrMapping/>
  </p:clrMapOvr>
  <mc:AlternateContent xmlns:mc="http://schemas.openxmlformats.org/markup-compatibility/2006" xmlns:p14="http://schemas.microsoft.com/office/powerpoint/2010/main">
    <mc:Choice Requires="p14">
      <p:transition spd="slow" p14:dur="2000" advTm="39057"/>
    </mc:Choice>
    <mc:Fallback xmlns="">
      <p:transition spd="slow" advTm="39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05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42A16-575E-60A6-7B0F-89563C307C49}"/>
              </a:ext>
            </a:extLst>
          </p:cNvPr>
          <p:cNvSpPr>
            <a:spLocks noGrp="1"/>
          </p:cNvSpPr>
          <p:nvPr>
            <p:ph type="title"/>
          </p:nvPr>
        </p:nvSpPr>
        <p:spPr>
          <a:xfrm>
            <a:off x="838200" y="365125"/>
            <a:ext cx="7360920" cy="1325563"/>
          </a:xfrm>
        </p:spPr>
        <p:txBody>
          <a:bodyPr>
            <a:normAutofit/>
          </a:bodyPr>
          <a:lstStyle/>
          <a:p>
            <a:r>
              <a:rPr lang="en-GB" sz="3600">
                <a:latin typeface="Cavolini" panose="03000502040302020204" pitchFamily="66" charset="0"/>
                <a:cs typeface="Cavolini" panose="03000502040302020204" pitchFamily="66" charset="0"/>
              </a:rPr>
              <a:t>Focus for Highland Hills ELC </a:t>
            </a:r>
            <a:br>
              <a:rPr lang="en-GB" sz="3600">
                <a:latin typeface="Cavolini" panose="03000502040302020204" pitchFamily="66" charset="0"/>
                <a:cs typeface="Cavolini" panose="03000502040302020204" pitchFamily="66" charset="0"/>
              </a:rPr>
            </a:br>
            <a:r>
              <a:rPr lang="en-GB" sz="3600">
                <a:latin typeface="Cavolini" panose="03000502040302020204" pitchFamily="66" charset="0"/>
                <a:cs typeface="Cavolini" panose="03000502040302020204" pitchFamily="66" charset="0"/>
              </a:rPr>
              <a:t>– Family engagement</a:t>
            </a:r>
          </a:p>
        </p:txBody>
      </p:sp>
      <p:graphicFrame>
        <p:nvGraphicFramePr>
          <p:cNvPr id="3" name="Diagram 2">
            <a:extLst>
              <a:ext uri="{FF2B5EF4-FFF2-40B4-BE49-F238E27FC236}">
                <a16:creationId xmlns:a16="http://schemas.microsoft.com/office/drawing/2014/main" id="{10FD0CF0-874B-AAB2-D4F9-CB486522EB3F}"/>
              </a:ext>
            </a:extLst>
          </p:cNvPr>
          <p:cNvGraphicFramePr/>
          <p:nvPr>
            <p:extLst>
              <p:ext uri="{D42A27DB-BD31-4B8C-83A1-F6EECF244321}">
                <p14:modId xmlns:p14="http://schemas.microsoft.com/office/powerpoint/2010/main" val="4218721683"/>
              </p:ext>
            </p:extLst>
          </p:nvPr>
        </p:nvGraphicFramePr>
        <p:xfrm>
          <a:off x="386442" y="2150957"/>
          <a:ext cx="11419115" cy="444764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hought Bubble: Cloud 3">
            <a:extLst>
              <a:ext uri="{FF2B5EF4-FFF2-40B4-BE49-F238E27FC236}">
                <a16:creationId xmlns:a16="http://schemas.microsoft.com/office/drawing/2014/main" id="{2178C572-E450-D1D9-6878-6243F5D34123}"/>
              </a:ext>
            </a:extLst>
          </p:cNvPr>
          <p:cNvSpPr/>
          <p:nvPr/>
        </p:nvSpPr>
        <p:spPr>
          <a:xfrm>
            <a:off x="8697882" y="595259"/>
            <a:ext cx="2939936" cy="1325563"/>
          </a:xfrm>
          <a:prstGeom prst="cloudCallou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latin typeface="Cavolini" panose="03000502040302020204" pitchFamily="66" charset="0"/>
                <a:cs typeface="Cavolini" panose="03000502040302020204" pitchFamily="66" charset="0"/>
              </a:rPr>
              <a:t>Imagine…</a:t>
            </a:r>
          </a:p>
        </p:txBody>
      </p:sp>
      <p:pic>
        <p:nvPicPr>
          <p:cNvPr id="5" name="Recorded Sound">
            <a:hlinkClick r:id="" action="ppaction://media"/>
            <a:extLst>
              <a:ext uri="{FF2B5EF4-FFF2-40B4-BE49-F238E27FC236}">
                <a16:creationId xmlns:a16="http://schemas.microsoft.com/office/drawing/2014/main" id="{0AE54532-B71B-3BBA-7407-AF852412A34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83724" y="6192203"/>
            <a:ext cx="406400" cy="406400"/>
          </a:xfrm>
          <a:prstGeom prst="rect">
            <a:avLst/>
          </a:prstGeom>
        </p:spPr>
      </p:pic>
    </p:spTree>
    <p:extLst>
      <p:ext uri="{BB962C8B-B14F-4D97-AF65-F5344CB8AC3E}">
        <p14:creationId xmlns:p14="http://schemas.microsoft.com/office/powerpoint/2010/main" val="3124088542"/>
      </p:ext>
    </p:extLst>
  </p:cSld>
  <p:clrMapOvr>
    <a:masterClrMapping/>
  </p:clrMapOvr>
  <mc:AlternateContent xmlns:mc="http://schemas.openxmlformats.org/markup-compatibility/2006" xmlns:p14="http://schemas.microsoft.com/office/powerpoint/2010/main">
    <mc:Choice Requires="p14">
      <p:transition spd="slow" p14:dur="2000" advTm="52158"/>
    </mc:Choice>
    <mc:Fallback xmlns="">
      <p:transition spd="slow" advTm="52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15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D7BBF-EB55-5FC1-880E-242AA4DEBAC6}"/>
              </a:ext>
            </a:extLst>
          </p:cNvPr>
          <p:cNvSpPr>
            <a:spLocks noGrp="1"/>
          </p:cNvSpPr>
          <p:nvPr>
            <p:ph type="title"/>
          </p:nvPr>
        </p:nvSpPr>
        <p:spPr>
          <a:xfrm>
            <a:off x="120453" y="-161752"/>
            <a:ext cx="10515600" cy="1325563"/>
          </a:xfrm>
        </p:spPr>
        <p:txBody>
          <a:bodyPr>
            <a:normAutofit/>
          </a:bodyPr>
          <a:lstStyle/>
          <a:p>
            <a:r>
              <a:rPr lang="en-GB" sz="3600">
                <a:latin typeface="Cavolini" panose="03000502040302020204" pitchFamily="66" charset="0"/>
                <a:cs typeface="Cavolini" panose="03000502040302020204" pitchFamily="66" charset="0"/>
              </a:rPr>
              <a:t>Possible sources of evidence</a:t>
            </a:r>
          </a:p>
        </p:txBody>
      </p:sp>
      <p:sp>
        <p:nvSpPr>
          <p:cNvPr id="5" name="Flowchart: Connector 4">
            <a:extLst>
              <a:ext uri="{FF2B5EF4-FFF2-40B4-BE49-F238E27FC236}">
                <a16:creationId xmlns:a16="http://schemas.microsoft.com/office/drawing/2014/main" id="{D72D4A30-8243-58F9-3D2E-8A83FA6624F0}"/>
              </a:ext>
            </a:extLst>
          </p:cNvPr>
          <p:cNvSpPr/>
          <p:nvPr/>
        </p:nvSpPr>
        <p:spPr>
          <a:xfrm>
            <a:off x="4223657" y="2280068"/>
            <a:ext cx="3058885" cy="2945075"/>
          </a:xfrm>
          <a:prstGeom prst="flowChartConnector">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a:latin typeface="Cavolini" panose="03000502040302020204" pitchFamily="66" charset="0"/>
                <a:cs typeface="Cavolini" panose="03000502040302020204" pitchFamily="66" charset="0"/>
              </a:rPr>
              <a:t>Evidence</a:t>
            </a:r>
          </a:p>
        </p:txBody>
      </p:sp>
      <p:sp>
        <p:nvSpPr>
          <p:cNvPr id="14" name="Speech Bubble: Rectangle with Corners Rounded 13">
            <a:extLst>
              <a:ext uri="{FF2B5EF4-FFF2-40B4-BE49-F238E27FC236}">
                <a16:creationId xmlns:a16="http://schemas.microsoft.com/office/drawing/2014/main" id="{D6D48804-7B96-8390-9441-1D3EC2351D7B}"/>
              </a:ext>
            </a:extLst>
          </p:cNvPr>
          <p:cNvSpPr/>
          <p:nvPr/>
        </p:nvSpPr>
        <p:spPr>
          <a:xfrm>
            <a:off x="6444341" y="908463"/>
            <a:ext cx="2046515" cy="963386"/>
          </a:xfrm>
          <a:prstGeom prst="wedgeRoundRectCallou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latin typeface="Cavolini" panose="03000502040302020204" pitchFamily="66" charset="0"/>
                <a:cs typeface="Cavolini" panose="03000502040302020204" pitchFamily="66" charset="0"/>
              </a:rPr>
              <a:t>Feedback from other professionals</a:t>
            </a:r>
          </a:p>
        </p:txBody>
      </p:sp>
      <p:sp>
        <p:nvSpPr>
          <p:cNvPr id="16" name="Speech Bubble: Rectangle with Corners Rounded 15">
            <a:extLst>
              <a:ext uri="{FF2B5EF4-FFF2-40B4-BE49-F238E27FC236}">
                <a16:creationId xmlns:a16="http://schemas.microsoft.com/office/drawing/2014/main" id="{422C31BE-CA46-AD5A-8608-5C26A0069023}"/>
              </a:ext>
            </a:extLst>
          </p:cNvPr>
          <p:cNvSpPr/>
          <p:nvPr/>
        </p:nvSpPr>
        <p:spPr>
          <a:xfrm>
            <a:off x="4732180" y="5641587"/>
            <a:ext cx="2177143" cy="963387"/>
          </a:xfrm>
          <a:prstGeom prst="wedgeRoundRectCallou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latin typeface="Cavolini" panose="03000502040302020204" pitchFamily="66" charset="0"/>
                <a:cs typeface="Cavolini" panose="03000502040302020204" pitchFamily="66" charset="0"/>
              </a:rPr>
              <a:t>Concerns and complaints</a:t>
            </a:r>
          </a:p>
        </p:txBody>
      </p:sp>
      <p:sp>
        <p:nvSpPr>
          <p:cNvPr id="17" name="Speech Bubble: Rectangle with Corners Rounded 16">
            <a:extLst>
              <a:ext uri="{FF2B5EF4-FFF2-40B4-BE49-F238E27FC236}">
                <a16:creationId xmlns:a16="http://schemas.microsoft.com/office/drawing/2014/main" id="{EDB3FBE7-116D-75F1-D4BD-ED11E7A9D034}"/>
              </a:ext>
            </a:extLst>
          </p:cNvPr>
          <p:cNvSpPr/>
          <p:nvPr/>
        </p:nvSpPr>
        <p:spPr>
          <a:xfrm>
            <a:off x="8240486" y="1975757"/>
            <a:ext cx="2046515" cy="963386"/>
          </a:xfrm>
          <a:prstGeom prst="wedgeRoundRectCallou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Cavolini" panose="03000502040302020204" pitchFamily="66" charset="0"/>
                <a:cs typeface="Cavolini" panose="03000502040302020204" pitchFamily="66" charset="0"/>
              </a:rPr>
              <a:t>Inspection feedback and reports</a:t>
            </a:r>
          </a:p>
        </p:txBody>
      </p:sp>
      <p:sp>
        <p:nvSpPr>
          <p:cNvPr id="18" name="Speech Bubble: Rectangle with Corners Rounded 17">
            <a:extLst>
              <a:ext uri="{FF2B5EF4-FFF2-40B4-BE49-F238E27FC236}">
                <a16:creationId xmlns:a16="http://schemas.microsoft.com/office/drawing/2014/main" id="{B3E67BA2-A1A5-38F4-D5AF-E9E3DD88A6A7}"/>
              </a:ext>
            </a:extLst>
          </p:cNvPr>
          <p:cNvSpPr/>
          <p:nvPr/>
        </p:nvSpPr>
        <p:spPr>
          <a:xfrm>
            <a:off x="9111343" y="3158617"/>
            <a:ext cx="2046515" cy="963386"/>
          </a:xfrm>
          <a:prstGeom prst="wedgeRoundRectCallou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Cavolini" panose="03000502040302020204" pitchFamily="66" charset="0"/>
                <a:cs typeface="Cavolini" panose="03000502040302020204" pitchFamily="66" charset="0"/>
              </a:rPr>
              <a:t>Quality assurance audits and monitoring</a:t>
            </a:r>
          </a:p>
        </p:txBody>
      </p:sp>
      <p:sp>
        <p:nvSpPr>
          <p:cNvPr id="19" name="Speech Bubble: Rectangle with Corners Rounded 18">
            <a:extLst>
              <a:ext uri="{FF2B5EF4-FFF2-40B4-BE49-F238E27FC236}">
                <a16:creationId xmlns:a16="http://schemas.microsoft.com/office/drawing/2014/main" id="{FB547A7D-95AF-5FF1-EEE3-323CDAA8878B}"/>
              </a:ext>
            </a:extLst>
          </p:cNvPr>
          <p:cNvSpPr/>
          <p:nvPr/>
        </p:nvSpPr>
        <p:spPr>
          <a:xfrm>
            <a:off x="8240486" y="4460199"/>
            <a:ext cx="2046515" cy="917344"/>
          </a:xfrm>
          <a:prstGeom prst="wedgeRoundRectCallou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Cavolini" panose="03000502040302020204" pitchFamily="66" charset="0"/>
                <a:cs typeface="Cavolini" panose="03000502040302020204" pitchFamily="66" charset="0"/>
              </a:rPr>
              <a:t>Surveys/</a:t>
            </a:r>
          </a:p>
          <a:p>
            <a:pPr algn="ctr"/>
            <a:r>
              <a:rPr lang="en-GB" sz="1600">
                <a:solidFill>
                  <a:schemeClr val="tx1"/>
                </a:solidFill>
                <a:latin typeface="Cavolini" panose="03000502040302020204" pitchFamily="66" charset="0"/>
                <a:cs typeface="Cavolini" panose="03000502040302020204" pitchFamily="66" charset="0"/>
              </a:rPr>
              <a:t>questionnaires</a:t>
            </a:r>
          </a:p>
        </p:txBody>
      </p:sp>
      <p:sp>
        <p:nvSpPr>
          <p:cNvPr id="20" name="Speech Bubble: Rectangle with Corners Rounded 19">
            <a:extLst>
              <a:ext uri="{FF2B5EF4-FFF2-40B4-BE49-F238E27FC236}">
                <a16:creationId xmlns:a16="http://schemas.microsoft.com/office/drawing/2014/main" id="{1C71E6FF-E524-DCCF-96AA-F8B87C5AA534}"/>
              </a:ext>
            </a:extLst>
          </p:cNvPr>
          <p:cNvSpPr/>
          <p:nvPr/>
        </p:nvSpPr>
        <p:spPr>
          <a:xfrm>
            <a:off x="7282542" y="5643058"/>
            <a:ext cx="2177143" cy="1015316"/>
          </a:xfrm>
          <a:prstGeom prst="wedgeRoundRectCallou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Cavolini" panose="03000502040302020204" pitchFamily="66" charset="0"/>
                <a:cs typeface="Cavolini" panose="03000502040302020204" pitchFamily="66" charset="0"/>
              </a:rPr>
              <a:t>Informal conversations</a:t>
            </a:r>
          </a:p>
        </p:txBody>
      </p:sp>
      <p:sp>
        <p:nvSpPr>
          <p:cNvPr id="21" name="Speech Bubble: Rectangle with Corners Rounded 20">
            <a:extLst>
              <a:ext uri="{FF2B5EF4-FFF2-40B4-BE49-F238E27FC236}">
                <a16:creationId xmlns:a16="http://schemas.microsoft.com/office/drawing/2014/main" id="{62A3514B-3E7D-80B8-B508-8ADD65D1297E}"/>
              </a:ext>
            </a:extLst>
          </p:cNvPr>
          <p:cNvSpPr/>
          <p:nvPr/>
        </p:nvSpPr>
        <p:spPr>
          <a:xfrm>
            <a:off x="2035629" y="5692043"/>
            <a:ext cx="2046515" cy="917344"/>
          </a:xfrm>
          <a:prstGeom prst="wedgeRoundRectCallou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latin typeface="Cavolini" panose="03000502040302020204" pitchFamily="66" charset="0"/>
                <a:cs typeface="Cavolini" panose="03000502040302020204" pitchFamily="66" charset="0"/>
              </a:rPr>
              <a:t>Team meetings</a:t>
            </a:r>
          </a:p>
        </p:txBody>
      </p:sp>
      <p:sp>
        <p:nvSpPr>
          <p:cNvPr id="22" name="Speech Bubble: Rectangle with Corners Rounded 21">
            <a:extLst>
              <a:ext uri="{FF2B5EF4-FFF2-40B4-BE49-F238E27FC236}">
                <a16:creationId xmlns:a16="http://schemas.microsoft.com/office/drawing/2014/main" id="{CB1126AB-2945-2826-F573-697EA5ED1313}"/>
              </a:ext>
            </a:extLst>
          </p:cNvPr>
          <p:cNvSpPr/>
          <p:nvPr/>
        </p:nvSpPr>
        <p:spPr>
          <a:xfrm>
            <a:off x="1335126" y="4506685"/>
            <a:ext cx="2046515" cy="917344"/>
          </a:xfrm>
          <a:prstGeom prst="wedgeRoundRectCallou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Cavolini" panose="03000502040302020204" pitchFamily="66" charset="0"/>
                <a:cs typeface="Cavolini" panose="03000502040302020204" pitchFamily="66" charset="0"/>
              </a:rPr>
              <a:t>Reflective accounts and discussions</a:t>
            </a:r>
          </a:p>
        </p:txBody>
      </p:sp>
      <p:sp>
        <p:nvSpPr>
          <p:cNvPr id="23" name="Speech Bubble: Rectangle with Corners Rounded 22">
            <a:extLst>
              <a:ext uri="{FF2B5EF4-FFF2-40B4-BE49-F238E27FC236}">
                <a16:creationId xmlns:a16="http://schemas.microsoft.com/office/drawing/2014/main" id="{58034F93-7422-F263-7506-CA31EE16D1E5}"/>
              </a:ext>
            </a:extLst>
          </p:cNvPr>
          <p:cNvSpPr/>
          <p:nvPr/>
        </p:nvSpPr>
        <p:spPr>
          <a:xfrm>
            <a:off x="584011" y="3215257"/>
            <a:ext cx="2046515" cy="917344"/>
          </a:xfrm>
          <a:prstGeom prst="wedgeRoundRectCallou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Cavolini" panose="03000502040302020204" pitchFamily="66" charset="0"/>
                <a:cs typeface="Cavolini" panose="03000502040302020204" pitchFamily="66" charset="0"/>
              </a:rPr>
              <a:t>Staff supervision and appraisals</a:t>
            </a:r>
          </a:p>
        </p:txBody>
      </p:sp>
      <p:sp>
        <p:nvSpPr>
          <p:cNvPr id="24" name="Speech Bubble: Rectangle with Corners Rounded 23">
            <a:extLst>
              <a:ext uri="{FF2B5EF4-FFF2-40B4-BE49-F238E27FC236}">
                <a16:creationId xmlns:a16="http://schemas.microsoft.com/office/drawing/2014/main" id="{CCAC4FE5-F639-9D70-E7C8-BCC6217F3F15}"/>
              </a:ext>
            </a:extLst>
          </p:cNvPr>
          <p:cNvSpPr/>
          <p:nvPr/>
        </p:nvSpPr>
        <p:spPr>
          <a:xfrm>
            <a:off x="1335126" y="2055928"/>
            <a:ext cx="2046515" cy="917344"/>
          </a:xfrm>
          <a:prstGeom prst="wedgeRoundRectCallou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Cavolini" panose="03000502040302020204" pitchFamily="66" charset="0"/>
                <a:cs typeface="Cavolini" panose="03000502040302020204" pitchFamily="66" charset="0"/>
              </a:rPr>
              <a:t>Observations of practice/</a:t>
            </a:r>
          </a:p>
          <a:p>
            <a:pPr algn="ctr"/>
            <a:r>
              <a:rPr lang="en-GB" sz="1600">
                <a:solidFill>
                  <a:schemeClr val="tx1"/>
                </a:solidFill>
                <a:latin typeface="Cavolini" panose="03000502040302020204" pitchFamily="66" charset="0"/>
                <a:cs typeface="Cavolini" panose="03000502040302020204" pitchFamily="66" charset="0"/>
              </a:rPr>
              <a:t>experiences</a:t>
            </a:r>
          </a:p>
        </p:txBody>
      </p:sp>
      <p:sp>
        <p:nvSpPr>
          <p:cNvPr id="25" name="Speech Bubble: Rectangle with Corners Rounded 24">
            <a:extLst>
              <a:ext uri="{FF2B5EF4-FFF2-40B4-BE49-F238E27FC236}">
                <a16:creationId xmlns:a16="http://schemas.microsoft.com/office/drawing/2014/main" id="{A5AD361D-D085-398B-ABC2-8DB9B98E1142}"/>
              </a:ext>
            </a:extLst>
          </p:cNvPr>
          <p:cNvSpPr/>
          <p:nvPr/>
        </p:nvSpPr>
        <p:spPr>
          <a:xfrm>
            <a:off x="3331738" y="954505"/>
            <a:ext cx="2046515" cy="917344"/>
          </a:xfrm>
          <a:prstGeom prst="wedgeRoundRectCallou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Cavolini" panose="03000502040302020204" pitchFamily="66" charset="0"/>
                <a:cs typeface="Cavolini" panose="03000502040302020204" pitchFamily="66" charset="0"/>
              </a:rPr>
              <a:t>Speaking with staff, families and carers</a:t>
            </a:r>
          </a:p>
        </p:txBody>
      </p:sp>
      <p:cxnSp>
        <p:nvCxnSpPr>
          <p:cNvPr id="27" name="Straight Connector 26">
            <a:extLst>
              <a:ext uri="{FF2B5EF4-FFF2-40B4-BE49-F238E27FC236}">
                <a16:creationId xmlns:a16="http://schemas.microsoft.com/office/drawing/2014/main" id="{68D165C9-FBF5-547B-5C22-FD8150D68F0C}"/>
              </a:ext>
            </a:extLst>
          </p:cNvPr>
          <p:cNvCxnSpPr>
            <a:cxnSpLocks/>
            <a:stCxn id="24" idx="3"/>
          </p:cNvCxnSpPr>
          <p:nvPr/>
        </p:nvCxnSpPr>
        <p:spPr>
          <a:xfrm>
            <a:off x="3381641" y="2514600"/>
            <a:ext cx="1244788" cy="302817"/>
          </a:xfrm>
          <a:prstGeom prst="line">
            <a:avLst/>
          </a:prstGeom>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4098C7F2-455A-C0EF-3DF5-9E1DDA3BBC04}"/>
              </a:ext>
            </a:extLst>
          </p:cNvPr>
          <p:cNvCxnSpPr>
            <a:cxnSpLocks/>
            <a:stCxn id="23" idx="3"/>
            <a:endCxn id="5" idx="2"/>
          </p:cNvCxnSpPr>
          <p:nvPr/>
        </p:nvCxnSpPr>
        <p:spPr>
          <a:xfrm>
            <a:off x="2630526" y="3673929"/>
            <a:ext cx="1593131" cy="78677"/>
          </a:xfrm>
          <a:prstGeom prst="line">
            <a:avLst/>
          </a:prstGeom>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FB6BCB8F-B991-6BE9-1ABB-415765BA62B1}"/>
              </a:ext>
            </a:extLst>
          </p:cNvPr>
          <p:cNvCxnSpPr>
            <a:cxnSpLocks/>
          </p:cNvCxnSpPr>
          <p:nvPr/>
        </p:nvCxnSpPr>
        <p:spPr>
          <a:xfrm>
            <a:off x="4803516" y="1871849"/>
            <a:ext cx="290998" cy="585601"/>
          </a:xfrm>
          <a:prstGeom prst="line">
            <a:avLst/>
          </a:prstGeom>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F3D3F34E-1311-2CEB-9B17-82AB0AE231B3}"/>
              </a:ext>
            </a:extLst>
          </p:cNvPr>
          <p:cNvCxnSpPr>
            <a:cxnSpLocks/>
          </p:cNvCxnSpPr>
          <p:nvPr/>
        </p:nvCxnSpPr>
        <p:spPr>
          <a:xfrm flipH="1">
            <a:off x="6444341" y="1871849"/>
            <a:ext cx="243304" cy="585601"/>
          </a:xfrm>
          <a:prstGeom prst="line">
            <a:avLst/>
          </a:prstGeom>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F1894C6B-C97A-428A-7955-753DFE1C7381}"/>
              </a:ext>
            </a:extLst>
          </p:cNvPr>
          <p:cNvCxnSpPr>
            <a:cxnSpLocks/>
            <a:endCxn id="17" idx="1"/>
          </p:cNvCxnSpPr>
          <p:nvPr/>
        </p:nvCxnSpPr>
        <p:spPr>
          <a:xfrm flipV="1">
            <a:off x="7035986" y="2457450"/>
            <a:ext cx="1204500" cy="585601"/>
          </a:xfrm>
          <a:prstGeom prst="line">
            <a:avLst/>
          </a:prstGeom>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B8EA0A85-67AF-8D7E-D52A-4B20435B236D}"/>
              </a:ext>
            </a:extLst>
          </p:cNvPr>
          <p:cNvCxnSpPr>
            <a:cxnSpLocks/>
          </p:cNvCxnSpPr>
          <p:nvPr/>
        </p:nvCxnSpPr>
        <p:spPr>
          <a:xfrm>
            <a:off x="7282542" y="3713266"/>
            <a:ext cx="1828801" cy="39339"/>
          </a:xfrm>
          <a:prstGeom prst="line">
            <a:avLst/>
          </a:prstGeom>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BADB486D-B8BD-A788-1579-226020CDE963}"/>
              </a:ext>
            </a:extLst>
          </p:cNvPr>
          <p:cNvCxnSpPr>
            <a:cxnSpLocks/>
            <a:stCxn id="22" idx="3"/>
          </p:cNvCxnSpPr>
          <p:nvPr/>
        </p:nvCxnSpPr>
        <p:spPr>
          <a:xfrm flipV="1">
            <a:off x="3381641" y="4648456"/>
            <a:ext cx="1159610" cy="316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B085BCF5-0AF3-CF2D-2464-86578AA0A5A4}"/>
              </a:ext>
            </a:extLst>
          </p:cNvPr>
          <p:cNvCxnSpPr>
            <a:cxnSpLocks/>
          </p:cNvCxnSpPr>
          <p:nvPr/>
        </p:nvCxnSpPr>
        <p:spPr>
          <a:xfrm>
            <a:off x="7035986" y="4526728"/>
            <a:ext cx="1204500" cy="220033"/>
          </a:xfrm>
          <a:prstGeom prst="line">
            <a:avLst/>
          </a:prstGeom>
        </p:spPr>
        <p:style>
          <a:lnRef idx="2">
            <a:schemeClr val="accent1"/>
          </a:lnRef>
          <a:fillRef idx="0">
            <a:schemeClr val="accent1"/>
          </a:fillRef>
          <a:effectRef idx="1">
            <a:schemeClr val="accent1"/>
          </a:effectRef>
          <a:fontRef idx="minor">
            <a:schemeClr val="tx1"/>
          </a:fontRef>
        </p:style>
      </p:cxnSp>
      <p:cxnSp>
        <p:nvCxnSpPr>
          <p:cNvPr id="57" name="Straight Connector 56">
            <a:extLst>
              <a:ext uri="{FF2B5EF4-FFF2-40B4-BE49-F238E27FC236}">
                <a16:creationId xmlns:a16="http://schemas.microsoft.com/office/drawing/2014/main" id="{AA0A0669-E68A-9A96-EFCA-E548734303C1}"/>
              </a:ext>
            </a:extLst>
          </p:cNvPr>
          <p:cNvCxnSpPr>
            <a:cxnSpLocks/>
          </p:cNvCxnSpPr>
          <p:nvPr/>
        </p:nvCxnSpPr>
        <p:spPr>
          <a:xfrm>
            <a:off x="6558025" y="5002788"/>
            <a:ext cx="1098812" cy="616291"/>
          </a:xfrm>
          <a:prstGeom prst="line">
            <a:avLst/>
          </a:prstGeom>
        </p:spPr>
        <p:style>
          <a:lnRef idx="2">
            <a:schemeClr val="accent1"/>
          </a:lnRef>
          <a:fillRef idx="0">
            <a:schemeClr val="accent1"/>
          </a:fillRef>
          <a:effectRef idx="1">
            <a:schemeClr val="accent1"/>
          </a:effectRef>
          <a:fontRef idx="minor">
            <a:schemeClr val="tx1"/>
          </a:fontRef>
        </p:style>
      </p:cxnSp>
      <p:cxnSp>
        <p:nvCxnSpPr>
          <p:cNvPr id="60" name="Straight Connector 59">
            <a:extLst>
              <a:ext uri="{FF2B5EF4-FFF2-40B4-BE49-F238E27FC236}">
                <a16:creationId xmlns:a16="http://schemas.microsoft.com/office/drawing/2014/main" id="{86A552D9-535A-E966-BC8C-088BAEEEBCDC}"/>
              </a:ext>
            </a:extLst>
          </p:cNvPr>
          <p:cNvCxnSpPr>
            <a:cxnSpLocks/>
          </p:cNvCxnSpPr>
          <p:nvPr/>
        </p:nvCxnSpPr>
        <p:spPr>
          <a:xfrm flipV="1">
            <a:off x="3668486" y="4958209"/>
            <a:ext cx="1275534" cy="733834"/>
          </a:xfrm>
          <a:prstGeom prst="line">
            <a:avLst/>
          </a:prstGeom>
        </p:spPr>
        <p:style>
          <a:lnRef idx="2">
            <a:schemeClr val="accent1"/>
          </a:lnRef>
          <a:fillRef idx="0">
            <a:schemeClr val="accent1"/>
          </a:fillRef>
          <a:effectRef idx="1">
            <a:schemeClr val="accent1"/>
          </a:effectRef>
          <a:fontRef idx="minor">
            <a:schemeClr val="tx1"/>
          </a:fontRef>
        </p:style>
      </p:cxnSp>
      <p:cxnSp>
        <p:nvCxnSpPr>
          <p:cNvPr id="62" name="Straight Connector 61">
            <a:extLst>
              <a:ext uri="{FF2B5EF4-FFF2-40B4-BE49-F238E27FC236}">
                <a16:creationId xmlns:a16="http://schemas.microsoft.com/office/drawing/2014/main" id="{3BCC0672-BEF6-DCEF-ADE9-0513484A4275}"/>
              </a:ext>
            </a:extLst>
          </p:cNvPr>
          <p:cNvCxnSpPr>
            <a:cxnSpLocks/>
            <a:stCxn id="16" idx="0"/>
          </p:cNvCxnSpPr>
          <p:nvPr/>
        </p:nvCxnSpPr>
        <p:spPr>
          <a:xfrm flipH="1" flipV="1">
            <a:off x="5820751" y="5247651"/>
            <a:ext cx="1" cy="393936"/>
          </a:xfrm>
          <a:prstGeom prst="line">
            <a:avLst/>
          </a:prstGeom>
        </p:spPr>
        <p:style>
          <a:lnRef idx="2">
            <a:schemeClr val="accent1"/>
          </a:lnRef>
          <a:fillRef idx="0">
            <a:schemeClr val="accent1"/>
          </a:fillRef>
          <a:effectRef idx="1">
            <a:schemeClr val="accent1"/>
          </a:effectRef>
          <a:fontRef idx="minor">
            <a:schemeClr val="tx1"/>
          </a:fontRef>
        </p:style>
      </p:cxnSp>
      <p:sp>
        <p:nvSpPr>
          <p:cNvPr id="3" name="Flowchart: Connector 2">
            <a:extLst>
              <a:ext uri="{FF2B5EF4-FFF2-40B4-BE49-F238E27FC236}">
                <a16:creationId xmlns:a16="http://schemas.microsoft.com/office/drawing/2014/main" id="{A0BB09A8-BD4F-65E7-4D1B-F1C1A421B04E}"/>
              </a:ext>
            </a:extLst>
          </p:cNvPr>
          <p:cNvSpPr/>
          <p:nvPr/>
        </p:nvSpPr>
        <p:spPr>
          <a:xfrm>
            <a:off x="9948808" y="77842"/>
            <a:ext cx="2130782" cy="2020266"/>
          </a:xfrm>
          <a:prstGeom prst="flowChartConnector">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chemeClr val="bg1"/>
                </a:solidFill>
              </a:rPr>
              <a:t>Gather your information/</a:t>
            </a:r>
          </a:p>
          <a:p>
            <a:pPr algn="ctr"/>
            <a:r>
              <a:rPr lang="en-GB" sz="1600" b="1">
                <a:solidFill>
                  <a:schemeClr val="bg1"/>
                </a:solidFill>
              </a:rPr>
              <a:t>Evidence</a:t>
            </a:r>
          </a:p>
          <a:p>
            <a:pPr algn="ctr"/>
            <a:endParaRPr lang="en-GB" sz="2000" b="1">
              <a:solidFill>
                <a:schemeClr val="bg1"/>
              </a:solidFill>
            </a:endParaRPr>
          </a:p>
          <a:p>
            <a:pPr algn="ctr"/>
            <a:r>
              <a:rPr lang="en-GB" sz="1200">
                <a:solidFill>
                  <a:schemeClr val="bg1"/>
                </a:solidFill>
              </a:rPr>
              <a:t>Audits, quality </a:t>
            </a:r>
            <a:r>
              <a:rPr lang="en-GB" sz="1200" err="1">
                <a:solidFill>
                  <a:schemeClr val="bg1"/>
                </a:solidFill>
              </a:rPr>
              <a:t>arrurance</a:t>
            </a:r>
            <a:r>
              <a:rPr lang="en-GB" sz="1200">
                <a:solidFill>
                  <a:schemeClr val="bg1"/>
                </a:solidFill>
              </a:rPr>
              <a:t> activities, feedback, observations</a:t>
            </a:r>
          </a:p>
        </p:txBody>
      </p:sp>
      <p:pic>
        <p:nvPicPr>
          <p:cNvPr id="4" name="Recorded Sound">
            <a:hlinkClick r:id="" action="ppaction://media"/>
            <a:extLst>
              <a:ext uri="{FF2B5EF4-FFF2-40B4-BE49-F238E27FC236}">
                <a16:creationId xmlns:a16="http://schemas.microsoft.com/office/drawing/2014/main" id="{AC8594D9-8F79-9AD6-2C07-43E5603569C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21327" y="6123280"/>
            <a:ext cx="406400" cy="406400"/>
          </a:xfrm>
          <a:prstGeom prst="rect">
            <a:avLst/>
          </a:prstGeom>
        </p:spPr>
      </p:pic>
    </p:spTree>
    <p:extLst>
      <p:ext uri="{BB962C8B-B14F-4D97-AF65-F5344CB8AC3E}">
        <p14:creationId xmlns:p14="http://schemas.microsoft.com/office/powerpoint/2010/main" val="1565573501"/>
      </p:ext>
    </p:extLst>
  </p:cSld>
  <p:clrMapOvr>
    <a:masterClrMapping/>
  </p:clrMapOvr>
  <mc:AlternateContent xmlns:mc="http://schemas.openxmlformats.org/markup-compatibility/2006" xmlns:p14="http://schemas.microsoft.com/office/powerpoint/2010/main">
    <mc:Choice Requires="p14">
      <p:transition spd="slow" p14:dur="2000" advTm="62691"/>
    </mc:Choice>
    <mc:Fallback xmlns="">
      <p:transition spd="slow" advTm="62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6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80E99-1232-E5E4-F3A5-CEA77B19487C}"/>
              </a:ext>
            </a:extLst>
          </p:cNvPr>
          <p:cNvSpPr>
            <a:spLocks noGrp="1"/>
          </p:cNvSpPr>
          <p:nvPr>
            <p:ph type="title"/>
          </p:nvPr>
        </p:nvSpPr>
        <p:spPr>
          <a:xfrm>
            <a:off x="516361" y="-27189"/>
            <a:ext cx="10515600" cy="1325563"/>
          </a:xfrm>
        </p:spPr>
        <p:txBody>
          <a:bodyPr>
            <a:normAutofit/>
          </a:bodyPr>
          <a:lstStyle/>
          <a:p>
            <a:r>
              <a:rPr lang="en-GB" sz="3600">
                <a:latin typeface="Cavolini" panose="03000502040302020204" pitchFamily="66" charset="0"/>
                <a:cs typeface="Cavolini" panose="03000502040302020204" pitchFamily="66" charset="0"/>
              </a:rPr>
              <a:t>Triangulation of evidence</a:t>
            </a:r>
          </a:p>
        </p:txBody>
      </p:sp>
      <p:sp>
        <p:nvSpPr>
          <p:cNvPr id="4" name="Flowchart: Connector 3">
            <a:extLst>
              <a:ext uri="{FF2B5EF4-FFF2-40B4-BE49-F238E27FC236}">
                <a16:creationId xmlns:a16="http://schemas.microsoft.com/office/drawing/2014/main" id="{C2562EA6-123B-9302-3CD4-C146ED279310}"/>
              </a:ext>
            </a:extLst>
          </p:cNvPr>
          <p:cNvSpPr/>
          <p:nvPr/>
        </p:nvSpPr>
        <p:spPr>
          <a:xfrm>
            <a:off x="9839389" y="271463"/>
            <a:ext cx="2153850" cy="2014537"/>
          </a:xfrm>
          <a:prstGeom prst="flowChartConnector">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chemeClr val="bg1"/>
                </a:solidFill>
              </a:rPr>
              <a:t>Gather your information/</a:t>
            </a:r>
          </a:p>
          <a:p>
            <a:pPr algn="ctr"/>
            <a:r>
              <a:rPr lang="en-GB" sz="1600" b="1">
                <a:solidFill>
                  <a:schemeClr val="bg1"/>
                </a:solidFill>
              </a:rPr>
              <a:t>Evidence</a:t>
            </a:r>
          </a:p>
          <a:p>
            <a:pPr algn="ctr"/>
            <a:endParaRPr lang="en-GB" sz="2000" b="1">
              <a:solidFill>
                <a:schemeClr val="bg1"/>
              </a:solidFill>
            </a:endParaRPr>
          </a:p>
          <a:p>
            <a:pPr algn="ctr"/>
            <a:r>
              <a:rPr lang="en-GB" sz="1200">
                <a:solidFill>
                  <a:schemeClr val="bg1"/>
                </a:solidFill>
              </a:rPr>
              <a:t>Audits, quality </a:t>
            </a:r>
            <a:r>
              <a:rPr lang="en-GB" sz="1200" err="1">
                <a:solidFill>
                  <a:schemeClr val="bg1"/>
                </a:solidFill>
              </a:rPr>
              <a:t>arrurance</a:t>
            </a:r>
            <a:r>
              <a:rPr lang="en-GB" sz="1200">
                <a:solidFill>
                  <a:schemeClr val="bg1"/>
                </a:solidFill>
              </a:rPr>
              <a:t> activities, feedback, observations</a:t>
            </a:r>
          </a:p>
        </p:txBody>
      </p:sp>
      <p:sp>
        <p:nvSpPr>
          <p:cNvPr id="5" name="Isosceles Triangle 4">
            <a:extLst>
              <a:ext uri="{FF2B5EF4-FFF2-40B4-BE49-F238E27FC236}">
                <a16:creationId xmlns:a16="http://schemas.microsoft.com/office/drawing/2014/main" id="{F0CF142D-F181-A378-02DA-5ABE6EBF9D9D}"/>
              </a:ext>
            </a:extLst>
          </p:cNvPr>
          <p:cNvSpPr/>
          <p:nvPr/>
        </p:nvSpPr>
        <p:spPr>
          <a:xfrm>
            <a:off x="3505200" y="2286000"/>
            <a:ext cx="4089400" cy="3708400"/>
          </a:xfrm>
          <a:prstGeom prst="triangle">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iamond 6">
            <a:extLst>
              <a:ext uri="{FF2B5EF4-FFF2-40B4-BE49-F238E27FC236}">
                <a16:creationId xmlns:a16="http://schemas.microsoft.com/office/drawing/2014/main" id="{C50EF041-5C3E-6024-780B-2EFC19C27028}"/>
              </a:ext>
            </a:extLst>
          </p:cNvPr>
          <p:cNvSpPr/>
          <p:nvPr/>
        </p:nvSpPr>
        <p:spPr>
          <a:xfrm>
            <a:off x="3999931" y="1834579"/>
            <a:ext cx="3023899" cy="2577932"/>
          </a:xfrm>
          <a:prstGeom prst="diamond">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iamond 7">
            <a:extLst>
              <a:ext uri="{FF2B5EF4-FFF2-40B4-BE49-F238E27FC236}">
                <a16:creationId xmlns:a16="http://schemas.microsoft.com/office/drawing/2014/main" id="{2A4CE4AB-7B01-4170-A3EA-0861D58D89E4}"/>
              </a:ext>
            </a:extLst>
          </p:cNvPr>
          <p:cNvSpPr/>
          <p:nvPr/>
        </p:nvSpPr>
        <p:spPr>
          <a:xfrm>
            <a:off x="2265393" y="4111171"/>
            <a:ext cx="3023899" cy="2577932"/>
          </a:xfrm>
          <a:prstGeom prst="diamond">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iamond 8">
            <a:extLst>
              <a:ext uri="{FF2B5EF4-FFF2-40B4-BE49-F238E27FC236}">
                <a16:creationId xmlns:a16="http://schemas.microsoft.com/office/drawing/2014/main" id="{856DD8CB-2354-9435-5991-2FA2C942BFE7}"/>
              </a:ext>
            </a:extLst>
          </p:cNvPr>
          <p:cNvSpPr/>
          <p:nvPr/>
        </p:nvSpPr>
        <p:spPr>
          <a:xfrm>
            <a:off x="5937573" y="4096656"/>
            <a:ext cx="3084355" cy="2577932"/>
          </a:xfrm>
          <a:prstGeom prst="diamond">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t>Feedback</a:t>
            </a:r>
          </a:p>
          <a:p>
            <a:pPr algn="ctr"/>
            <a:r>
              <a:rPr lang="en-GB"/>
              <a:t>Peoples’ feedback and views</a:t>
            </a:r>
          </a:p>
        </p:txBody>
      </p:sp>
      <p:sp>
        <p:nvSpPr>
          <p:cNvPr id="10" name="TextBox 9">
            <a:extLst>
              <a:ext uri="{FF2B5EF4-FFF2-40B4-BE49-F238E27FC236}">
                <a16:creationId xmlns:a16="http://schemas.microsoft.com/office/drawing/2014/main" id="{FE0B2896-0D78-0939-F07F-8865708CE827}"/>
              </a:ext>
            </a:extLst>
          </p:cNvPr>
          <p:cNvSpPr txBox="1"/>
          <p:nvPr/>
        </p:nvSpPr>
        <p:spPr>
          <a:xfrm>
            <a:off x="4606139" y="2348417"/>
            <a:ext cx="1931504" cy="1569660"/>
          </a:xfrm>
          <a:prstGeom prst="rect">
            <a:avLst/>
          </a:prstGeom>
          <a:noFill/>
        </p:spPr>
        <p:txBody>
          <a:bodyPr wrap="square" rtlCol="0">
            <a:spAutoFit/>
          </a:bodyPr>
          <a:lstStyle/>
          <a:p>
            <a:pPr algn="ctr"/>
            <a:r>
              <a:rPr lang="en-GB" sz="2400" b="1">
                <a:solidFill>
                  <a:schemeClr val="bg1"/>
                </a:solidFill>
              </a:rPr>
              <a:t>Observation</a:t>
            </a:r>
          </a:p>
          <a:p>
            <a:pPr algn="ctr"/>
            <a:r>
              <a:rPr lang="en-GB">
                <a:solidFill>
                  <a:schemeClr val="bg1"/>
                </a:solidFill>
              </a:rPr>
              <a:t>Observations of staff practices and children’s experiences</a:t>
            </a:r>
          </a:p>
        </p:txBody>
      </p:sp>
      <p:sp>
        <p:nvSpPr>
          <p:cNvPr id="11" name="TextBox 10">
            <a:extLst>
              <a:ext uri="{FF2B5EF4-FFF2-40B4-BE49-F238E27FC236}">
                <a16:creationId xmlns:a16="http://schemas.microsoft.com/office/drawing/2014/main" id="{9E664474-4F57-1818-1A90-9DF6DD77D81A}"/>
              </a:ext>
            </a:extLst>
          </p:cNvPr>
          <p:cNvSpPr txBox="1"/>
          <p:nvPr/>
        </p:nvSpPr>
        <p:spPr>
          <a:xfrm>
            <a:off x="2856919" y="4848292"/>
            <a:ext cx="1872342" cy="1292662"/>
          </a:xfrm>
          <a:prstGeom prst="rect">
            <a:avLst/>
          </a:prstGeom>
          <a:noFill/>
        </p:spPr>
        <p:txBody>
          <a:bodyPr wrap="square" rtlCol="0">
            <a:spAutoFit/>
          </a:bodyPr>
          <a:lstStyle/>
          <a:p>
            <a:r>
              <a:rPr lang="en-GB" sz="2400" b="1">
                <a:solidFill>
                  <a:schemeClr val="bg1"/>
                </a:solidFill>
              </a:rPr>
              <a:t>Documents</a:t>
            </a:r>
          </a:p>
          <a:p>
            <a:pPr algn="ctr"/>
            <a:r>
              <a:rPr lang="en-GB">
                <a:solidFill>
                  <a:schemeClr val="bg1"/>
                </a:solidFill>
              </a:rPr>
              <a:t>Sampling records and documents</a:t>
            </a:r>
          </a:p>
        </p:txBody>
      </p:sp>
      <p:sp>
        <p:nvSpPr>
          <p:cNvPr id="12" name="Rectangle: Rounded Corners 11">
            <a:extLst>
              <a:ext uri="{FF2B5EF4-FFF2-40B4-BE49-F238E27FC236}">
                <a16:creationId xmlns:a16="http://schemas.microsoft.com/office/drawing/2014/main" id="{E8A2099B-C263-2833-9D5E-D59926BAC80F}"/>
              </a:ext>
            </a:extLst>
          </p:cNvPr>
          <p:cNvSpPr/>
          <p:nvPr/>
        </p:nvSpPr>
        <p:spPr>
          <a:xfrm>
            <a:off x="797761" y="3717941"/>
            <a:ext cx="2902665" cy="1106479"/>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a:t>Profile monitoring sheets recorded that 3 out of 25 learning profiles had comments from families</a:t>
            </a:r>
          </a:p>
        </p:txBody>
      </p:sp>
      <p:sp>
        <p:nvSpPr>
          <p:cNvPr id="13" name="Rectangle: Rounded Corners 12">
            <a:extLst>
              <a:ext uri="{FF2B5EF4-FFF2-40B4-BE49-F238E27FC236}">
                <a16:creationId xmlns:a16="http://schemas.microsoft.com/office/drawing/2014/main" id="{77816BA6-5B0B-6A03-880A-3FC98D167B6C}"/>
              </a:ext>
            </a:extLst>
          </p:cNvPr>
          <p:cNvSpPr/>
          <p:nvPr/>
        </p:nvSpPr>
        <p:spPr>
          <a:xfrm>
            <a:off x="8160659" y="3739497"/>
            <a:ext cx="2902665" cy="1220845"/>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a:t>Care Inspectorate identified family engagement as an Area for Improvement</a:t>
            </a:r>
          </a:p>
        </p:txBody>
      </p:sp>
      <p:sp>
        <p:nvSpPr>
          <p:cNvPr id="14" name="Rectangle: Rounded Corners 13">
            <a:extLst>
              <a:ext uri="{FF2B5EF4-FFF2-40B4-BE49-F238E27FC236}">
                <a16:creationId xmlns:a16="http://schemas.microsoft.com/office/drawing/2014/main" id="{42CBF64B-7918-2078-E07D-8D453C0403E7}"/>
              </a:ext>
            </a:extLst>
          </p:cNvPr>
          <p:cNvSpPr/>
          <p:nvPr/>
        </p:nvSpPr>
        <p:spPr>
          <a:xfrm>
            <a:off x="6669298" y="2197548"/>
            <a:ext cx="2902665" cy="1410977"/>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a:t>When tracked, 5 out of 25 families came into the setting at drop off/pick up times over the course of a week </a:t>
            </a:r>
          </a:p>
        </p:txBody>
      </p:sp>
      <p:sp>
        <p:nvSpPr>
          <p:cNvPr id="15" name="Rectangle: Rounded Corners 14">
            <a:extLst>
              <a:ext uri="{FF2B5EF4-FFF2-40B4-BE49-F238E27FC236}">
                <a16:creationId xmlns:a16="http://schemas.microsoft.com/office/drawing/2014/main" id="{B11E8AB2-9E96-4F4C-1482-CBDC3AFF4B0B}"/>
              </a:ext>
            </a:extLst>
          </p:cNvPr>
          <p:cNvSpPr/>
          <p:nvPr/>
        </p:nvSpPr>
        <p:spPr>
          <a:xfrm>
            <a:off x="8646661" y="5318939"/>
            <a:ext cx="2902665" cy="1370164"/>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a:t>7 out of 20 family questionnaires rated opportunities to engage with the setting as ‘Unsatisfactory’</a:t>
            </a:r>
          </a:p>
        </p:txBody>
      </p:sp>
      <p:sp>
        <p:nvSpPr>
          <p:cNvPr id="17" name="Rectangle: Rounded Corners 16">
            <a:extLst>
              <a:ext uri="{FF2B5EF4-FFF2-40B4-BE49-F238E27FC236}">
                <a16:creationId xmlns:a16="http://schemas.microsoft.com/office/drawing/2014/main" id="{10B5864C-2863-93E7-7494-090A66C5E1BA}"/>
              </a:ext>
            </a:extLst>
          </p:cNvPr>
          <p:cNvSpPr/>
          <p:nvPr/>
        </p:nvSpPr>
        <p:spPr>
          <a:xfrm>
            <a:off x="4094747" y="905966"/>
            <a:ext cx="2902665" cy="1228180"/>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a:t>An average of 20 out of 25 families attended Stay, Play and Learn sessions in 2025/26 </a:t>
            </a:r>
          </a:p>
        </p:txBody>
      </p:sp>
      <p:sp>
        <p:nvSpPr>
          <p:cNvPr id="18" name="Rectangle: Rounded Corners 17">
            <a:extLst>
              <a:ext uri="{FF2B5EF4-FFF2-40B4-BE49-F238E27FC236}">
                <a16:creationId xmlns:a16="http://schemas.microsoft.com/office/drawing/2014/main" id="{23599AAF-6FDE-EC30-B5D8-71E7F4C5BAB5}"/>
              </a:ext>
            </a:extLst>
          </p:cNvPr>
          <p:cNvSpPr/>
          <p:nvPr/>
        </p:nvSpPr>
        <p:spPr>
          <a:xfrm>
            <a:off x="1429849" y="2215783"/>
            <a:ext cx="2902665" cy="1325563"/>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a:t>Quality Assurance monitoring showed that some staff do not engage with parents at drop off/pick up times</a:t>
            </a:r>
          </a:p>
        </p:txBody>
      </p:sp>
      <p:sp>
        <p:nvSpPr>
          <p:cNvPr id="19" name="Rectangle: Rounded Corners 18">
            <a:extLst>
              <a:ext uri="{FF2B5EF4-FFF2-40B4-BE49-F238E27FC236}">
                <a16:creationId xmlns:a16="http://schemas.microsoft.com/office/drawing/2014/main" id="{4D3E7D25-AE25-D963-AD97-8A0F54EA220D}"/>
              </a:ext>
            </a:extLst>
          </p:cNvPr>
          <p:cNvSpPr/>
          <p:nvPr/>
        </p:nvSpPr>
        <p:spPr>
          <a:xfrm>
            <a:off x="49146" y="5171404"/>
            <a:ext cx="2760890" cy="1579017"/>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a:t>Monitoring of self-evaluation records found no evidence of families being invited to contribute to self-evaluation in 2025/26</a:t>
            </a:r>
          </a:p>
        </p:txBody>
      </p:sp>
      <p:pic>
        <p:nvPicPr>
          <p:cNvPr id="3" name="Recorded Sound">
            <a:hlinkClick r:id="" action="ppaction://media"/>
            <a:extLst>
              <a:ext uri="{FF2B5EF4-FFF2-40B4-BE49-F238E27FC236}">
                <a16:creationId xmlns:a16="http://schemas.microsoft.com/office/drawing/2014/main" id="{3CFE4E2C-171F-28DD-EE0B-6FDB5CDD7DE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52429" y="6320321"/>
            <a:ext cx="406400" cy="406400"/>
          </a:xfrm>
          <a:prstGeom prst="rect">
            <a:avLst/>
          </a:prstGeom>
        </p:spPr>
      </p:pic>
    </p:spTree>
    <p:extLst>
      <p:ext uri="{BB962C8B-B14F-4D97-AF65-F5344CB8AC3E}">
        <p14:creationId xmlns:p14="http://schemas.microsoft.com/office/powerpoint/2010/main" val="1448539269"/>
      </p:ext>
    </p:extLst>
  </p:cSld>
  <p:clrMapOvr>
    <a:masterClrMapping/>
  </p:clrMapOvr>
  <mc:AlternateContent xmlns:mc="http://schemas.openxmlformats.org/markup-compatibility/2006" xmlns:p14="http://schemas.microsoft.com/office/powerpoint/2010/main">
    <mc:Choice Requires="p14">
      <p:transition spd="slow" p14:dur="2000" advTm="133033"/>
    </mc:Choice>
    <mc:Fallback xmlns="">
      <p:transition spd="slow" advTm="13303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ppt_x"/>
                                          </p:val>
                                        </p:tav>
                                        <p:tav tm="100000">
                                          <p:val>
                                            <p:strVal val="#ppt_x"/>
                                          </p:val>
                                        </p:tav>
                                      </p:tavLst>
                                    </p:anim>
                                    <p:anim calcmode="lin" valueType="num">
                                      <p:cBhvr additive="base">
                                        <p:cTn id="1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additive="base">
                                        <p:cTn id="31" dur="500" fill="hold"/>
                                        <p:tgtEl>
                                          <p:spTgt spid="19"/>
                                        </p:tgtEl>
                                        <p:attrNameLst>
                                          <p:attrName>ppt_x</p:attrName>
                                        </p:attrNameLst>
                                      </p:cBhvr>
                                      <p:tavLst>
                                        <p:tav tm="0">
                                          <p:val>
                                            <p:strVal val="#ppt_x"/>
                                          </p:val>
                                        </p:tav>
                                        <p:tav tm="100000">
                                          <p:val>
                                            <p:strVal val="#ppt_x"/>
                                          </p:val>
                                        </p:tav>
                                      </p:tavLst>
                                    </p:anim>
                                    <p:anim calcmode="lin" valueType="num">
                                      <p:cBhvr additive="base">
                                        <p:cTn id="3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ppt_x"/>
                                          </p:val>
                                        </p:tav>
                                        <p:tav tm="100000">
                                          <p:val>
                                            <p:strVal val="#ppt_x"/>
                                          </p:val>
                                        </p:tav>
                                      </p:tavLst>
                                    </p:anim>
                                    <p:anim calcmode="lin" valueType="num">
                                      <p:cBhvr additive="base">
                                        <p:cTn id="3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ppt_x"/>
                                          </p:val>
                                        </p:tav>
                                        <p:tav tm="100000">
                                          <p:val>
                                            <p:strVal val="#ppt_x"/>
                                          </p:val>
                                        </p:tav>
                                      </p:tavLst>
                                    </p:anim>
                                    <p:anim calcmode="lin" valueType="num">
                                      <p:cBhvr additive="base">
                                        <p:cTn id="44" dur="500" fill="hold"/>
                                        <p:tgtEl>
                                          <p:spTgt spid="15"/>
                                        </p:tgtEl>
                                        <p:attrNameLst>
                                          <p:attrName>ppt_y</p:attrName>
                                        </p:attrNameLst>
                                      </p:cBhvr>
                                      <p:tavLst>
                                        <p:tav tm="0">
                                          <p:val>
                                            <p:strVal val="1+#ppt_h/2"/>
                                          </p:val>
                                        </p:tav>
                                        <p:tav tm="100000">
                                          <p:val>
                                            <p:strVal val="#ppt_y"/>
                                          </p:val>
                                        </p:tav>
                                      </p:tavLst>
                                    </p:anim>
                                  </p:childTnLst>
                                </p:cTn>
                              </p:par>
                            </p:childTnLst>
                          </p:cTn>
                        </p:par>
                        <p:par>
                          <p:cTn id="45" fill="hold">
                            <p:stCondLst>
                              <p:cond delay="500"/>
                            </p:stCondLst>
                            <p:childTnLst>
                              <p:par>
                                <p:cTn id="46" presetID="1" presetClass="mediacall" presetSubtype="0" fill="hold" nodeType="afterEffect">
                                  <p:stCondLst>
                                    <p:cond delay="0"/>
                                  </p:stCondLst>
                                  <p:childTnLst>
                                    <p:cmd type="call" cmd="playFrom(0.0)">
                                      <p:cBhvr>
                                        <p:cTn id="47" dur="1330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8" fill="hold" display="0">
                  <p:stCondLst>
                    <p:cond delay="indefinite"/>
                  </p:stCondLst>
                  <p:endCondLst>
                    <p:cond evt="onStopAudio" delay="0">
                      <p:tgtEl>
                        <p:sldTgt/>
                      </p:tgtEl>
                    </p:cond>
                  </p:endCondLst>
                </p:cTn>
                <p:tgtEl>
                  <p:spTgt spid="3"/>
                </p:tgtEl>
              </p:cMediaNode>
            </p:audio>
          </p:childTnLst>
        </p:cTn>
      </p:par>
    </p:tnLst>
    <p:bldLst>
      <p:bldP spid="12" grpId="0" animBg="1"/>
      <p:bldP spid="13" grpId="0" animBg="1"/>
      <p:bldP spid="14" grpId="0" animBg="1"/>
      <p:bldP spid="15" grpId="0" animBg="1"/>
      <p:bldP spid="17" grpId="0" animBg="1"/>
      <p:bldP spid="18" grpId="0" animBg="1"/>
      <p:bldP spid="1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D8A88-7BF6-91DC-2B0F-3C30174EC41B}"/>
              </a:ext>
            </a:extLst>
          </p:cNvPr>
          <p:cNvSpPr>
            <a:spLocks noGrp="1"/>
          </p:cNvSpPr>
          <p:nvPr>
            <p:ph type="title"/>
          </p:nvPr>
        </p:nvSpPr>
        <p:spPr>
          <a:xfrm>
            <a:off x="150472" y="0"/>
            <a:ext cx="11684176" cy="1325563"/>
          </a:xfrm>
        </p:spPr>
        <p:txBody>
          <a:bodyPr>
            <a:normAutofit/>
          </a:bodyPr>
          <a:lstStyle/>
          <a:p>
            <a:r>
              <a:rPr lang="en-GB" sz="3600">
                <a:latin typeface="Cavolini" panose="03000502040302020204" pitchFamily="66" charset="0"/>
                <a:cs typeface="Cavolini" panose="03000502040302020204" pitchFamily="66" charset="0"/>
              </a:rPr>
              <a:t>Quantitative and qualitative data/evidence</a:t>
            </a:r>
          </a:p>
        </p:txBody>
      </p:sp>
      <p:graphicFrame>
        <p:nvGraphicFramePr>
          <p:cNvPr id="3" name="Table 2">
            <a:extLst>
              <a:ext uri="{FF2B5EF4-FFF2-40B4-BE49-F238E27FC236}">
                <a16:creationId xmlns:a16="http://schemas.microsoft.com/office/drawing/2014/main" id="{DE28A4E8-EBFD-4AD1-4F9F-EE22AE4C532B}"/>
              </a:ext>
            </a:extLst>
          </p:cNvPr>
          <p:cNvGraphicFramePr>
            <a:graphicFrameLocks noGrp="1"/>
          </p:cNvGraphicFramePr>
          <p:nvPr>
            <p:extLst>
              <p:ext uri="{D42A27DB-BD31-4B8C-83A1-F6EECF244321}">
                <p14:modId xmlns:p14="http://schemas.microsoft.com/office/powerpoint/2010/main" val="1718072157"/>
              </p:ext>
            </p:extLst>
          </p:nvPr>
        </p:nvGraphicFramePr>
        <p:xfrm>
          <a:off x="771957" y="1132879"/>
          <a:ext cx="9705110" cy="5512369"/>
        </p:xfrm>
        <a:graphic>
          <a:graphicData uri="http://schemas.openxmlformats.org/drawingml/2006/table">
            <a:tbl>
              <a:tblPr firstRow="1" bandRow="1">
                <a:tableStyleId>{00A15C55-8517-42AA-B614-E9B94910E393}</a:tableStyleId>
              </a:tblPr>
              <a:tblGrid>
                <a:gridCol w="4842468">
                  <a:extLst>
                    <a:ext uri="{9D8B030D-6E8A-4147-A177-3AD203B41FA5}">
                      <a16:colId xmlns:a16="http://schemas.microsoft.com/office/drawing/2014/main" val="1663883206"/>
                    </a:ext>
                  </a:extLst>
                </a:gridCol>
                <a:gridCol w="4862642">
                  <a:extLst>
                    <a:ext uri="{9D8B030D-6E8A-4147-A177-3AD203B41FA5}">
                      <a16:colId xmlns:a16="http://schemas.microsoft.com/office/drawing/2014/main" val="2134695365"/>
                    </a:ext>
                  </a:extLst>
                </a:gridCol>
              </a:tblGrid>
              <a:tr h="644216">
                <a:tc>
                  <a:txBody>
                    <a:bodyPr/>
                    <a:lstStyle/>
                    <a:p>
                      <a:r>
                        <a:rPr lang="en-GB" sz="2400"/>
                        <a:t>Quantitative evidence/data</a:t>
                      </a:r>
                    </a:p>
                    <a:p>
                      <a:pPr marL="285750" indent="-285750">
                        <a:buFont typeface="Arial" panose="020B0604020202020204" pitchFamily="34" charset="0"/>
                        <a:buChar char="•"/>
                      </a:pPr>
                      <a:r>
                        <a:rPr lang="en-GB" sz="1600"/>
                        <a:t>Numbers</a:t>
                      </a:r>
                    </a:p>
                    <a:p>
                      <a:pPr marL="285750" indent="-285750">
                        <a:buFont typeface="Arial" panose="020B0604020202020204" pitchFamily="34" charset="0"/>
                        <a:buChar char="•"/>
                      </a:pPr>
                      <a:r>
                        <a:rPr lang="en-GB" sz="1600"/>
                        <a:t>Data that is easily measured</a:t>
                      </a:r>
                    </a:p>
                    <a:p>
                      <a:endParaRPr lang="en-GB"/>
                    </a:p>
                  </a:txBody>
                  <a:tcPr/>
                </a:tc>
                <a:tc>
                  <a:txBody>
                    <a:bodyPr/>
                    <a:lstStyle/>
                    <a:p>
                      <a:pPr marL="0" indent="0">
                        <a:buFont typeface="Arial" panose="020B0604020202020204" pitchFamily="34" charset="0"/>
                        <a:buNone/>
                      </a:pPr>
                      <a:r>
                        <a:rPr lang="en-GB" sz="2400"/>
                        <a:t>Qualitative evidence/data </a:t>
                      </a:r>
                    </a:p>
                    <a:p>
                      <a:pPr marL="342900" indent="-342900">
                        <a:buFont typeface="Arial" panose="020B0604020202020204" pitchFamily="34" charset="0"/>
                        <a:buChar char="•"/>
                      </a:pPr>
                      <a:r>
                        <a:rPr lang="en-GB" sz="1600"/>
                        <a:t>Narrative/descriptions</a:t>
                      </a:r>
                    </a:p>
                    <a:p>
                      <a:pPr marL="285750" indent="-285750">
                        <a:buFont typeface="Arial" panose="020B0604020202020204" pitchFamily="34" charset="0"/>
                        <a:buChar char="•"/>
                      </a:pPr>
                      <a:r>
                        <a:rPr lang="en-GB" sz="1600"/>
                        <a:t>Data that is not easily measured</a:t>
                      </a:r>
                    </a:p>
                  </a:txBody>
                  <a:tcPr/>
                </a:tc>
                <a:extLst>
                  <a:ext uri="{0D108BD9-81ED-4DB2-BD59-A6C34878D82A}">
                    <a16:rowId xmlns:a16="http://schemas.microsoft.com/office/drawing/2014/main" val="2320669178"/>
                  </a:ext>
                </a:extLst>
              </a:tr>
              <a:tr h="10468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When tracked 5 out of 25 families came into the setting at drop off/pick up times </a:t>
                      </a:r>
                    </a:p>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Quality Assurance monitoring showed that some staff do not engage with parents at drop off/pick up times</a:t>
                      </a:r>
                    </a:p>
                  </a:txBody>
                  <a:tcPr/>
                </a:tc>
                <a:extLst>
                  <a:ext uri="{0D108BD9-81ED-4DB2-BD59-A6C34878D82A}">
                    <a16:rowId xmlns:a16="http://schemas.microsoft.com/office/drawing/2014/main" val="3088248451"/>
                  </a:ext>
                </a:extLst>
              </a:tr>
              <a:tr h="8577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An average of 20 out of 25 families attended Stay, Play and Learn sessions in 2025/26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Monitoring of self-evaluation records found no evidence of families being invited to contribute to self-evaluation in 2025/26</a:t>
                      </a:r>
                    </a:p>
                  </a:txBody>
                  <a:tcPr/>
                </a:tc>
                <a:extLst>
                  <a:ext uri="{0D108BD9-81ED-4DB2-BD59-A6C34878D82A}">
                    <a16:rowId xmlns:a16="http://schemas.microsoft.com/office/drawing/2014/main" val="1069565657"/>
                  </a:ext>
                </a:extLst>
              </a:tr>
              <a:tr h="91930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Profile monitoring sheets recorded that 3 out of 25 learning profiles had comments from families.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Care Inspectorate identified Family engagement as an Area for Improvement</a:t>
                      </a:r>
                    </a:p>
                    <a:p>
                      <a:endParaRPr lang="en-GB"/>
                    </a:p>
                  </a:txBody>
                  <a:tcPr/>
                </a:tc>
                <a:extLst>
                  <a:ext uri="{0D108BD9-81ED-4DB2-BD59-A6C34878D82A}">
                    <a16:rowId xmlns:a16="http://schemas.microsoft.com/office/drawing/2014/main" val="3197197931"/>
                  </a:ext>
                </a:extLst>
              </a:tr>
              <a:tr h="10468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7 out of 20 family questionnaires rated opportunities to engage with the setting as ‘Unsatisfactory’</a:t>
                      </a:r>
                    </a:p>
                  </a:txBody>
                  <a:tcPr/>
                </a:tc>
                <a:tc>
                  <a:txBody>
                    <a:bodyPr/>
                    <a:lstStyle/>
                    <a:p>
                      <a:endParaRPr lang="en-GB"/>
                    </a:p>
                  </a:txBody>
                  <a:tcPr/>
                </a:tc>
                <a:extLst>
                  <a:ext uri="{0D108BD9-81ED-4DB2-BD59-A6C34878D82A}">
                    <a16:rowId xmlns:a16="http://schemas.microsoft.com/office/drawing/2014/main" val="3946235540"/>
                  </a:ext>
                </a:extLst>
              </a:tr>
              <a:tr h="322108">
                <a:tc>
                  <a:txBody>
                    <a:bodyPr/>
                    <a:lstStyle/>
                    <a:p>
                      <a:endParaRPr lang="en-GB"/>
                    </a:p>
                  </a:txBody>
                  <a:tcPr/>
                </a:tc>
                <a:tc>
                  <a:txBody>
                    <a:bodyPr/>
                    <a:lstStyle/>
                    <a:p>
                      <a:endParaRPr lang="en-GB"/>
                    </a:p>
                  </a:txBody>
                  <a:tcPr/>
                </a:tc>
                <a:extLst>
                  <a:ext uri="{0D108BD9-81ED-4DB2-BD59-A6C34878D82A}">
                    <a16:rowId xmlns:a16="http://schemas.microsoft.com/office/drawing/2014/main" val="2699686706"/>
                  </a:ext>
                </a:extLst>
              </a:tr>
            </a:tbl>
          </a:graphicData>
        </a:graphic>
      </p:graphicFrame>
      <p:sp>
        <p:nvSpPr>
          <p:cNvPr id="4" name="Flowchart: Connector 3">
            <a:extLst>
              <a:ext uri="{FF2B5EF4-FFF2-40B4-BE49-F238E27FC236}">
                <a16:creationId xmlns:a16="http://schemas.microsoft.com/office/drawing/2014/main" id="{F9E5F412-4741-2A64-0274-3C71C3E0077F}"/>
              </a:ext>
            </a:extLst>
          </p:cNvPr>
          <p:cNvSpPr/>
          <p:nvPr/>
        </p:nvSpPr>
        <p:spPr>
          <a:xfrm>
            <a:off x="10083261" y="935279"/>
            <a:ext cx="2153850" cy="2014537"/>
          </a:xfrm>
          <a:prstGeom prst="flowChartConnector">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chemeClr val="bg1"/>
                </a:solidFill>
              </a:rPr>
              <a:t>Gather your information/</a:t>
            </a:r>
          </a:p>
          <a:p>
            <a:pPr algn="ctr"/>
            <a:r>
              <a:rPr lang="en-GB" sz="1600" b="1">
                <a:solidFill>
                  <a:schemeClr val="bg1"/>
                </a:solidFill>
              </a:rPr>
              <a:t>Evidence</a:t>
            </a:r>
          </a:p>
          <a:p>
            <a:pPr algn="ctr"/>
            <a:endParaRPr lang="en-GB" sz="2000" b="1">
              <a:solidFill>
                <a:schemeClr val="bg1"/>
              </a:solidFill>
            </a:endParaRPr>
          </a:p>
          <a:p>
            <a:pPr algn="ctr"/>
            <a:r>
              <a:rPr lang="en-GB" sz="1200">
                <a:solidFill>
                  <a:schemeClr val="bg1"/>
                </a:solidFill>
              </a:rPr>
              <a:t>Audits, quality </a:t>
            </a:r>
            <a:r>
              <a:rPr lang="en-GB" sz="1200" err="1">
                <a:solidFill>
                  <a:schemeClr val="bg1"/>
                </a:solidFill>
              </a:rPr>
              <a:t>arrurance</a:t>
            </a:r>
            <a:r>
              <a:rPr lang="en-GB" sz="1200">
                <a:solidFill>
                  <a:schemeClr val="bg1"/>
                </a:solidFill>
              </a:rPr>
              <a:t> activities, feedback, observations</a:t>
            </a:r>
          </a:p>
        </p:txBody>
      </p:sp>
      <p:pic>
        <p:nvPicPr>
          <p:cNvPr id="5" name="Recorded Sound">
            <a:hlinkClick r:id="" action="ppaction://media"/>
            <a:extLst>
              <a:ext uri="{FF2B5EF4-FFF2-40B4-BE49-F238E27FC236}">
                <a16:creationId xmlns:a16="http://schemas.microsoft.com/office/drawing/2014/main" id="{CE4A777B-3D67-F1FC-46D7-818E7310CEE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28248" y="6123102"/>
            <a:ext cx="406400" cy="406400"/>
          </a:xfrm>
          <a:prstGeom prst="rect">
            <a:avLst/>
          </a:prstGeom>
        </p:spPr>
      </p:pic>
    </p:spTree>
    <p:extLst>
      <p:ext uri="{BB962C8B-B14F-4D97-AF65-F5344CB8AC3E}">
        <p14:creationId xmlns:p14="http://schemas.microsoft.com/office/powerpoint/2010/main" val="3131747517"/>
      </p:ext>
    </p:extLst>
  </p:cSld>
  <p:clrMapOvr>
    <a:masterClrMapping/>
  </p:clrMapOvr>
  <mc:AlternateContent xmlns:mc="http://schemas.openxmlformats.org/markup-compatibility/2006" xmlns:p14="http://schemas.microsoft.com/office/powerpoint/2010/main">
    <mc:Choice Requires="p14">
      <p:transition spd="slow" p14:dur="2000" advTm="35262"/>
    </mc:Choice>
    <mc:Fallback xmlns="">
      <p:transition spd="slow" advTm="35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2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sX0" fmla="*/ 0 w 5649003"/>
              <a:gd name="csY0" fmla="*/ 5325836 h 10651671"/>
              <a:gd name="csX1" fmla="*/ 2824502 w 5649003"/>
              <a:gd name="csY1" fmla="*/ 0 h 10651671"/>
              <a:gd name="csX2" fmla="*/ 5649004 w 5649003"/>
              <a:gd name="csY2" fmla="*/ 5325836 h 10651671"/>
              <a:gd name="csX3" fmla="*/ 2824502 w 5649003"/>
              <a:gd name="csY3" fmla="*/ 10651672 h 10651671"/>
              <a:gd name="csX4" fmla="*/ 0 w 5649003"/>
              <a:gd name="csY4" fmla="*/ 5325836 h 10651671"/>
            </a:gdLst>
            <a:ahLst/>
            <a:cxnLst>
              <a:cxn ang="0">
                <a:pos x="csX0" y="csY0"/>
              </a:cxn>
              <a:cxn ang="0">
                <a:pos x="csX1" y="csY1"/>
              </a:cxn>
              <a:cxn ang="0">
                <a:pos x="csX2" y="csY2"/>
              </a:cxn>
              <a:cxn ang="0">
                <a:pos x="csX3" y="csY3"/>
              </a:cxn>
              <a:cxn ang="0">
                <a:pos x="csX4" y="cs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3B7693-7367-F27C-E00B-AB814971B118}"/>
              </a:ext>
            </a:extLst>
          </p:cNvPr>
          <p:cNvSpPr>
            <a:spLocks noGrp="1"/>
          </p:cNvSpPr>
          <p:nvPr>
            <p:ph type="title"/>
          </p:nvPr>
        </p:nvSpPr>
        <p:spPr>
          <a:xfrm>
            <a:off x="2066544" y="1911096"/>
            <a:ext cx="8055864" cy="2076651"/>
          </a:xfrm>
        </p:spPr>
        <p:txBody>
          <a:bodyPr vert="horz" lIns="91440" tIns="45720" rIns="91440" bIns="45720" rtlCol="0" anchor="b">
            <a:normAutofit/>
          </a:bodyPr>
          <a:lstStyle/>
          <a:p>
            <a:pPr algn="ctr"/>
            <a:r>
              <a:rPr lang="en-US" kern="1200">
                <a:solidFill>
                  <a:srgbClr val="FFFFFF"/>
                </a:solidFill>
                <a:latin typeface="Cavolini" panose="03000502040302020204" pitchFamily="66" charset="0"/>
                <a:cs typeface="Cavolini" panose="03000502040302020204" pitchFamily="66" charset="0"/>
              </a:rPr>
              <a:t>Question 1</a:t>
            </a:r>
            <a:br>
              <a:rPr lang="en-US" kern="1200">
                <a:solidFill>
                  <a:srgbClr val="FFFFFF"/>
                </a:solidFill>
                <a:latin typeface="Cavolini" panose="03000502040302020204" pitchFamily="66" charset="0"/>
                <a:cs typeface="Cavolini" panose="03000502040302020204" pitchFamily="66" charset="0"/>
              </a:rPr>
            </a:br>
            <a:br>
              <a:rPr lang="en-US" kern="1200">
                <a:solidFill>
                  <a:srgbClr val="FFFFFF"/>
                </a:solidFill>
                <a:latin typeface="Cavolini" panose="03000502040302020204" pitchFamily="66" charset="0"/>
                <a:cs typeface="Cavolini" panose="03000502040302020204" pitchFamily="66" charset="0"/>
              </a:rPr>
            </a:br>
            <a:r>
              <a:rPr lang="en-US" kern="1200">
                <a:solidFill>
                  <a:srgbClr val="FFFFFF"/>
                </a:solidFill>
                <a:latin typeface="Cavolini" panose="03000502040302020204" pitchFamily="66" charset="0"/>
                <a:cs typeface="Cavolini" panose="03000502040302020204" pitchFamily="66" charset="0"/>
              </a:rPr>
              <a:t>How are we doing?</a:t>
            </a:r>
          </a:p>
        </p:txBody>
      </p:sp>
      <p:sp>
        <p:nvSpPr>
          <p:cNvPr id="11" name="sketch line">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Recorded Sound 14">
            <a:hlinkClick r:id="" action="ppaction://media"/>
            <a:extLst>
              <a:ext uri="{FF2B5EF4-FFF2-40B4-BE49-F238E27FC236}">
                <a16:creationId xmlns:a16="http://schemas.microsoft.com/office/drawing/2014/main" id="{EB89771D-E776-911D-ACF1-EDB33F30FD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71797" y="6139068"/>
            <a:ext cx="406400" cy="406400"/>
          </a:xfrm>
          <a:prstGeom prst="rect">
            <a:avLst/>
          </a:prstGeom>
        </p:spPr>
      </p:pic>
    </p:spTree>
    <p:extLst>
      <p:ext uri="{BB962C8B-B14F-4D97-AF65-F5344CB8AC3E}">
        <p14:creationId xmlns:p14="http://schemas.microsoft.com/office/powerpoint/2010/main" val="2096442566"/>
      </p:ext>
    </p:extLst>
  </p:cSld>
  <p:clrMapOvr>
    <a:masterClrMapping/>
  </p:clrMapOvr>
  <mc:AlternateContent xmlns:mc="http://schemas.openxmlformats.org/markup-compatibility/2006" xmlns:p14="http://schemas.microsoft.com/office/powerpoint/2010/main">
    <mc:Choice Requires="p14">
      <p:transition spd="slow" p14:dur="2000" advTm="23810"/>
    </mc:Choice>
    <mc:Fallback xmlns="">
      <p:transition spd="slow" advTm="23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1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17AB5-E4B0-1041-5FE0-91A679DF941D}"/>
              </a:ext>
            </a:extLst>
          </p:cNvPr>
          <p:cNvSpPr>
            <a:spLocks noGrp="1"/>
          </p:cNvSpPr>
          <p:nvPr>
            <p:ph type="title"/>
          </p:nvPr>
        </p:nvSpPr>
        <p:spPr>
          <a:xfrm>
            <a:off x="838200" y="-239032"/>
            <a:ext cx="10515600" cy="1325563"/>
          </a:xfrm>
        </p:spPr>
        <p:txBody>
          <a:bodyPr>
            <a:normAutofit/>
          </a:bodyPr>
          <a:lstStyle/>
          <a:p>
            <a:r>
              <a:rPr lang="en-GB" sz="3600">
                <a:latin typeface="Cavolini" panose="03000502040302020204" pitchFamily="66" charset="0"/>
                <a:cs typeface="Cavolini" panose="03000502040302020204" pitchFamily="66" charset="0"/>
              </a:rPr>
              <a:t>Make your assessment (evaluation)</a:t>
            </a:r>
          </a:p>
        </p:txBody>
      </p:sp>
      <p:graphicFrame>
        <p:nvGraphicFramePr>
          <p:cNvPr id="3" name="Table 2">
            <a:extLst>
              <a:ext uri="{FF2B5EF4-FFF2-40B4-BE49-F238E27FC236}">
                <a16:creationId xmlns:a16="http://schemas.microsoft.com/office/drawing/2014/main" id="{E171045B-DD94-649A-FB45-5AA6BF65C7E2}"/>
              </a:ext>
            </a:extLst>
          </p:cNvPr>
          <p:cNvGraphicFramePr>
            <a:graphicFrameLocks/>
          </p:cNvGraphicFramePr>
          <p:nvPr>
            <p:extLst>
              <p:ext uri="{D42A27DB-BD31-4B8C-83A1-F6EECF244321}">
                <p14:modId xmlns:p14="http://schemas.microsoft.com/office/powerpoint/2010/main" val="2081979727"/>
              </p:ext>
            </p:extLst>
          </p:nvPr>
        </p:nvGraphicFramePr>
        <p:xfrm>
          <a:off x="308758" y="791021"/>
          <a:ext cx="9334995" cy="5730240"/>
        </p:xfrm>
        <a:graphic>
          <a:graphicData uri="http://schemas.openxmlformats.org/drawingml/2006/table">
            <a:tbl>
              <a:tblPr firstRow="1" bandRow="1">
                <a:tableStyleId>{00A15C55-8517-42AA-B614-E9B94910E393}</a:tableStyleId>
              </a:tblPr>
              <a:tblGrid>
                <a:gridCol w="3724096">
                  <a:extLst>
                    <a:ext uri="{9D8B030D-6E8A-4147-A177-3AD203B41FA5}">
                      <a16:colId xmlns:a16="http://schemas.microsoft.com/office/drawing/2014/main" val="977959492"/>
                    </a:ext>
                  </a:extLst>
                </a:gridCol>
                <a:gridCol w="5610899">
                  <a:extLst>
                    <a:ext uri="{9D8B030D-6E8A-4147-A177-3AD203B41FA5}">
                      <a16:colId xmlns:a16="http://schemas.microsoft.com/office/drawing/2014/main" val="3785655911"/>
                    </a:ext>
                  </a:extLst>
                </a:gridCol>
              </a:tblGrid>
              <a:tr h="457686">
                <a:tc gridSpan="2">
                  <a:txBody>
                    <a:bodyPr/>
                    <a:lstStyle/>
                    <a:p>
                      <a:pPr algn="ctr"/>
                      <a:r>
                        <a:rPr lang="en-GB" sz="2800"/>
                        <a:t>The six-point scale for evaluation</a:t>
                      </a:r>
                    </a:p>
                  </a:txBody>
                  <a:tcPr/>
                </a:tc>
                <a:tc hMerge="1">
                  <a:txBody>
                    <a:bodyPr/>
                    <a:lstStyle/>
                    <a:p>
                      <a:endParaRPr lang="en-GB"/>
                    </a:p>
                  </a:txBody>
                  <a:tcPr/>
                </a:tc>
                <a:extLst>
                  <a:ext uri="{0D108BD9-81ED-4DB2-BD59-A6C34878D82A}">
                    <a16:rowId xmlns:a16="http://schemas.microsoft.com/office/drawing/2014/main" val="788531034"/>
                  </a:ext>
                </a:extLst>
              </a:tr>
              <a:tr h="565377">
                <a:tc>
                  <a:txBody>
                    <a:bodyPr/>
                    <a:lstStyle/>
                    <a:p>
                      <a:r>
                        <a:rPr lang="en-GB"/>
                        <a:t>Level 6: Excellent</a:t>
                      </a:r>
                    </a:p>
                  </a:txBody>
                  <a:tcPr/>
                </a:tc>
                <a:tc>
                  <a:txBody>
                    <a:bodyPr/>
                    <a:lstStyle/>
                    <a:p>
                      <a:r>
                        <a:rPr lang="en-GB"/>
                        <a:t>This means that aspects of the setting’s work are outstanding and sector leading. </a:t>
                      </a:r>
                    </a:p>
                  </a:txBody>
                  <a:tcPr/>
                </a:tc>
                <a:extLst>
                  <a:ext uri="{0D108BD9-81ED-4DB2-BD59-A6C34878D82A}">
                    <a16:rowId xmlns:a16="http://schemas.microsoft.com/office/drawing/2014/main" val="2987269617"/>
                  </a:ext>
                </a:extLst>
              </a:tr>
              <a:tr h="807681">
                <a:tc>
                  <a:txBody>
                    <a:bodyPr/>
                    <a:lstStyle/>
                    <a:p>
                      <a:r>
                        <a:rPr lang="en-GB"/>
                        <a:t>Level 5: Very good</a:t>
                      </a:r>
                    </a:p>
                  </a:txBody>
                  <a:tcPr/>
                </a:tc>
                <a:tc>
                  <a:txBody>
                    <a:bodyPr/>
                    <a:lstStyle/>
                    <a:p>
                      <a:r>
                        <a:rPr lang="en-GB" dirty="0"/>
                        <a:t>This means that there are major strengths in this aspect of the setting’s work. There are very few areas for improvement.</a:t>
                      </a:r>
                    </a:p>
                  </a:txBody>
                  <a:tcPr/>
                </a:tc>
                <a:extLst>
                  <a:ext uri="{0D108BD9-81ED-4DB2-BD59-A6C34878D82A}">
                    <a16:rowId xmlns:a16="http://schemas.microsoft.com/office/drawing/2014/main" val="1952889630"/>
                  </a:ext>
                </a:extLst>
              </a:tr>
              <a:tr h="807681">
                <a:tc>
                  <a:txBody>
                    <a:bodyPr/>
                    <a:lstStyle/>
                    <a:p>
                      <a:r>
                        <a:rPr lang="en-GB"/>
                        <a:t>Level 4: Good</a:t>
                      </a:r>
                    </a:p>
                  </a:txBody>
                  <a:tcPr/>
                </a:tc>
                <a:tc>
                  <a:txBody>
                    <a:bodyPr/>
                    <a:lstStyle/>
                    <a:p>
                      <a:r>
                        <a:rPr lang="en-GB"/>
                        <a:t>This means that there are important strengths within the setting’s work; however, some aspects could benefit from improvement. </a:t>
                      </a:r>
                    </a:p>
                  </a:txBody>
                  <a:tcPr/>
                </a:tc>
                <a:extLst>
                  <a:ext uri="{0D108BD9-81ED-4DB2-BD59-A6C34878D82A}">
                    <a16:rowId xmlns:a16="http://schemas.microsoft.com/office/drawing/2014/main" val="1132694255"/>
                  </a:ext>
                </a:extLst>
              </a:tr>
              <a:tr h="565377">
                <a:tc>
                  <a:txBody>
                    <a:bodyPr/>
                    <a:lstStyle/>
                    <a:p>
                      <a:r>
                        <a:rPr lang="en-GB"/>
                        <a:t>Level 3: Satisfactory/adequate</a:t>
                      </a:r>
                    </a:p>
                  </a:txBody>
                  <a:tcPr/>
                </a:tc>
                <a:tc>
                  <a:txBody>
                    <a:bodyPr/>
                    <a:lstStyle/>
                    <a:p>
                      <a:r>
                        <a:rPr lang="en-GB"/>
                        <a:t>This means that strengths in this aspect of work just outweigh the weaknesses.</a:t>
                      </a:r>
                    </a:p>
                  </a:txBody>
                  <a:tcPr/>
                </a:tc>
                <a:extLst>
                  <a:ext uri="{0D108BD9-81ED-4DB2-BD59-A6C34878D82A}">
                    <a16:rowId xmlns:a16="http://schemas.microsoft.com/office/drawing/2014/main" val="393939315"/>
                  </a:ext>
                </a:extLst>
              </a:tr>
              <a:tr h="807681">
                <a:tc>
                  <a:txBody>
                    <a:bodyPr/>
                    <a:lstStyle/>
                    <a:p>
                      <a:r>
                        <a:rPr lang="en-GB"/>
                        <a:t>Level 2: Weak</a:t>
                      </a:r>
                    </a:p>
                  </a:txBody>
                  <a:tcPr/>
                </a:tc>
                <a:tc>
                  <a:txBody>
                    <a:bodyPr/>
                    <a:lstStyle/>
                    <a:p>
                      <a:r>
                        <a:rPr lang="en-GB"/>
                        <a:t>This means that there are some strengths, but there are important weaknesses within this aspect of the setting’s work. </a:t>
                      </a:r>
                    </a:p>
                  </a:txBody>
                  <a:tcPr/>
                </a:tc>
                <a:extLst>
                  <a:ext uri="{0D108BD9-81ED-4DB2-BD59-A6C34878D82A}">
                    <a16:rowId xmlns:a16="http://schemas.microsoft.com/office/drawing/2014/main" val="3673595332"/>
                  </a:ext>
                </a:extLst>
              </a:tr>
              <a:tr h="1049985">
                <a:tc>
                  <a:txBody>
                    <a:bodyPr/>
                    <a:lstStyle/>
                    <a:p>
                      <a:r>
                        <a:rPr lang="en-GB"/>
                        <a:t>Level 1: Unsatisfactory</a:t>
                      </a:r>
                    </a:p>
                  </a:txBody>
                  <a:tcPr/>
                </a:tc>
                <a:tc>
                  <a:txBody>
                    <a:bodyPr/>
                    <a:lstStyle/>
                    <a:p>
                      <a:r>
                        <a:rPr lang="en-GB" dirty="0"/>
                        <a:t>This means there are major weaknesses in critical aspects of performance which require immediate, remedial action to improve experiences and outcomes for children. </a:t>
                      </a:r>
                    </a:p>
                  </a:txBody>
                  <a:tcPr/>
                </a:tc>
                <a:extLst>
                  <a:ext uri="{0D108BD9-81ED-4DB2-BD59-A6C34878D82A}">
                    <a16:rowId xmlns:a16="http://schemas.microsoft.com/office/drawing/2014/main" val="4251722482"/>
                  </a:ext>
                </a:extLst>
              </a:tr>
            </a:tbl>
          </a:graphicData>
        </a:graphic>
      </p:graphicFrame>
      <p:sp>
        <p:nvSpPr>
          <p:cNvPr id="5" name="Flowchart: Connector 4">
            <a:extLst>
              <a:ext uri="{FF2B5EF4-FFF2-40B4-BE49-F238E27FC236}">
                <a16:creationId xmlns:a16="http://schemas.microsoft.com/office/drawing/2014/main" id="{A71C3BE0-99A7-1771-D4D8-6D9C4C27A260}"/>
              </a:ext>
            </a:extLst>
          </p:cNvPr>
          <p:cNvSpPr/>
          <p:nvPr/>
        </p:nvSpPr>
        <p:spPr>
          <a:xfrm>
            <a:off x="10173194" y="304800"/>
            <a:ext cx="1892681" cy="2007810"/>
          </a:xfrm>
          <a:prstGeom prst="flowChartConnector">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B7B66ED-43B9-509A-6105-73C5161CEF9A}"/>
              </a:ext>
            </a:extLst>
          </p:cNvPr>
          <p:cNvSpPr txBox="1"/>
          <p:nvPr/>
        </p:nvSpPr>
        <p:spPr>
          <a:xfrm>
            <a:off x="10113405" y="423749"/>
            <a:ext cx="2078595" cy="1754326"/>
          </a:xfrm>
          <a:prstGeom prst="rect">
            <a:avLst/>
          </a:prstGeom>
          <a:noFill/>
        </p:spPr>
        <p:txBody>
          <a:bodyPr wrap="square" rtlCol="0">
            <a:spAutoFit/>
          </a:bodyPr>
          <a:lstStyle/>
          <a:p>
            <a:pPr algn="ctr"/>
            <a:r>
              <a:rPr lang="en-GB">
                <a:solidFill>
                  <a:schemeClr val="bg1"/>
                </a:solidFill>
              </a:rPr>
              <a:t>Make your assessment</a:t>
            </a:r>
          </a:p>
          <a:p>
            <a:pPr algn="ctr"/>
            <a:r>
              <a:rPr lang="en-GB">
                <a:solidFill>
                  <a:schemeClr val="bg1"/>
                </a:solidFill>
              </a:rPr>
              <a:t>(evaluation)</a:t>
            </a:r>
          </a:p>
          <a:p>
            <a:pPr algn="ctr"/>
            <a:endParaRPr lang="en-GB">
              <a:solidFill>
                <a:schemeClr val="bg1"/>
              </a:solidFill>
            </a:endParaRPr>
          </a:p>
          <a:p>
            <a:pPr algn="ctr"/>
            <a:r>
              <a:rPr lang="en-GB" b="1">
                <a:solidFill>
                  <a:schemeClr val="bg1"/>
                </a:solidFill>
              </a:rPr>
              <a:t>How are we doing?</a:t>
            </a:r>
          </a:p>
        </p:txBody>
      </p:sp>
      <p:pic>
        <p:nvPicPr>
          <p:cNvPr id="4" name="15Recorded Sound">
            <a:hlinkClick r:id="" action="ppaction://media"/>
            <a:extLst>
              <a:ext uri="{FF2B5EF4-FFF2-40B4-BE49-F238E27FC236}">
                <a16:creationId xmlns:a16="http://schemas.microsoft.com/office/drawing/2014/main" id="{8D870F0C-DFFF-F332-8D27-720A305ECF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18292" y="6027851"/>
            <a:ext cx="406400" cy="406400"/>
          </a:xfrm>
          <a:prstGeom prst="rect">
            <a:avLst/>
          </a:prstGeom>
        </p:spPr>
      </p:pic>
    </p:spTree>
    <p:extLst>
      <p:ext uri="{BB962C8B-B14F-4D97-AF65-F5344CB8AC3E}">
        <p14:creationId xmlns:p14="http://schemas.microsoft.com/office/powerpoint/2010/main" val="3885800950"/>
      </p:ext>
    </p:extLst>
  </p:cSld>
  <p:clrMapOvr>
    <a:masterClrMapping/>
  </p:clrMapOvr>
  <mc:AlternateContent xmlns:mc="http://schemas.openxmlformats.org/markup-compatibility/2006" xmlns:p14="http://schemas.microsoft.com/office/powerpoint/2010/main">
    <mc:Choice Requires="p14">
      <p:transition spd="slow" p14:dur="2000" advTm="43589"/>
    </mc:Choice>
    <mc:Fallback xmlns="">
      <p:transition spd="slow" advTm="43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5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F3084-77B1-632D-8181-84ED826FE251}"/>
              </a:ext>
            </a:extLst>
          </p:cNvPr>
          <p:cNvSpPr>
            <a:spLocks noGrp="1"/>
          </p:cNvSpPr>
          <p:nvPr>
            <p:ph type="title"/>
          </p:nvPr>
        </p:nvSpPr>
        <p:spPr>
          <a:xfrm>
            <a:off x="186559" y="98777"/>
            <a:ext cx="10515600" cy="1325563"/>
          </a:xfrm>
        </p:spPr>
        <p:txBody>
          <a:bodyPr>
            <a:normAutofit/>
          </a:bodyPr>
          <a:lstStyle/>
          <a:p>
            <a:r>
              <a:rPr lang="en-GB" sz="3600">
                <a:latin typeface="Cavolini" panose="03000502040302020204" pitchFamily="66" charset="0"/>
                <a:cs typeface="Cavolini" panose="03000502040302020204" pitchFamily="66" charset="0"/>
              </a:rPr>
              <a:t>The Quality Improvement Framework</a:t>
            </a:r>
          </a:p>
        </p:txBody>
      </p:sp>
      <p:pic>
        <p:nvPicPr>
          <p:cNvPr id="4" name="Picture 3">
            <a:extLst>
              <a:ext uri="{FF2B5EF4-FFF2-40B4-BE49-F238E27FC236}">
                <a16:creationId xmlns:a16="http://schemas.microsoft.com/office/drawing/2014/main" id="{F98BD581-A3DD-D926-22C1-B3D06350FC1A}"/>
              </a:ext>
            </a:extLst>
          </p:cNvPr>
          <p:cNvPicPr>
            <a:picLocks noChangeAspect="1"/>
          </p:cNvPicPr>
          <p:nvPr/>
        </p:nvPicPr>
        <p:blipFill>
          <a:blip r:embed="rId5"/>
          <a:stretch>
            <a:fillRect/>
          </a:stretch>
        </p:blipFill>
        <p:spPr>
          <a:xfrm>
            <a:off x="432792" y="1694090"/>
            <a:ext cx="3110357" cy="4402351"/>
          </a:xfrm>
          <a:prstGeom prst="rect">
            <a:avLst/>
          </a:prstGeom>
          <a:ln w="12700">
            <a:solidFill>
              <a:schemeClr val="tx1"/>
            </a:solidFill>
          </a:ln>
        </p:spPr>
      </p:pic>
      <p:pic>
        <p:nvPicPr>
          <p:cNvPr id="5" name="Picture 4">
            <a:extLst>
              <a:ext uri="{FF2B5EF4-FFF2-40B4-BE49-F238E27FC236}">
                <a16:creationId xmlns:a16="http://schemas.microsoft.com/office/drawing/2014/main" id="{E6FC29BE-D9F4-B0AF-B6B8-FC3F289EF1F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087104" y="1690688"/>
            <a:ext cx="3076443" cy="4405753"/>
          </a:xfrm>
          <a:prstGeom prst="rect">
            <a:avLst/>
          </a:prstGeom>
          <a:ln w="12700">
            <a:solidFill>
              <a:schemeClr val="tx1"/>
            </a:solidFill>
          </a:ln>
        </p:spPr>
      </p:pic>
      <p:sp>
        <p:nvSpPr>
          <p:cNvPr id="6" name="TextBox 5">
            <a:extLst>
              <a:ext uri="{FF2B5EF4-FFF2-40B4-BE49-F238E27FC236}">
                <a16:creationId xmlns:a16="http://schemas.microsoft.com/office/drawing/2014/main" id="{C0CA4608-65C3-2178-FDE0-35334C3EA543}"/>
              </a:ext>
            </a:extLst>
          </p:cNvPr>
          <p:cNvSpPr txBox="1"/>
          <p:nvPr/>
        </p:nvSpPr>
        <p:spPr>
          <a:xfrm>
            <a:off x="3902350" y="1908405"/>
            <a:ext cx="3825552" cy="3970318"/>
          </a:xfrm>
          <a:prstGeom prst="rect">
            <a:avLst/>
          </a:prstGeom>
          <a:solidFill>
            <a:schemeClr val="tx2">
              <a:lumMod val="10000"/>
              <a:lumOff val="90000"/>
            </a:schemeClr>
          </a:solidFill>
          <a:ln w="12700">
            <a:solidFill>
              <a:schemeClr val="tx1"/>
            </a:solidFill>
          </a:ln>
        </p:spPr>
        <p:txBody>
          <a:bodyPr wrap="square" rtlCol="0">
            <a:spAutoFit/>
          </a:bodyPr>
          <a:lstStyle/>
          <a:p>
            <a:pPr algn="ctr"/>
            <a:r>
              <a:rPr lang="en-GB" sz="2800"/>
              <a:t>A self-evaluation framework which supports quality improvement in early learning and childcare (ELC) settings. </a:t>
            </a:r>
          </a:p>
          <a:p>
            <a:pPr algn="ctr"/>
            <a:r>
              <a:rPr lang="en-GB" sz="2800"/>
              <a:t>It can be used by all ELC services, including childminders</a:t>
            </a:r>
          </a:p>
        </p:txBody>
      </p:sp>
      <p:sp>
        <p:nvSpPr>
          <p:cNvPr id="3" name="Flowchart: Connector 2">
            <a:extLst>
              <a:ext uri="{FF2B5EF4-FFF2-40B4-BE49-F238E27FC236}">
                <a16:creationId xmlns:a16="http://schemas.microsoft.com/office/drawing/2014/main" id="{5FA163C5-3513-56C4-8350-36102A689151}"/>
              </a:ext>
            </a:extLst>
          </p:cNvPr>
          <p:cNvSpPr/>
          <p:nvPr/>
        </p:nvSpPr>
        <p:spPr>
          <a:xfrm>
            <a:off x="10541875" y="98777"/>
            <a:ext cx="1523999" cy="1498795"/>
          </a:xfrm>
          <a:prstGeom prst="flowChartConnector">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chemeClr val="bg1"/>
                </a:solidFill>
              </a:rPr>
              <a:t>Make your assessment</a:t>
            </a:r>
          </a:p>
          <a:p>
            <a:pPr algn="ctr"/>
            <a:r>
              <a:rPr lang="en-GB" sz="1200">
                <a:solidFill>
                  <a:schemeClr val="bg1"/>
                </a:solidFill>
              </a:rPr>
              <a:t>(evaluation)</a:t>
            </a:r>
          </a:p>
          <a:p>
            <a:pPr algn="ctr"/>
            <a:endParaRPr lang="en-GB" sz="1200">
              <a:solidFill>
                <a:schemeClr val="bg1"/>
              </a:solidFill>
            </a:endParaRPr>
          </a:p>
          <a:p>
            <a:pPr algn="ctr"/>
            <a:r>
              <a:rPr lang="en-GB" sz="1200" b="1">
                <a:solidFill>
                  <a:schemeClr val="bg1"/>
                </a:solidFill>
              </a:rPr>
              <a:t>How are we doing?</a:t>
            </a:r>
          </a:p>
        </p:txBody>
      </p:sp>
      <p:sp>
        <p:nvSpPr>
          <p:cNvPr id="8" name="TextBox 7">
            <a:extLst>
              <a:ext uri="{FF2B5EF4-FFF2-40B4-BE49-F238E27FC236}">
                <a16:creationId xmlns:a16="http://schemas.microsoft.com/office/drawing/2014/main" id="{CCA2628E-C0C2-759A-68F2-2170D3193270}"/>
              </a:ext>
            </a:extLst>
          </p:cNvPr>
          <p:cNvSpPr txBox="1"/>
          <p:nvPr/>
        </p:nvSpPr>
        <p:spPr>
          <a:xfrm>
            <a:off x="2152933" y="6345812"/>
            <a:ext cx="8549226" cy="369332"/>
          </a:xfrm>
          <a:prstGeom prst="rect">
            <a:avLst/>
          </a:prstGeom>
          <a:noFill/>
        </p:spPr>
        <p:txBody>
          <a:bodyPr wrap="square">
            <a:spAutoFit/>
          </a:bodyPr>
          <a:lstStyle/>
          <a:p>
            <a:r>
              <a:rPr lang="en-GB" sz="1800" u="sng">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Quality improvement framework for the early learning and childcare sectors</a:t>
            </a:r>
            <a:endParaRPr lang="en-GB"/>
          </a:p>
        </p:txBody>
      </p:sp>
      <p:pic>
        <p:nvPicPr>
          <p:cNvPr id="7" name="16Recorded Sound">
            <a:hlinkClick r:id="" action="ppaction://media"/>
            <a:extLst>
              <a:ext uri="{FF2B5EF4-FFF2-40B4-BE49-F238E27FC236}">
                <a16:creationId xmlns:a16="http://schemas.microsoft.com/office/drawing/2014/main" id="{100BFBEE-98C1-1C88-307A-B457645D980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41246" y="6308744"/>
            <a:ext cx="406400" cy="406400"/>
          </a:xfrm>
          <a:prstGeom prst="rect">
            <a:avLst/>
          </a:prstGeom>
        </p:spPr>
      </p:pic>
    </p:spTree>
    <p:extLst>
      <p:ext uri="{BB962C8B-B14F-4D97-AF65-F5344CB8AC3E}">
        <p14:creationId xmlns:p14="http://schemas.microsoft.com/office/powerpoint/2010/main" val="2340991402"/>
      </p:ext>
    </p:extLst>
  </p:cSld>
  <p:clrMapOvr>
    <a:masterClrMapping/>
  </p:clrMapOvr>
  <mc:AlternateContent xmlns:mc="http://schemas.openxmlformats.org/markup-compatibility/2006" xmlns:p14="http://schemas.microsoft.com/office/powerpoint/2010/main">
    <mc:Choice Requires="p14">
      <p:transition spd="slow" p14:dur="2000" advTm="72983"/>
    </mc:Choice>
    <mc:Fallback xmlns="">
      <p:transition spd="slow" advTm="72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98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6134F7-CC1C-C67D-8D40-F9B9879A72D9}"/>
              </a:ext>
            </a:extLst>
          </p:cNvPr>
          <p:cNvSpPr>
            <a:spLocks noGrp="1"/>
          </p:cNvSpPr>
          <p:nvPr>
            <p:ph type="title"/>
          </p:nvPr>
        </p:nvSpPr>
        <p:spPr>
          <a:xfrm>
            <a:off x="6919009" y="4466845"/>
            <a:ext cx="4818888" cy="1476801"/>
          </a:xfrm>
        </p:spPr>
        <p:txBody>
          <a:bodyPr vert="horz" lIns="91440" tIns="45720" rIns="91440" bIns="45720" rtlCol="0" anchor="b">
            <a:normAutofit fontScale="90000"/>
          </a:bodyPr>
          <a:lstStyle/>
          <a:p>
            <a:r>
              <a:rPr lang="en-US" sz="4000" kern="1200">
                <a:solidFill>
                  <a:schemeClr val="tx1"/>
                </a:solidFill>
                <a:latin typeface="Cavolini" panose="03000502040302020204" pitchFamily="66" charset="0"/>
                <a:cs typeface="Cavolini" panose="03000502040302020204" pitchFamily="66" charset="0"/>
              </a:rPr>
              <a:t>Theme- Connections with families </a:t>
            </a:r>
            <a:br>
              <a:rPr lang="en-US" sz="5000" kern="1200">
                <a:solidFill>
                  <a:schemeClr val="tx1"/>
                </a:solidFill>
                <a:latin typeface="+mj-lt"/>
                <a:ea typeface="+mj-ea"/>
                <a:cs typeface="+mj-cs"/>
              </a:rPr>
            </a:br>
            <a:br>
              <a:rPr lang="en-US" sz="5000" kern="1200">
                <a:solidFill>
                  <a:schemeClr val="tx1"/>
                </a:solidFill>
                <a:latin typeface="+mj-lt"/>
                <a:ea typeface="+mj-ea"/>
                <a:cs typeface="+mj-cs"/>
              </a:rPr>
            </a:br>
            <a:r>
              <a:rPr lang="en-US" sz="4000" kern="1200">
                <a:solidFill>
                  <a:schemeClr val="tx1"/>
                </a:solidFill>
                <a:latin typeface="Cavolini" panose="03000502040302020204" pitchFamily="66" charset="0"/>
                <a:cs typeface="Cavolini" panose="03000502040302020204" pitchFamily="66" charset="0"/>
              </a:rPr>
              <a:t>Very good illustration</a:t>
            </a:r>
          </a:p>
        </p:txBody>
      </p:sp>
      <p:pic>
        <p:nvPicPr>
          <p:cNvPr id="5" name="Picture 4">
            <a:extLst>
              <a:ext uri="{FF2B5EF4-FFF2-40B4-BE49-F238E27FC236}">
                <a16:creationId xmlns:a16="http://schemas.microsoft.com/office/drawing/2014/main" id="{D347A894-6E33-BBA0-9673-9BD1B91BF6AF}"/>
              </a:ext>
            </a:extLst>
          </p:cNvPr>
          <p:cNvPicPr>
            <a:picLocks noChangeAspect="1"/>
          </p:cNvPicPr>
          <p:nvPr/>
        </p:nvPicPr>
        <p:blipFill>
          <a:blip r:embed="rId5"/>
          <a:stretch>
            <a:fillRect/>
          </a:stretch>
        </p:blipFill>
        <p:spPr>
          <a:xfrm>
            <a:off x="630936" y="277238"/>
            <a:ext cx="5833970" cy="5922812"/>
          </a:xfrm>
          <a:prstGeom prst="rect">
            <a:avLst/>
          </a:prstGeom>
        </p:spPr>
      </p:pic>
      <p:sp>
        <p:nvSpPr>
          <p:cNvPr id="18"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lowchart: Connector 5">
            <a:extLst>
              <a:ext uri="{FF2B5EF4-FFF2-40B4-BE49-F238E27FC236}">
                <a16:creationId xmlns:a16="http://schemas.microsoft.com/office/drawing/2014/main" id="{160EEE01-AD95-3BAB-2CAE-B29397DF1E50}"/>
              </a:ext>
            </a:extLst>
          </p:cNvPr>
          <p:cNvSpPr/>
          <p:nvPr/>
        </p:nvSpPr>
        <p:spPr>
          <a:xfrm>
            <a:off x="10541875" y="98777"/>
            <a:ext cx="1523999" cy="1498795"/>
          </a:xfrm>
          <a:prstGeom prst="flowChartConnector">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chemeClr val="bg1"/>
                </a:solidFill>
              </a:rPr>
              <a:t>Make your assessment</a:t>
            </a:r>
          </a:p>
          <a:p>
            <a:pPr algn="ctr"/>
            <a:r>
              <a:rPr lang="en-GB" sz="1200">
                <a:solidFill>
                  <a:schemeClr val="bg1"/>
                </a:solidFill>
              </a:rPr>
              <a:t>(evaluation)</a:t>
            </a:r>
          </a:p>
          <a:p>
            <a:pPr algn="ctr"/>
            <a:endParaRPr lang="en-GB" sz="1200">
              <a:solidFill>
                <a:schemeClr val="bg1"/>
              </a:solidFill>
            </a:endParaRPr>
          </a:p>
          <a:p>
            <a:pPr algn="ctr"/>
            <a:r>
              <a:rPr lang="en-GB" sz="1200" b="1">
                <a:solidFill>
                  <a:schemeClr val="bg1"/>
                </a:solidFill>
              </a:rPr>
              <a:t>How are we doing?</a:t>
            </a:r>
          </a:p>
        </p:txBody>
      </p:sp>
      <p:pic>
        <p:nvPicPr>
          <p:cNvPr id="3" name="17Recorded Sound">
            <a:hlinkClick r:id="" action="ppaction://media"/>
            <a:extLst>
              <a:ext uri="{FF2B5EF4-FFF2-40B4-BE49-F238E27FC236}">
                <a16:creationId xmlns:a16="http://schemas.microsoft.com/office/drawing/2014/main" id="{6A341D6D-9591-ADFB-1953-B7E6F3C4AD0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03874" y="6102035"/>
            <a:ext cx="406400" cy="406400"/>
          </a:xfrm>
          <a:prstGeom prst="rect">
            <a:avLst/>
          </a:prstGeom>
        </p:spPr>
      </p:pic>
    </p:spTree>
    <p:extLst>
      <p:ext uri="{BB962C8B-B14F-4D97-AF65-F5344CB8AC3E}">
        <p14:creationId xmlns:p14="http://schemas.microsoft.com/office/powerpoint/2010/main" val="3614233921"/>
      </p:ext>
    </p:extLst>
  </p:cSld>
  <p:clrMapOvr>
    <a:masterClrMapping/>
  </p:clrMapOvr>
  <mc:AlternateContent xmlns:mc="http://schemas.openxmlformats.org/markup-compatibility/2006" xmlns:p14="http://schemas.microsoft.com/office/powerpoint/2010/main">
    <mc:Choice Requires="p14">
      <p:transition spd="slow" p14:dur="2000" advTm="96066"/>
    </mc:Choice>
    <mc:Fallback xmlns="">
      <p:transition spd="slow" advTm="96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BC711EC-2569-4DB4-BE16-66EC29DBE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0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0047E-4D4C-C61C-C810-87815EF6BDDE}"/>
              </a:ext>
            </a:extLst>
          </p:cNvPr>
          <p:cNvSpPr>
            <a:spLocks noGrp="1"/>
          </p:cNvSpPr>
          <p:nvPr>
            <p:ph type="title"/>
          </p:nvPr>
        </p:nvSpPr>
        <p:spPr>
          <a:xfrm>
            <a:off x="712525" y="342611"/>
            <a:ext cx="4813301" cy="1685448"/>
          </a:xfrm>
        </p:spPr>
        <p:txBody>
          <a:bodyPr vert="horz" lIns="91440" tIns="45720" rIns="91440" bIns="45720" rtlCol="0" anchor="b">
            <a:normAutofit/>
          </a:bodyPr>
          <a:lstStyle/>
          <a:p>
            <a:r>
              <a:rPr lang="en-US" sz="3600" kern="1200">
                <a:solidFill>
                  <a:schemeClr val="tx1"/>
                </a:solidFill>
                <a:latin typeface="Cavolini" panose="03000502040302020204" pitchFamily="66" charset="0"/>
                <a:cs typeface="Cavolini" panose="03000502040302020204" pitchFamily="66" charset="0"/>
              </a:rPr>
              <a:t>Other sources to </a:t>
            </a:r>
            <a:br>
              <a:rPr lang="en-US" sz="3600" kern="1200">
                <a:solidFill>
                  <a:schemeClr val="tx1"/>
                </a:solidFill>
                <a:latin typeface="Cavolini" panose="03000502040302020204" pitchFamily="66" charset="0"/>
                <a:cs typeface="Cavolini" panose="03000502040302020204" pitchFamily="66" charset="0"/>
              </a:rPr>
            </a:br>
            <a:r>
              <a:rPr lang="en-US" sz="3600" kern="1200">
                <a:solidFill>
                  <a:schemeClr val="tx1"/>
                </a:solidFill>
                <a:latin typeface="Cavolini" panose="03000502040302020204" pitchFamily="66" charset="0"/>
                <a:cs typeface="Cavolini" panose="03000502040302020204" pitchFamily="66" charset="0"/>
              </a:rPr>
              <a:t>inform our </a:t>
            </a:r>
            <a:br>
              <a:rPr lang="en-US" sz="3600" kern="1200">
                <a:solidFill>
                  <a:schemeClr val="tx1"/>
                </a:solidFill>
                <a:latin typeface="Cavolini" panose="03000502040302020204" pitchFamily="66" charset="0"/>
                <a:cs typeface="Cavolini" panose="03000502040302020204" pitchFamily="66" charset="0"/>
              </a:rPr>
            </a:br>
            <a:r>
              <a:rPr lang="en-US" sz="3600" kern="1200">
                <a:solidFill>
                  <a:schemeClr val="tx1"/>
                </a:solidFill>
                <a:latin typeface="Cavolini" panose="03000502040302020204" pitchFamily="66" charset="0"/>
                <a:cs typeface="Cavolini" panose="03000502040302020204" pitchFamily="66" charset="0"/>
              </a:rPr>
              <a:t>evaluations</a:t>
            </a:r>
          </a:p>
        </p:txBody>
      </p:sp>
      <p:pic>
        <p:nvPicPr>
          <p:cNvPr id="8" name="Picture 7">
            <a:extLst>
              <a:ext uri="{FF2B5EF4-FFF2-40B4-BE49-F238E27FC236}">
                <a16:creationId xmlns:a16="http://schemas.microsoft.com/office/drawing/2014/main" id="{0CB7AF10-BEE4-2BE0-BBC3-E3C2B1CA19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82433" y="3325321"/>
            <a:ext cx="2413567" cy="3064848"/>
          </a:xfrm>
          <a:prstGeom prst="rect">
            <a:avLst/>
          </a:prstGeom>
        </p:spPr>
      </p:pic>
      <p:pic>
        <p:nvPicPr>
          <p:cNvPr id="3" name="Picture 2" descr="Realising the Ambition image">
            <a:extLst>
              <a:ext uri="{FF2B5EF4-FFF2-40B4-BE49-F238E27FC236}">
                <a16:creationId xmlns:a16="http://schemas.microsoft.com/office/drawing/2014/main" id="{DB466371-0B7A-3875-F660-936F71963EF1}"/>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21709" y="2881379"/>
            <a:ext cx="2413567" cy="3363542"/>
          </a:xfrm>
          <a:prstGeom prst="rect">
            <a:avLst/>
          </a:prstGeom>
          <a:noFill/>
          <a:ln>
            <a:noFill/>
          </a:ln>
        </p:spPr>
      </p:pic>
      <p:sp>
        <p:nvSpPr>
          <p:cNvPr id="4" name="Flowchart: Connector 3">
            <a:extLst>
              <a:ext uri="{FF2B5EF4-FFF2-40B4-BE49-F238E27FC236}">
                <a16:creationId xmlns:a16="http://schemas.microsoft.com/office/drawing/2014/main" id="{2E3B420C-BFB2-0242-F0F3-D85B86B40580}"/>
              </a:ext>
            </a:extLst>
          </p:cNvPr>
          <p:cNvSpPr/>
          <p:nvPr/>
        </p:nvSpPr>
        <p:spPr>
          <a:xfrm>
            <a:off x="10464801" y="98777"/>
            <a:ext cx="1601074" cy="1591911"/>
          </a:xfrm>
          <a:prstGeom prst="flowChartConnector">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solidFill>
                  <a:schemeClr val="bg1"/>
                </a:solidFill>
              </a:rPr>
              <a:t>Make your assessment</a:t>
            </a:r>
          </a:p>
          <a:p>
            <a:pPr algn="ctr"/>
            <a:r>
              <a:rPr lang="en-GB" sz="1400">
                <a:solidFill>
                  <a:schemeClr val="bg1"/>
                </a:solidFill>
              </a:rPr>
              <a:t>(evaluation)</a:t>
            </a:r>
          </a:p>
          <a:p>
            <a:pPr algn="ctr"/>
            <a:endParaRPr lang="en-GB" sz="1200">
              <a:solidFill>
                <a:schemeClr val="bg1"/>
              </a:solidFill>
            </a:endParaRPr>
          </a:p>
          <a:p>
            <a:pPr algn="ctr"/>
            <a:r>
              <a:rPr lang="en-GB" sz="1400" b="1">
                <a:solidFill>
                  <a:schemeClr val="bg1"/>
                </a:solidFill>
              </a:rPr>
              <a:t>How are we doing?</a:t>
            </a:r>
          </a:p>
        </p:txBody>
      </p:sp>
      <p:pic>
        <p:nvPicPr>
          <p:cNvPr id="5" name="Picture 4" descr="Health and Social Care Standards image">
            <a:extLst>
              <a:ext uri="{FF2B5EF4-FFF2-40B4-BE49-F238E27FC236}">
                <a16:creationId xmlns:a16="http://schemas.microsoft.com/office/drawing/2014/main" id="{2AD07D14-B76D-240C-4D73-485FA6820A61}"/>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702487" y="194553"/>
            <a:ext cx="2031874" cy="2832538"/>
          </a:xfrm>
          <a:prstGeom prst="rect">
            <a:avLst/>
          </a:prstGeom>
          <a:noFill/>
          <a:ln>
            <a:solidFill>
              <a:srgbClr val="002060"/>
            </a:solidFill>
          </a:ln>
        </p:spPr>
      </p:pic>
      <p:pic>
        <p:nvPicPr>
          <p:cNvPr id="9" name="Picture 8">
            <a:extLst>
              <a:ext uri="{FF2B5EF4-FFF2-40B4-BE49-F238E27FC236}">
                <a16:creationId xmlns:a16="http://schemas.microsoft.com/office/drawing/2014/main" id="{0BE6FBAD-D46A-F1F8-72AB-7EACE15979C9}"/>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111087" y="194553"/>
            <a:ext cx="1938401" cy="2832538"/>
          </a:xfrm>
          <a:prstGeom prst="rect">
            <a:avLst/>
          </a:prstGeom>
          <a:ln w="12700">
            <a:solidFill>
              <a:schemeClr val="tx1"/>
            </a:solidFill>
          </a:ln>
        </p:spPr>
      </p:pic>
      <p:pic>
        <p:nvPicPr>
          <p:cNvPr id="10" name="Picture 9">
            <a:extLst>
              <a:ext uri="{FF2B5EF4-FFF2-40B4-BE49-F238E27FC236}">
                <a16:creationId xmlns:a16="http://schemas.microsoft.com/office/drawing/2014/main" id="{0D811D65-E2CB-747A-CE1A-B5B2E4243053}"/>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438607" y="3429000"/>
            <a:ext cx="2052387" cy="2934355"/>
          </a:xfrm>
          <a:prstGeom prst="rect">
            <a:avLst/>
          </a:prstGeom>
          <a:ln w="12700">
            <a:solidFill>
              <a:schemeClr val="tx1"/>
            </a:solidFill>
          </a:ln>
        </p:spPr>
      </p:pic>
      <p:pic>
        <p:nvPicPr>
          <p:cNvPr id="11" name="Picture 10">
            <a:extLst>
              <a:ext uri="{FF2B5EF4-FFF2-40B4-BE49-F238E27FC236}">
                <a16:creationId xmlns:a16="http://schemas.microsoft.com/office/drawing/2014/main" id="{2296FEE2-DE96-A022-23D4-30F05B31E4E1}"/>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6606104" y="3325322"/>
            <a:ext cx="2146313" cy="3064848"/>
          </a:xfrm>
          <a:prstGeom prst="rect">
            <a:avLst/>
          </a:prstGeom>
          <a:ln w="12700">
            <a:solidFill>
              <a:schemeClr val="tx1"/>
            </a:solidFill>
          </a:ln>
        </p:spPr>
      </p:pic>
      <p:sp>
        <p:nvSpPr>
          <p:cNvPr id="13" name="Arrow: Left-Right 12">
            <a:extLst>
              <a:ext uri="{FF2B5EF4-FFF2-40B4-BE49-F238E27FC236}">
                <a16:creationId xmlns:a16="http://schemas.microsoft.com/office/drawing/2014/main" id="{41684D43-7E3A-7C8C-F7F7-CE0FA66F6DAA}"/>
              </a:ext>
            </a:extLst>
          </p:cNvPr>
          <p:cNvSpPr/>
          <p:nvPr/>
        </p:nvSpPr>
        <p:spPr>
          <a:xfrm>
            <a:off x="5745247" y="4934277"/>
            <a:ext cx="1211610" cy="533400"/>
          </a:xfrm>
          <a:prstGeom prst="lef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48F37062-F1DC-477B-5A24-C7BF6751F184}"/>
              </a:ext>
            </a:extLst>
          </p:cNvPr>
          <p:cNvSpPr txBox="1"/>
          <p:nvPr/>
        </p:nvSpPr>
        <p:spPr>
          <a:xfrm>
            <a:off x="226478" y="2098379"/>
            <a:ext cx="6124574" cy="369332"/>
          </a:xfrm>
          <a:prstGeom prst="rect">
            <a:avLst/>
          </a:prstGeom>
          <a:noFill/>
        </p:spPr>
        <p:txBody>
          <a:bodyPr wrap="square">
            <a:spAutoFit/>
          </a:bodyPr>
          <a:lstStyle/>
          <a:p>
            <a:r>
              <a:rPr lang="en-GB">
                <a:hlinkClick r:id="rId11"/>
              </a:rPr>
              <a:t>https://elchighland.com/document-library-for-elc/</a:t>
            </a:r>
            <a:endParaRPr lang="en-GB"/>
          </a:p>
        </p:txBody>
      </p:sp>
      <p:pic>
        <p:nvPicPr>
          <p:cNvPr id="6" name="18Recorded Sound">
            <a:hlinkClick r:id="" action="ppaction://media"/>
            <a:extLst>
              <a:ext uri="{FF2B5EF4-FFF2-40B4-BE49-F238E27FC236}">
                <a16:creationId xmlns:a16="http://schemas.microsoft.com/office/drawing/2014/main" id="{0277856A-9B34-202E-295D-B433B1A40EEF}"/>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490994" y="6363355"/>
            <a:ext cx="406400" cy="406400"/>
          </a:xfrm>
          <a:prstGeom prst="rect">
            <a:avLst/>
          </a:prstGeom>
        </p:spPr>
      </p:pic>
    </p:spTree>
    <p:extLst>
      <p:ext uri="{BB962C8B-B14F-4D97-AF65-F5344CB8AC3E}">
        <p14:creationId xmlns:p14="http://schemas.microsoft.com/office/powerpoint/2010/main" val="1189663616"/>
      </p:ext>
    </p:extLst>
  </p:cSld>
  <p:clrMapOvr>
    <a:masterClrMapping/>
  </p:clrMapOvr>
  <mc:AlternateContent xmlns:mc="http://schemas.openxmlformats.org/markup-compatibility/2006" xmlns:p14="http://schemas.microsoft.com/office/powerpoint/2010/main">
    <mc:Choice Requires="p14">
      <p:transition spd="slow" p14:dur="2000" advTm="83776"/>
    </mc:Choice>
    <mc:Fallback xmlns="">
      <p:transition spd="slow" advTm="837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77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sX0" fmla="*/ 0 w 5649003"/>
              <a:gd name="csY0" fmla="*/ 5325836 h 10651671"/>
              <a:gd name="csX1" fmla="*/ 2824502 w 5649003"/>
              <a:gd name="csY1" fmla="*/ 0 h 10651671"/>
              <a:gd name="csX2" fmla="*/ 5649004 w 5649003"/>
              <a:gd name="csY2" fmla="*/ 5325836 h 10651671"/>
              <a:gd name="csX3" fmla="*/ 2824502 w 5649003"/>
              <a:gd name="csY3" fmla="*/ 10651672 h 10651671"/>
              <a:gd name="csX4" fmla="*/ 0 w 5649003"/>
              <a:gd name="csY4" fmla="*/ 5325836 h 10651671"/>
            </a:gdLst>
            <a:ahLst/>
            <a:cxnLst>
              <a:cxn ang="0">
                <a:pos x="csX0" y="csY0"/>
              </a:cxn>
              <a:cxn ang="0">
                <a:pos x="csX1" y="csY1"/>
              </a:cxn>
              <a:cxn ang="0">
                <a:pos x="csX2" y="csY2"/>
              </a:cxn>
              <a:cxn ang="0">
                <a:pos x="csX3" y="csY3"/>
              </a:cxn>
              <a:cxn ang="0">
                <a:pos x="csX4" y="cs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358A0F-527A-2F56-64A5-FCF815A1309A}"/>
              </a:ext>
            </a:extLst>
          </p:cNvPr>
          <p:cNvSpPr>
            <a:spLocks noGrp="1"/>
          </p:cNvSpPr>
          <p:nvPr>
            <p:ph type="title"/>
          </p:nvPr>
        </p:nvSpPr>
        <p:spPr>
          <a:xfrm>
            <a:off x="2066544" y="1911096"/>
            <a:ext cx="8055864" cy="2076651"/>
          </a:xfrm>
        </p:spPr>
        <p:txBody>
          <a:bodyPr vert="horz" lIns="91440" tIns="45720" rIns="91440" bIns="45720" rtlCol="0" anchor="b">
            <a:normAutofit/>
          </a:bodyPr>
          <a:lstStyle/>
          <a:p>
            <a:pPr algn="ctr"/>
            <a:r>
              <a:rPr lang="en-US" kern="1200">
                <a:solidFill>
                  <a:srgbClr val="FFFFFF"/>
                </a:solidFill>
                <a:latin typeface="Cavolini" panose="03000502040302020204" pitchFamily="66" charset="0"/>
                <a:cs typeface="Cavolini" panose="03000502040302020204" pitchFamily="66" charset="0"/>
              </a:rPr>
              <a:t>Question 2</a:t>
            </a:r>
            <a:br>
              <a:rPr lang="en-US" kern="1200">
                <a:solidFill>
                  <a:srgbClr val="FFFFFF"/>
                </a:solidFill>
                <a:latin typeface="Cavolini" panose="03000502040302020204" pitchFamily="66" charset="0"/>
                <a:cs typeface="Cavolini" panose="03000502040302020204" pitchFamily="66" charset="0"/>
              </a:rPr>
            </a:br>
            <a:br>
              <a:rPr lang="en-US" kern="1200">
                <a:solidFill>
                  <a:srgbClr val="FFFFFF"/>
                </a:solidFill>
                <a:latin typeface="Cavolini" panose="03000502040302020204" pitchFamily="66" charset="0"/>
                <a:cs typeface="Cavolini" panose="03000502040302020204" pitchFamily="66" charset="0"/>
              </a:rPr>
            </a:br>
            <a:r>
              <a:rPr lang="en-US" kern="1200">
                <a:solidFill>
                  <a:srgbClr val="FFFFFF"/>
                </a:solidFill>
                <a:latin typeface="Cavolini" panose="03000502040302020204" pitchFamily="66" charset="0"/>
                <a:cs typeface="Cavolini" panose="03000502040302020204" pitchFamily="66" charset="0"/>
              </a:rPr>
              <a:t>How do we know?</a:t>
            </a:r>
          </a:p>
        </p:txBody>
      </p:sp>
      <p:sp>
        <p:nvSpPr>
          <p:cNvPr id="11" name="sketch line">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Recorded Sound">
            <a:hlinkClick r:id="" action="ppaction://media"/>
            <a:extLst>
              <a:ext uri="{FF2B5EF4-FFF2-40B4-BE49-F238E27FC236}">
                <a16:creationId xmlns:a16="http://schemas.microsoft.com/office/drawing/2014/main" id="{7AA2566D-4B1F-AFC1-C32F-690CAA3DFA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49942" y="6124349"/>
            <a:ext cx="406400" cy="406400"/>
          </a:xfrm>
          <a:prstGeom prst="rect">
            <a:avLst/>
          </a:prstGeom>
        </p:spPr>
      </p:pic>
    </p:spTree>
    <p:extLst>
      <p:ext uri="{BB962C8B-B14F-4D97-AF65-F5344CB8AC3E}">
        <p14:creationId xmlns:p14="http://schemas.microsoft.com/office/powerpoint/2010/main" val="3461702736"/>
      </p:ext>
    </p:extLst>
  </p:cSld>
  <p:clrMapOvr>
    <a:masterClrMapping/>
  </p:clrMapOvr>
  <mc:AlternateContent xmlns:mc="http://schemas.openxmlformats.org/markup-compatibility/2006" xmlns:p14="http://schemas.microsoft.com/office/powerpoint/2010/main">
    <mc:Choice Requires="p14">
      <p:transition spd="slow" p14:dur="2000" advTm="7653"/>
    </mc:Choice>
    <mc:Fallback xmlns="">
      <p:transition spd="slow" advTm="7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F26BB-052A-CAE2-E736-A228434A6AD6}"/>
              </a:ext>
            </a:extLst>
          </p:cNvPr>
          <p:cNvSpPr>
            <a:spLocks noGrp="1"/>
          </p:cNvSpPr>
          <p:nvPr>
            <p:ph type="title"/>
          </p:nvPr>
        </p:nvSpPr>
        <p:spPr>
          <a:xfrm>
            <a:off x="594360" y="80645"/>
            <a:ext cx="7249160" cy="1325563"/>
          </a:xfrm>
        </p:spPr>
        <p:txBody>
          <a:bodyPr>
            <a:normAutofit/>
          </a:bodyPr>
          <a:lstStyle/>
          <a:p>
            <a:r>
              <a:rPr lang="en-GB" sz="3600">
                <a:latin typeface="Cavolini" panose="03000502040302020204" pitchFamily="66" charset="0"/>
                <a:cs typeface="Cavolini" panose="03000502040302020204" pitchFamily="66" charset="0"/>
              </a:rPr>
              <a:t>Evidence your assessment</a:t>
            </a:r>
          </a:p>
        </p:txBody>
      </p:sp>
      <p:sp>
        <p:nvSpPr>
          <p:cNvPr id="3" name="Flowchart: Connector 2">
            <a:extLst>
              <a:ext uri="{FF2B5EF4-FFF2-40B4-BE49-F238E27FC236}">
                <a16:creationId xmlns:a16="http://schemas.microsoft.com/office/drawing/2014/main" id="{BF70AD6E-480A-E15A-5D6E-B503B4B90F7A}"/>
              </a:ext>
            </a:extLst>
          </p:cNvPr>
          <p:cNvSpPr/>
          <p:nvPr/>
        </p:nvSpPr>
        <p:spPr>
          <a:xfrm>
            <a:off x="9057736" y="207034"/>
            <a:ext cx="2417984" cy="2452346"/>
          </a:xfrm>
          <a:prstGeom prst="flowChartConnector">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Evidence your assessment</a:t>
            </a:r>
          </a:p>
          <a:p>
            <a:pPr algn="ctr"/>
            <a:r>
              <a:rPr lang="en-GB" sz="1600"/>
              <a:t>What information/evidence informed your evaluation?</a:t>
            </a:r>
          </a:p>
          <a:p>
            <a:pPr algn="ctr"/>
            <a:r>
              <a:rPr lang="en-GB" b="1"/>
              <a:t>How do we know?</a:t>
            </a:r>
          </a:p>
        </p:txBody>
      </p:sp>
      <p:pic>
        <p:nvPicPr>
          <p:cNvPr id="1026" name="Picture 2" descr="Resultado de imagen de so what">
            <a:extLst>
              <a:ext uri="{FF2B5EF4-FFF2-40B4-BE49-F238E27FC236}">
                <a16:creationId xmlns:a16="http://schemas.microsoft.com/office/drawing/2014/main" id="{4411E515-F2C9-94D2-D537-A0EF21B426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4360" y="1285875"/>
            <a:ext cx="2133600" cy="21431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2F74A7D-6CA1-E377-A698-2F4EB96BC1C7}"/>
              </a:ext>
            </a:extLst>
          </p:cNvPr>
          <p:cNvSpPr txBox="1"/>
          <p:nvPr/>
        </p:nvSpPr>
        <p:spPr>
          <a:xfrm>
            <a:off x="3549770" y="2136338"/>
            <a:ext cx="6098874" cy="4154984"/>
          </a:xfrm>
          <a:prstGeom prst="rect">
            <a:avLst/>
          </a:prstGeom>
          <a:noFill/>
        </p:spPr>
        <p:txBody>
          <a:bodyPr wrap="square">
            <a:spAutoFit/>
          </a:bodyPr>
          <a:lstStyle/>
          <a:p>
            <a:r>
              <a:rPr lang="en-GB" sz="2400">
                <a:latin typeface="Cavolini" panose="03000502040302020204" pitchFamily="66" charset="0"/>
                <a:cs typeface="Cavolini" panose="03000502040302020204" pitchFamily="66" charset="0"/>
              </a:rPr>
              <a:t>Using evaluative language:</a:t>
            </a:r>
          </a:p>
          <a:p>
            <a:endParaRPr lang="en-GB" sz="2400">
              <a:latin typeface="Cavolini" panose="03000502040302020204" pitchFamily="66" charset="0"/>
              <a:cs typeface="Cavolini" panose="03000502040302020204" pitchFamily="66" charset="0"/>
            </a:endParaRPr>
          </a:p>
          <a:p>
            <a:pPr marL="342900" indent="-342900">
              <a:buFont typeface="Arial" panose="020B0604020202020204" pitchFamily="34" charset="0"/>
              <a:buChar char="•"/>
            </a:pPr>
            <a:r>
              <a:rPr lang="en-GB" sz="2400">
                <a:latin typeface="Cavolini" panose="03000502040302020204" pitchFamily="66" charset="0"/>
                <a:cs typeface="Cavolini" panose="03000502040302020204" pitchFamily="66" charset="0"/>
              </a:rPr>
              <a:t>Because of…this meant that</a:t>
            </a:r>
          </a:p>
          <a:p>
            <a:pPr marL="342900" indent="-342900">
              <a:buFont typeface="Arial" panose="020B0604020202020204" pitchFamily="34" charset="0"/>
              <a:buChar char="•"/>
            </a:pPr>
            <a:endParaRPr lang="en-GB" sz="2400">
              <a:latin typeface="Cavolini" panose="03000502040302020204" pitchFamily="66" charset="0"/>
              <a:cs typeface="Cavolini" panose="03000502040302020204" pitchFamily="66" charset="0"/>
            </a:endParaRPr>
          </a:p>
          <a:p>
            <a:pPr marL="342900" indent="-342900">
              <a:buFont typeface="Arial" panose="020B0604020202020204" pitchFamily="34" charset="0"/>
              <a:buChar char="•"/>
            </a:pPr>
            <a:r>
              <a:rPr lang="en-GB" sz="2400">
                <a:latin typeface="Cavolini" panose="03000502040302020204" pitchFamily="66" charset="0"/>
                <a:cs typeface="Cavolini" panose="03000502040302020204" pitchFamily="66" charset="0"/>
              </a:rPr>
              <a:t>Evidence from…told us that</a:t>
            </a:r>
          </a:p>
          <a:p>
            <a:pPr marL="342900" indent="-342900">
              <a:buFont typeface="Arial" panose="020B0604020202020204" pitchFamily="34" charset="0"/>
              <a:buChar char="•"/>
            </a:pPr>
            <a:endParaRPr lang="en-GB" sz="2400">
              <a:latin typeface="Cavolini" panose="03000502040302020204" pitchFamily="66" charset="0"/>
              <a:cs typeface="Cavolini" panose="03000502040302020204" pitchFamily="66" charset="0"/>
            </a:endParaRPr>
          </a:p>
          <a:p>
            <a:pPr marL="342900" indent="-342900">
              <a:buFont typeface="Arial" panose="020B0604020202020204" pitchFamily="34" charset="0"/>
              <a:buChar char="•"/>
            </a:pPr>
            <a:r>
              <a:rPr lang="en-GB" sz="2400">
                <a:latin typeface="Cavolini" panose="03000502040302020204" pitchFamily="66" charset="0"/>
                <a:cs typeface="Cavolini" panose="03000502040302020204" pitchFamily="66" charset="0"/>
              </a:rPr>
              <a:t>Feedback from…resulted in</a:t>
            </a:r>
          </a:p>
          <a:p>
            <a:pPr marL="342900" indent="-342900">
              <a:buFont typeface="Arial" panose="020B0604020202020204" pitchFamily="34" charset="0"/>
              <a:buChar char="•"/>
            </a:pPr>
            <a:endParaRPr lang="en-GB" sz="2400">
              <a:latin typeface="Cavolini" panose="03000502040302020204" pitchFamily="66" charset="0"/>
              <a:cs typeface="Cavolini" panose="03000502040302020204" pitchFamily="66" charset="0"/>
            </a:endParaRPr>
          </a:p>
          <a:p>
            <a:pPr marL="342900" indent="-342900">
              <a:buFont typeface="Arial" panose="020B0604020202020204" pitchFamily="34" charset="0"/>
              <a:buChar char="•"/>
            </a:pPr>
            <a:r>
              <a:rPr lang="en-GB" sz="2400">
                <a:latin typeface="Cavolini" panose="03000502040302020204" pitchFamily="66" charset="0"/>
                <a:cs typeface="Cavolini" panose="03000502040302020204" pitchFamily="66" charset="0"/>
              </a:rPr>
              <a:t>This ensured that…</a:t>
            </a:r>
          </a:p>
          <a:p>
            <a:pPr marL="342900" indent="-342900">
              <a:buFont typeface="Arial" panose="020B0604020202020204" pitchFamily="34" charset="0"/>
              <a:buChar char="•"/>
            </a:pPr>
            <a:endParaRPr lang="en-GB" sz="2400">
              <a:latin typeface="Cavolini" panose="03000502040302020204" pitchFamily="66" charset="0"/>
              <a:cs typeface="Cavolini" panose="03000502040302020204" pitchFamily="66" charset="0"/>
            </a:endParaRPr>
          </a:p>
          <a:p>
            <a:pPr marL="342900" indent="-342900">
              <a:buFont typeface="Arial" panose="020B0604020202020204" pitchFamily="34" charset="0"/>
              <a:buChar char="•"/>
            </a:pPr>
            <a:r>
              <a:rPr lang="en-GB" sz="2400">
                <a:latin typeface="Cavolini" panose="03000502040302020204" pitchFamily="66" charset="0"/>
                <a:cs typeface="Cavolini" panose="03000502040302020204" pitchFamily="66" charset="0"/>
              </a:rPr>
              <a:t>Observations showed us that…</a:t>
            </a:r>
          </a:p>
        </p:txBody>
      </p:sp>
      <p:pic>
        <p:nvPicPr>
          <p:cNvPr id="4" name="20Recorded Sound">
            <a:hlinkClick r:id="" action="ppaction://media"/>
            <a:extLst>
              <a:ext uri="{FF2B5EF4-FFF2-40B4-BE49-F238E27FC236}">
                <a16:creationId xmlns:a16="http://schemas.microsoft.com/office/drawing/2014/main" id="{7A5B8177-41C0-95D2-E1E3-D582E87906B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75720" y="6088122"/>
            <a:ext cx="406400" cy="406400"/>
          </a:xfrm>
          <a:prstGeom prst="rect">
            <a:avLst/>
          </a:prstGeom>
        </p:spPr>
      </p:pic>
    </p:spTree>
    <p:extLst>
      <p:ext uri="{BB962C8B-B14F-4D97-AF65-F5344CB8AC3E}">
        <p14:creationId xmlns:p14="http://schemas.microsoft.com/office/powerpoint/2010/main" val="2994824884"/>
      </p:ext>
    </p:extLst>
  </p:cSld>
  <p:clrMapOvr>
    <a:masterClrMapping/>
  </p:clrMapOvr>
  <mc:AlternateContent xmlns:mc="http://schemas.openxmlformats.org/markup-compatibility/2006" xmlns:p14="http://schemas.microsoft.com/office/powerpoint/2010/main">
    <mc:Choice Requires="p14">
      <p:transition spd="slow" p14:dur="2000" advTm="37349"/>
    </mc:Choice>
    <mc:Fallback xmlns="">
      <p:transition spd="slow" advTm="373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3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79D79-6323-8B00-B9CC-36535E1DB221}"/>
              </a:ext>
            </a:extLst>
          </p:cNvPr>
          <p:cNvSpPr>
            <a:spLocks noGrp="1"/>
          </p:cNvSpPr>
          <p:nvPr>
            <p:ph type="title"/>
          </p:nvPr>
        </p:nvSpPr>
        <p:spPr>
          <a:xfrm>
            <a:off x="1676400" y="133032"/>
            <a:ext cx="10515600" cy="1325563"/>
          </a:xfrm>
        </p:spPr>
        <p:txBody>
          <a:bodyPr>
            <a:normAutofit/>
          </a:bodyPr>
          <a:lstStyle/>
          <a:p>
            <a:pPr algn="ctr"/>
            <a:r>
              <a:rPr lang="en-GB" sz="3600">
                <a:latin typeface="Cavolini" panose="03000502040302020204" pitchFamily="66" charset="0"/>
                <a:cs typeface="Cavolini" panose="03000502040302020204" pitchFamily="66" charset="0"/>
              </a:rPr>
              <a:t>Descriptive           evaluative language</a:t>
            </a:r>
          </a:p>
        </p:txBody>
      </p:sp>
      <p:sp>
        <p:nvSpPr>
          <p:cNvPr id="4" name="Rectangle: Rounded Corners 3">
            <a:extLst>
              <a:ext uri="{FF2B5EF4-FFF2-40B4-BE49-F238E27FC236}">
                <a16:creationId xmlns:a16="http://schemas.microsoft.com/office/drawing/2014/main" id="{3C7AE14E-0AC7-3011-29C7-C6B5225D8752}"/>
              </a:ext>
            </a:extLst>
          </p:cNvPr>
          <p:cNvSpPr/>
          <p:nvPr/>
        </p:nvSpPr>
        <p:spPr>
          <a:xfrm>
            <a:off x="1049889" y="1391426"/>
            <a:ext cx="4128398" cy="114830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a:t>Quality Assurance monitoring showed that some staff do not engage with parents at drop off/pick up times</a:t>
            </a:r>
          </a:p>
        </p:txBody>
      </p:sp>
      <p:sp>
        <p:nvSpPr>
          <p:cNvPr id="5" name="Rectangle: Rounded Corners 4">
            <a:extLst>
              <a:ext uri="{FF2B5EF4-FFF2-40B4-BE49-F238E27FC236}">
                <a16:creationId xmlns:a16="http://schemas.microsoft.com/office/drawing/2014/main" id="{16F98CB7-7C0B-94C0-673C-8771408ADFC6}"/>
              </a:ext>
            </a:extLst>
          </p:cNvPr>
          <p:cNvSpPr/>
          <p:nvPr/>
        </p:nvSpPr>
        <p:spPr>
          <a:xfrm>
            <a:off x="1049889" y="2733567"/>
            <a:ext cx="4114317" cy="1127259"/>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a:t>An average of 20 out of 25 families attended Stay, Play and Learn sessions in 2025/26</a:t>
            </a:r>
          </a:p>
        </p:txBody>
      </p:sp>
      <p:sp>
        <p:nvSpPr>
          <p:cNvPr id="6" name="Rectangle: Rounded Corners 5">
            <a:extLst>
              <a:ext uri="{FF2B5EF4-FFF2-40B4-BE49-F238E27FC236}">
                <a16:creationId xmlns:a16="http://schemas.microsoft.com/office/drawing/2014/main" id="{3A5FE6EA-BBE7-08DB-8E4D-521AC906203D}"/>
              </a:ext>
            </a:extLst>
          </p:cNvPr>
          <p:cNvSpPr/>
          <p:nvPr/>
        </p:nvSpPr>
        <p:spPr>
          <a:xfrm>
            <a:off x="1063969" y="5641910"/>
            <a:ext cx="4114318" cy="934189"/>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a:t>Audits of learning profiles show that 3 out of 25 learning profiles had comments from families</a:t>
            </a:r>
          </a:p>
        </p:txBody>
      </p:sp>
      <p:sp>
        <p:nvSpPr>
          <p:cNvPr id="7" name="Rectangle: Rounded Corners 6">
            <a:extLst>
              <a:ext uri="{FF2B5EF4-FFF2-40B4-BE49-F238E27FC236}">
                <a16:creationId xmlns:a16="http://schemas.microsoft.com/office/drawing/2014/main" id="{90335348-24CF-5035-8DF2-A4DF13B26A73}"/>
              </a:ext>
            </a:extLst>
          </p:cNvPr>
          <p:cNvSpPr/>
          <p:nvPr/>
        </p:nvSpPr>
        <p:spPr>
          <a:xfrm>
            <a:off x="1049888" y="4066286"/>
            <a:ext cx="4114318" cy="1370164"/>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a:t>7 out of 20 family questionnaires rated opportunities to engage with the setting as ‘Unsatisfactory’</a:t>
            </a:r>
          </a:p>
        </p:txBody>
      </p:sp>
      <p:sp>
        <p:nvSpPr>
          <p:cNvPr id="14" name="Rectangle: Rounded Corners 13">
            <a:extLst>
              <a:ext uri="{FF2B5EF4-FFF2-40B4-BE49-F238E27FC236}">
                <a16:creationId xmlns:a16="http://schemas.microsoft.com/office/drawing/2014/main" id="{0A05D327-9658-6698-2D12-0634A3057EAC}"/>
              </a:ext>
            </a:extLst>
          </p:cNvPr>
          <p:cNvSpPr/>
          <p:nvPr/>
        </p:nvSpPr>
        <p:spPr>
          <a:xfrm>
            <a:off x="6394174" y="1391426"/>
            <a:ext cx="4340087" cy="114830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a:t>Monitoring of drop off and pick up  times  tells us that staff need to engage more with parents at these times</a:t>
            </a:r>
          </a:p>
        </p:txBody>
      </p:sp>
      <p:sp>
        <p:nvSpPr>
          <p:cNvPr id="15" name="Rectangle: Rounded Corners 14">
            <a:extLst>
              <a:ext uri="{FF2B5EF4-FFF2-40B4-BE49-F238E27FC236}">
                <a16:creationId xmlns:a16="http://schemas.microsoft.com/office/drawing/2014/main" id="{568502D5-2C3C-C44A-D00D-12FDBA04D39A}"/>
              </a:ext>
            </a:extLst>
          </p:cNvPr>
          <p:cNvSpPr/>
          <p:nvPr/>
        </p:nvSpPr>
        <p:spPr>
          <a:xfrm>
            <a:off x="6394174" y="2749002"/>
            <a:ext cx="4340087" cy="1127259"/>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a:t>This shows us that most families engage with opportunities  offered to them to come into the setting to play with their children.</a:t>
            </a:r>
          </a:p>
        </p:txBody>
      </p:sp>
      <p:sp>
        <p:nvSpPr>
          <p:cNvPr id="16" name="Rectangle: Rounded Corners 15">
            <a:extLst>
              <a:ext uri="{FF2B5EF4-FFF2-40B4-BE49-F238E27FC236}">
                <a16:creationId xmlns:a16="http://schemas.microsoft.com/office/drawing/2014/main" id="{1CF0EAB4-4795-D7B8-7668-4E391CCD5567}"/>
              </a:ext>
            </a:extLst>
          </p:cNvPr>
          <p:cNvSpPr/>
          <p:nvPr/>
        </p:nvSpPr>
        <p:spPr>
          <a:xfrm>
            <a:off x="6394174" y="4085535"/>
            <a:ext cx="4340087" cy="1370164"/>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a:t>Evidence from parents' questionnaires  tells us</a:t>
            </a:r>
          </a:p>
          <a:p>
            <a:r>
              <a:rPr lang="en-GB"/>
              <a:t> that most families want more opportunities for engagement</a:t>
            </a:r>
          </a:p>
        </p:txBody>
      </p:sp>
      <p:sp>
        <p:nvSpPr>
          <p:cNvPr id="17" name="Rectangle: Rounded Corners 16">
            <a:extLst>
              <a:ext uri="{FF2B5EF4-FFF2-40B4-BE49-F238E27FC236}">
                <a16:creationId xmlns:a16="http://schemas.microsoft.com/office/drawing/2014/main" id="{8513893B-BE51-ABC2-6205-D883BEFA98CD}"/>
              </a:ext>
            </a:extLst>
          </p:cNvPr>
          <p:cNvSpPr/>
          <p:nvPr/>
        </p:nvSpPr>
        <p:spPr>
          <a:xfrm>
            <a:off x="6394174" y="5664974"/>
            <a:ext cx="4340087" cy="1095624"/>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a:t>This tells us that most parents require more support/encouragement to engage with their child’s learning profile</a:t>
            </a:r>
          </a:p>
        </p:txBody>
      </p:sp>
      <p:sp>
        <p:nvSpPr>
          <p:cNvPr id="18" name="Arrow: Right 17">
            <a:extLst>
              <a:ext uri="{FF2B5EF4-FFF2-40B4-BE49-F238E27FC236}">
                <a16:creationId xmlns:a16="http://schemas.microsoft.com/office/drawing/2014/main" id="{E3087B94-6283-B7DE-7693-26D4CEBBA471}"/>
              </a:ext>
            </a:extLst>
          </p:cNvPr>
          <p:cNvSpPr/>
          <p:nvPr/>
        </p:nvSpPr>
        <p:spPr>
          <a:xfrm>
            <a:off x="5182843" y="4592342"/>
            <a:ext cx="1229968" cy="31805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D0D5C12D-0491-859A-E650-11682CB60ADB}"/>
              </a:ext>
            </a:extLst>
          </p:cNvPr>
          <p:cNvSpPr/>
          <p:nvPr/>
        </p:nvSpPr>
        <p:spPr>
          <a:xfrm>
            <a:off x="5178287" y="3135340"/>
            <a:ext cx="1229968" cy="31805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1BC60714-DCB8-B4C8-748B-3C40D503236D}"/>
              </a:ext>
            </a:extLst>
          </p:cNvPr>
          <p:cNvSpPr/>
          <p:nvPr/>
        </p:nvSpPr>
        <p:spPr>
          <a:xfrm>
            <a:off x="5179529" y="1857284"/>
            <a:ext cx="1229968" cy="31805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93CD5D0C-909B-804D-545E-470D40292EA1}"/>
              </a:ext>
            </a:extLst>
          </p:cNvPr>
          <p:cNvSpPr/>
          <p:nvPr/>
        </p:nvSpPr>
        <p:spPr>
          <a:xfrm>
            <a:off x="5164206" y="5904979"/>
            <a:ext cx="1229968" cy="31805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rrow: Right 2">
            <a:extLst>
              <a:ext uri="{FF2B5EF4-FFF2-40B4-BE49-F238E27FC236}">
                <a16:creationId xmlns:a16="http://schemas.microsoft.com/office/drawing/2014/main" id="{1F6DA943-6B4A-8367-5B11-D73F3521A491}"/>
              </a:ext>
            </a:extLst>
          </p:cNvPr>
          <p:cNvSpPr/>
          <p:nvPr/>
        </p:nvSpPr>
        <p:spPr>
          <a:xfrm>
            <a:off x="5164206" y="628524"/>
            <a:ext cx="1229968" cy="31805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21Recorded Sound">
            <a:hlinkClick r:id="" action="ppaction://media"/>
            <a:extLst>
              <a:ext uri="{FF2B5EF4-FFF2-40B4-BE49-F238E27FC236}">
                <a16:creationId xmlns:a16="http://schemas.microsoft.com/office/drawing/2014/main" id="{87EEDA0F-15FE-5B78-FCD6-B0065C3B0A7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56051" y="6169699"/>
            <a:ext cx="406400" cy="406400"/>
          </a:xfrm>
          <a:prstGeom prst="rect">
            <a:avLst/>
          </a:prstGeom>
        </p:spPr>
      </p:pic>
    </p:spTree>
    <p:extLst>
      <p:ext uri="{BB962C8B-B14F-4D97-AF65-F5344CB8AC3E}">
        <p14:creationId xmlns:p14="http://schemas.microsoft.com/office/powerpoint/2010/main" val="1913120601"/>
      </p:ext>
    </p:extLst>
  </p:cSld>
  <p:clrMapOvr>
    <a:masterClrMapping/>
  </p:clrMapOvr>
  <mc:AlternateContent xmlns:mc="http://schemas.openxmlformats.org/markup-compatibility/2006" xmlns:p14="http://schemas.microsoft.com/office/powerpoint/2010/main">
    <mc:Choice Requires="p14">
      <p:transition spd="slow" p14:dur="2000" advTm="107587"/>
    </mc:Choice>
    <mc:Fallback xmlns="">
      <p:transition spd="slow" advTm="107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758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sX0" fmla="*/ 0 w 5649003"/>
              <a:gd name="csY0" fmla="*/ 5325836 h 10651671"/>
              <a:gd name="csX1" fmla="*/ 2824502 w 5649003"/>
              <a:gd name="csY1" fmla="*/ 0 h 10651671"/>
              <a:gd name="csX2" fmla="*/ 5649004 w 5649003"/>
              <a:gd name="csY2" fmla="*/ 5325836 h 10651671"/>
              <a:gd name="csX3" fmla="*/ 2824502 w 5649003"/>
              <a:gd name="csY3" fmla="*/ 10651672 h 10651671"/>
              <a:gd name="csX4" fmla="*/ 0 w 5649003"/>
              <a:gd name="csY4" fmla="*/ 5325836 h 10651671"/>
            </a:gdLst>
            <a:ahLst/>
            <a:cxnLst>
              <a:cxn ang="0">
                <a:pos x="csX0" y="csY0"/>
              </a:cxn>
              <a:cxn ang="0">
                <a:pos x="csX1" y="csY1"/>
              </a:cxn>
              <a:cxn ang="0">
                <a:pos x="csX2" y="csY2"/>
              </a:cxn>
              <a:cxn ang="0">
                <a:pos x="csX3" y="csY3"/>
              </a:cxn>
              <a:cxn ang="0">
                <a:pos x="csX4" y="cs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84851-64C0-608B-9A2F-D9D62A01880F}"/>
              </a:ext>
            </a:extLst>
          </p:cNvPr>
          <p:cNvSpPr>
            <a:spLocks noGrp="1"/>
          </p:cNvSpPr>
          <p:nvPr>
            <p:ph type="title"/>
          </p:nvPr>
        </p:nvSpPr>
        <p:spPr>
          <a:xfrm>
            <a:off x="1140431" y="1911096"/>
            <a:ext cx="10213369" cy="2076651"/>
          </a:xfrm>
        </p:spPr>
        <p:txBody>
          <a:bodyPr vert="horz" lIns="91440" tIns="45720" rIns="91440" bIns="45720" rtlCol="0" anchor="b">
            <a:noAutofit/>
          </a:bodyPr>
          <a:lstStyle/>
          <a:p>
            <a:pPr algn="ctr"/>
            <a:r>
              <a:rPr lang="en-US" kern="1200">
                <a:solidFill>
                  <a:srgbClr val="FFFFFF"/>
                </a:solidFill>
                <a:latin typeface="Cavolini" panose="03000502040302020204" pitchFamily="66" charset="0"/>
                <a:cs typeface="Cavolini" panose="03000502040302020204" pitchFamily="66" charset="0"/>
              </a:rPr>
              <a:t>Question 3</a:t>
            </a:r>
            <a:br>
              <a:rPr lang="en-US" kern="1200">
                <a:solidFill>
                  <a:srgbClr val="FFFFFF"/>
                </a:solidFill>
                <a:latin typeface="Cavolini" panose="03000502040302020204" pitchFamily="66" charset="0"/>
                <a:cs typeface="Cavolini" panose="03000502040302020204" pitchFamily="66" charset="0"/>
              </a:rPr>
            </a:br>
            <a:br>
              <a:rPr lang="en-US" kern="1200">
                <a:solidFill>
                  <a:srgbClr val="FFFFFF"/>
                </a:solidFill>
                <a:latin typeface="Cavolini" panose="03000502040302020204" pitchFamily="66" charset="0"/>
                <a:cs typeface="Cavolini" panose="03000502040302020204" pitchFamily="66" charset="0"/>
              </a:rPr>
            </a:br>
            <a:r>
              <a:rPr lang="en-US" kern="1200">
                <a:solidFill>
                  <a:srgbClr val="FFFFFF"/>
                </a:solidFill>
                <a:latin typeface="Cavolini" panose="03000502040302020204" pitchFamily="66" charset="0"/>
                <a:cs typeface="Cavolini" panose="03000502040302020204" pitchFamily="66" charset="0"/>
              </a:rPr>
              <a:t>What are we going to do now?</a:t>
            </a:r>
          </a:p>
        </p:txBody>
      </p:sp>
      <p:sp>
        <p:nvSpPr>
          <p:cNvPr id="11" name="sketch line">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22Recorded Sound">
            <a:hlinkClick r:id="" action="ppaction://media"/>
            <a:extLst>
              <a:ext uri="{FF2B5EF4-FFF2-40B4-BE49-F238E27FC236}">
                <a16:creationId xmlns:a16="http://schemas.microsoft.com/office/drawing/2014/main" id="{7AA840A5-624E-E62D-D9EA-57E7372F00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53800" y="6124349"/>
            <a:ext cx="406400" cy="406400"/>
          </a:xfrm>
          <a:prstGeom prst="rect">
            <a:avLst/>
          </a:prstGeom>
        </p:spPr>
      </p:pic>
    </p:spTree>
    <p:extLst>
      <p:ext uri="{BB962C8B-B14F-4D97-AF65-F5344CB8AC3E}">
        <p14:creationId xmlns:p14="http://schemas.microsoft.com/office/powerpoint/2010/main" val="876512845"/>
      </p:ext>
    </p:extLst>
  </p:cSld>
  <p:clrMapOvr>
    <a:masterClrMapping/>
  </p:clrMapOvr>
  <mc:AlternateContent xmlns:mc="http://schemas.openxmlformats.org/markup-compatibility/2006" xmlns:p14="http://schemas.microsoft.com/office/powerpoint/2010/main">
    <mc:Choice Requires="p14">
      <p:transition spd="slow" p14:dur="2000" advTm="13056"/>
    </mc:Choice>
    <mc:Fallback xmlns="">
      <p:transition spd="slow" advTm="13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5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4FB6C-E99A-EA15-1E48-B306A8CE6A2D}"/>
              </a:ext>
            </a:extLst>
          </p:cNvPr>
          <p:cNvSpPr>
            <a:spLocks noGrp="1"/>
          </p:cNvSpPr>
          <p:nvPr>
            <p:ph type="title"/>
          </p:nvPr>
        </p:nvSpPr>
        <p:spPr>
          <a:xfrm>
            <a:off x="838200" y="365125"/>
            <a:ext cx="10515600" cy="1147989"/>
          </a:xfrm>
        </p:spPr>
        <p:txBody>
          <a:bodyPr>
            <a:normAutofit/>
          </a:bodyPr>
          <a:lstStyle/>
          <a:p>
            <a:r>
              <a:rPr lang="en-GB" sz="3600">
                <a:latin typeface="Cavolini" panose="03000502040302020204" pitchFamily="66" charset="0"/>
                <a:cs typeface="Cavolini" panose="03000502040302020204" pitchFamily="66" charset="0"/>
              </a:rPr>
              <a:t>Identify your areas for development </a:t>
            </a:r>
            <a:br>
              <a:rPr lang="en-GB" sz="3600">
                <a:latin typeface="Cavolini" panose="03000502040302020204" pitchFamily="66" charset="0"/>
                <a:cs typeface="Cavolini" panose="03000502040302020204" pitchFamily="66" charset="0"/>
              </a:rPr>
            </a:br>
            <a:r>
              <a:rPr lang="en-GB" sz="3600">
                <a:latin typeface="Cavolini" panose="03000502040302020204" pitchFamily="66" charset="0"/>
                <a:cs typeface="Cavolini" panose="03000502040302020204" pitchFamily="66" charset="0"/>
              </a:rPr>
              <a:t>&amp; plan your changes</a:t>
            </a:r>
          </a:p>
        </p:txBody>
      </p:sp>
      <p:sp>
        <p:nvSpPr>
          <p:cNvPr id="5" name="Flowchart: Connector 4">
            <a:extLst>
              <a:ext uri="{FF2B5EF4-FFF2-40B4-BE49-F238E27FC236}">
                <a16:creationId xmlns:a16="http://schemas.microsoft.com/office/drawing/2014/main" id="{4F6BE488-40D5-6C01-AD35-04548647E549}"/>
              </a:ext>
            </a:extLst>
          </p:cNvPr>
          <p:cNvSpPr/>
          <p:nvPr/>
        </p:nvSpPr>
        <p:spPr>
          <a:xfrm>
            <a:off x="9970510" y="987455"/>
            <a:ext cx="2042964" cy="2109410"/>
          </a:xfrm>
          <a:prstGeom prst="flowChartConnector">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lowchart: Connector 5">
            <a:extLst>
              <a:ext uri="{FF2B5EF4-FFF2-40B4-BE49-F238E27FC236}">
                <a16:creationId xmlns:a16="http://schemas.microsoft.com/office/drawing/2014/main" id="{681C899D-D30D-1BF7-1E8E-F5B9720A0257}"/>
              </a:ext>
            </a:extLst>
          </p:cNvPr>
          <p:cNvSpPr/>
          <p:nvPr/>
        </p:nvSpPr>
        <p:spPr>
          <a:xfrm>
            <a:off x="10054046" y="3429000"/>
            <a:ext cx="2042964" cy="2043370"/>
          </a:xfrm>
          <a:prstGeom prst="flowChartConnector">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E211AE97-A02D-A7AE-830E-0EBE9A9B3D97}"/>
              </a:ext>
            </a:extLst>
          </p:cNvPr>
          <p:cNvSpPr txBox="1"/>
          <p:nvPr/>
        </p:nvSpPr>
        <p:spPr>
          <a:xfrm>
            <a:off x="10167983" y="1258281"/>
            <a:ext cx="1731554" cy="1754326"/>
          </a:xfrm>
          <a:prstGeom prst="rect">
            <a:avLst/>
          </a:prstGeom>
          <a:noFill/>
        </p:spPr>
        <p:txBody>
          <a:bodyPr wrap="square" rtlCol="0">
            <a:spAutoFit/>
          </a:bodyPr>
          <a:lstStyle/>
          <a:p>
            <a:pPr algn="ctr"/>
            <a:r>
              <a:rPr lang="en-GB">
                <a:solidFill>
                  <a:schemeClr val="bg1"/>
                </a:solidFill>
              </a:rPr>
              <a:t>Identify your areas for development</a:t>
            </a:r>
          </a:p>
          <a:p>
            <a:pPr algn="ctr"/>
            <a:r>
              <a:rPr lang="en-GB" b="1">
                <a:solidFill>
                  <a:schemeClr val="bg1"/>
                </a:solidFill>
              </a:rPr>
              <a:t>What are we going to do now?</a:t>
            </a:r>
          </a:p>
        </p:txBody>
      </p:sp>
      <p:sp>
        <p:nvSpPr>
          <p:cNvPr id="9" name="TextBox 8">
            <a:extLst>
              <a:ext uri="{FF2B5EF4-FFF2-40B4-BE49-F238E27FC236}">
                <a16:creationId xmlns:a16="http://schemas.microsoft.com/office/drawing/2014/main" id="{507553E3-22E1-92C4-75B0-64EAF65AD8AB}"/>
              </a:ext>
            </a:extLst>
          </p:cNvPr>
          <p:cNvSpPr txBox="1"/>
          <p:nvPr/>
        </p:nvSpPr>
        <p:spPr>
          <a:xfrm>
            <a:off x="10137582" y="3755945"/>
            <a:ext cx="2042160" cy="1323439"/>
          </a:xfrm>
          <a:prstGeom prst="rect">
            <a:avLst/>
          </a:prstGeom>
          <a:noFill/>
        </p:spPr>
        <p:txBody>
          <a:bodyPr wrap="square" rtlCol="0">
            <a:spAutoFit/>
          </a:bodyPr>
          <a:lstStyle/>
          <a:p>
            <a:pPr algn="ctr"/>
            <a:r>
              <a:rPr lang="en-GB" sz="1600">
                <a:solidFill>
                  <a:schemeClr val="bg1"/>
                </a:solidFill>
              </a:rPr>
              <a:t>Plan your changes</a:t>
            </a:r>
          </a:p>
          <a:p>
            <a:pPr algn="ctr"/>
            <a:r>
              <a:rPr lang="en-GB" sz="1600">
                <a:solidFill>
                  <a:schemeClr val="bg1"/>
                </a:solidFill>
              </a:rPr>
              <a:t>Improvement plan What Actions do you need to do. </a:t>
            </a:r>
          </a:p>
          <a:p>
            <a:pPr algn="ctr"/>
            <a:r>
              <a:rPr lang="en-GB" sz="1600">
                <a:solidFill>
                  <a:schemeClr val="bg1"/>
                </a:solidFill>
              </a:rPr>
              <a:t>Who? How? When?</a:t>
            </a:r>
          </a:p>
        </p:txBody>
      </p:sp>
      <p:sp>
        <p:nvSpPr>
          <p:cNvPr id="10" name="TextBox 9">
            <a:extLst>
              <a:ext uri="{FF2B5EF4-FFF2-40B4-BE49-F238E27FC236}">
                <a16:creationId xmlns:a16="http://schemas.microsoft.com/office/drawing/2014/main" id="{B3484AD1-584F-E639-1EB4-2BD2684F2BCC}"/>
              </a:ext>
            </a:extLst>
          </p:cNvPr>
          <p:cNvSpPr txBox="1"/>
          <p:nvPr/>
        </p:nvSpPr>
        <p:spPr>
          <a:xfrm>
            <a:off x="466928" y="1932940"/>
            <a:ext cx="8190689" cy="3416320"/>
          </a:xfrm>
          <a:prstGeom prst="rect">
            <a:avLst/>
          </a:prstGeom>
          <a:noFill/>
        </p:spPr>
        <p:txBody>
          <a:bodyPr wrap="square" rtlCol="0">
            <a:spAutoFit/>
          </a:bodyPr>
          <a:lstStyle/>
          <a:p>
            <a:r>
              <a:rPr lang="en-GB" sz="2400">
                <a:latin typeface="Cavolini" panose="03000502040302020204" pitchFamily="66" charset="0"/>
                <a:cs typeface="Cavolini" panose="03000502040302020204" pitchFamily="66" charset="0"/>
              </a:rPr>
              <a:t>Things to consider:</a:t>
            </a:r>
          </a:p>
          <a:p>
            <a:endParaRPr lang="en-GB" sz="2400">
              <a:latin typeface="Cavolini" panose="03000502040302020204" pitchFamily="66" charset="0"/>
              <a:cs typeface="Cavolini" panose="03000502040302020204" pitchFamily="66" charset="0"/>
            </a:endParaRPr>
          </a:p>
          <a:p>
            <a:pPr marL="457200" indent="-457200">
              <a:buFont typeface="Arial" panose="020B0604020202020204" pitchFamily="34" charset="0"/>
              <a:buChar char="•"/>
            </a:pPr>
            <a:r>
              <a:rPr lang="en-GB" sz="2400">
                <a:latin typeface="Cavolini" panose="03000502040302020204" pitchFamily="66" charset="0"/>
                <a:cs typeface="Cavolini" panose="03000502040302020204" pitchFamily="66" charset="0"/>
              </a:rPr>
              <a:t>What needs to improve/change?</a:t>
            </a:r>
          </a:p>
          <a:p>
            <a:endParaRPr lang="en-GB" sz="2400">
              <a:latin typeface="Cavolini" panose="03000502040302020204" pitchFamily="66" charset="0"/>
              <a:cs typeface="Cavolini" panose="03000502040302020204" pitchFamily="66" charset="0"/>
            </a:endParaRPr>
          </a:p>
          <a:p>
            <a:pPr marL="457200" indent="-457200">
              <a:buFont typeface="Arial" panose="020B0604020202020204" pitchFamily="34" charset="0"/>
              <a:buChar char="•"/>
            </a:pPr>
            <a:r>
              <a:rPr lang="en-GB" sz="2400">
                <a:latin typeface="Cavolini" panose="03000502040302020204" pitchFamily="66" charset="0"/>
                <a:cs typeface="Cavolini" panose="03000502040302020204" pitchFamily="66" charset="0"/>
              </a:rPr>
              <a:t>How can we build on what’s already working?</a:t>
            </a:r>
          </a:p>
          <a:p>
            <a:endParaRPr lang="en-GB" sz="2400">
              <a:latin typeface="Cavolini" panose="03000502040302020204" pitchFamily="66" charset="0"/>
              <a:cs typeface="Cavolini" panose="03000502040302020204" pitchFamily="66" charset="0"/>
            </a:endParaRPr>
          </a:p>
          <a:p>
            <a:pPr marL="457200" indent="-457200">
              <a:buFont typeface="Arial" panose="020B0604020202020204" pitchFamily="34" charset="0"/>
              <a:buChar char="•"/>
            </a:pPr>
            <a:r>
              <a:rPr lang="en-GB" sz="2400">
                <a:latin typeface="Cavolini" panose="03000502040302020204" pitchFamily="66" charset="0"/>
                <a:cs typeface="Cavolini" panose="03000502040302020204" pitchFamily="66" charset="0"/>
              </a:rPr>
              <a:t>Are your improvements/changes realistic and impactful?</a:t>
            </a:r>
          </a:p>
        </p:txBody>
      </p:sp>
      <p:pic>
        <p:nvPicPr>
          <p:cNvPr id="3" name="23Recorded Sound">
            <a:hlinkClick r:id="" action="ppaction://media"/>
            <a:extLst>
              <a:ext uri="{FF2B5EF4-FFF2-40B4-BE49-F238E27FC236}">
                <a16:creationId xmlns:a16="http://schemas.microsoft.com/office/drawing/2014/main" id="{2AEA8F78-932B-F891-CED0-9EC793461C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965" y="6258367"/>
            <a:ext cx="406400" cy="406400"/>
          </a:xfrm>
          <a:prstGeom prst="rect">
            <a:avLst/>
          </a:prstGeom>
        </p:spPr>
      </p:pic>
    </p:spTree>
    <p:extLst>
      <p:ext uri="{BB962C8B-B14F-4D97-AF65-F5344CB8AC3E}">
        <p14:creationId xmlns:p14="http://schemas.microsoft.com/office/powerpoint/2010/main" val="874347852"/>
      </p:ext>
    </p:extLst>
  </p:cSld>
  <p:clrMapOvr>
    <a:masterClrMapping/>
  </p:clrMapOvr>
  <mc:AlternateContent xmlns:mc="http://schemas.openxmlformats.org/markup-compatibility/2006" xmlns:p14="http://schemas.microsoft.com/office/powerpoint/2010/main">
    <mc:Choice Requires="p14">
      <p:transition spd="slow" p14:dur="2000" advTm="24481"/>
    </mc:Choice>
    <mc:Fallback xmlns="">
      <p:transition spd="slow" advTm="24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4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A2BCEED0-6653-1EAF-BE49-2DD10A3C2801}"/>
              </a:ext>
            </a:extLst>
          </p:cNvPr>
          <p:cNvPicPr>
            <a:picLocks noChangeAspect="1"/>
          </p:cNvPicPr>
          <p:nvPr/>
        </p:nvPicPr>
        <p:blipFill>
          <a:blip r:embed="rId5"/>
          <a:stretch>
            <a:fillRect/>
          </a:stretch>
        </p:blipFill>
        <p:spPr>
          <a:xfrm>
            <a:off x="1567543" y="1046092"/>
            <a:ext cx="8605840" cy="5531890"/>
          </a:xfrm>
          <a:prstGeom prst="rect">
            <a:avLst/>
          </a:prstGeom>
          <a:ln w="19050">
            <a:solidFill>
              <a:schemeClr val="tx1"/>
            </a:solidFill>
          </a:ln>
        </p:spPr>
      </p:pic>
      <p:sp>
        <p:nvSpPr>
          <p:cNvPr id="2" name="TextBox 1">
            <a:extLst>
              <a:ext uri="{FF2B5EF4-FFF2-40B4-BE49-F238E27FC236}">
                <a16:creationId xmlns:a16="http://schemas.microsoft.com/office/drawing/2014/main" id="{859EC44D-7762-B3B5-AAFC-E490FD7727BD}"/>
              </a:ext>
            </a:extLst>
          </p:cNvPr>
          <p:cNvSpPr txBox="1"/>
          <p:nvPr/>
        </p:nvSpPr>
        <p:spPr>
          <a:xfrm>
            <a:off x="511629" y="119743"/>
            <a:ext cx="10091057" cy="646331"/>
          </a:xfrm>
          <a:prstGeom prst="rect">
            <a:avLst/>
          </a:prstGeom>
          <a:noFill/>
        </p:spPr>
        <p:txBody>
          <a:bodyPr wrap="square" rtlCol="0">
            <a:spAutoFit/>
          </a:bodyPr>
          <a:lstStyle/>
          <a:p>
            <a:r>
              <a:rPr lang="en-GB" sz="3600">
                <a:latin typeface="Cavolini" panose="03000502040302020204" pitchFamily="66" charset="0"/>
                <a:cs typeface="Cavolini" panose="03000502040302020204" pitchFamily="66" charset="0"/>
              </a:rPr>
              <a:t>Highland Hills ELC Self-evaluation</a:t>
            </a:r>
          </a:p>
        </p:txBody>
      </p:sp>
      <p:pic>
        <p:nvPicPr>
          <p:cNvPr id="4" name="24Recorded Sound">
            <a:hlinkClick r:id="" action="ppaction://media"/>
            <a:extLst>
              <a:ext uri="{FF2B5EF4-FFF2-40B4-BE49-F238E27FC236}">
                <a16:creationId xmlns:a16="http://schemas.microsoft.com/office/drawing/2014/main" id="{D0B2A93A-A84D-3F10-F8D2-896F2CFEE5D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33002" y="6139752"/>
            <a:ext cx="406400" cy="406400"/>
          </a:xfrm>
          <a:prstGeom prst="rect">
            <a:avLst/>
          </a:prstGeom>
        </p:spPr>
      </p:pic>
    </p:spTree>
    <p:extLst>
      <p:ext uri="{BB962C8B-B14F-4D97-AF65-F5344CB8AC3E}">
        <p14:creationId xmlns:p14="http://schemas.microsoft.com/office/powerpoint/2010/main" val="1015008436"/>
      </p:ext>
    </p:extLst>
  </p:cSld>
  <p:clrMapOvr>
    <a:masterClrMapping/>
  </p:clrMapOvr>
  <mc:AlternateContent xmlns:mc="http://schemas.openxmlformats.org/markup-compatibility/2006" xmlns:p14="http://schemas.microsoft.com/office/powerpoint/2010/main">
    <mc:Choice Requires="p14">
      <p:transition spd="slow" p14:dur="2000" advTm="42461"/>
    </mc:Choice>
    <mc:Fallback xmlns="">
      <p:transition spd="slow" advTm="42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46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BBDE7A-414F-9678-F781-555840812E6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sX0" fmla="*/ 0 w 5649003"/>
              <a:gd name="csY0" fmla="*/ 5325836 h 10651671"/>
              <a:gd name="csX1" fmla="*/ 2824502 w 5649003"/>
              <a:gd name="csY1" fmla="*/ 0 h 10651671"/>
              <a:gd name="csX2" fmla="*/ 5649004 w 5649003"/>
              <a:gd name="csY2" fmla="*/ 5325836 h 10651671"/>
              <a:gd name="csX3" fmla="*/ 2824502 w 5649003"/>
              <a:gd name="csY3" fmla="*/ 10651672 h 10651671"/>
              <a:gd name="csX4" fmla="*/ 0 w 5649003"/>
              <a:gd name="csY4" fmla="*/ 5325836 h 10651671"/>
            </a:gdLst>
            <a:ahLst/>
            <a:cxnLst>
              <a:cxn ang="0">
                <a:pos x="csX0" y="csY0"/>
              </a:cxn>
              <a:cxn ang="0">
                <a:pos x="csX1" y="csY1"/>
              </a:cxn>
              <a:cxn ang="0">
                <a:pos x="csX2" y="csY2"/>
              </a:cxn>
              <a:cxn ang="0">
                <a:pos x="csX3" y="csY3"/>
              </a:cxn>
              <a:cxn ang="0">
                <a:pos x="csX4" y="cs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ABA808-14D5-C037-475B-5FBA9612BFEA}"/>
              </a:ext>
            </a:extLst>
          </p:cNvPr>
          <p:cNvSpPr>
            <a:spLocks noGrp="1"/>
          </p:cNvSpPr>
          <p:nvPr>
            <p:ph type="title"/>
          </p:nvPr>
        </p:nvSpPr>
        <p:spPr>
          <a:xfrm>
            <a:off x="2066544" y="1911096"/>
            <a:ext cx="8055864" cy="2076651"/>
          </a:xfrm>
        </p:spPr>
        <p:txBody>
          <a:bodyPr vert="horz" lIns="91440" tIns="45720" rIns="91440" bIns="45720" rtlCol="0" anchor="b">
            <a:normAutofit fontScale="90000"/>
          </a:bodyPr>
          <a:lstStyle/>
          <a:p>
            <a:pPr algn="ctr"/>
            <a:br>
              <a:rPr lang="en-US" sz="3600" kern="1200">
                <a:solidFill>
                  <a:srgbClr val="FFFFFF"/>
                </a:solidFill>
                <a:latin typeface="+mj-lt"/>
                <a:ea typeface="+mj-ea"/>
                <a:cs typeface="+mj-cs"/>
              </a:rPr>
            </a:br>
            <a:r>
              <a:rPr lang="en-US" sz="4900" kern="1200">
                <a:solidFill>
                  <a:srgbClr val="FFFFFF"/>
                </a:solidFill>
                <a:latin typeface="Cavolini" panose="03000502040302020204" pitchFamily="66" charset="0"/>
                <a:cs typeface="Cavolini" panose="03000502040302020204" pitchFamily="66" charset="0"/>
              </a:rPr>
              <a:t>Question 4</a:t>
            </a:r>
            <a:br>
              <a:rPr lang="en-US" sz="4900" kern="1200">
                <a:solidFill>
                  <a:srgbClr val="FFFFFF"/>
                </a:solidFill>
                <a:latin typeface="Cavolini" panose="03000502040302020204" pitchFamily="66" charset="0"/>
                <a:cs typeface="Cavolini" panose="03000502040302020204" pitchFamily="66" charset="0"/>
              </a:rPr>
            </a:br>
            <a:br>
              <a:rPr lang="en-US" sz="4900" kern="1200">
                <a:solidFill>
                  <a:srgbClr val="FFFFFF"/>
                </a:solidFill>
                <a:latin typeface="Cavolini" panose="03000502040302020204" pitchFamily="66" charset="0"/>
                <a:cs typeface="Cavolini" panose="03000502040302020204" pitchFamily="66" charset="0"/>
              </a:rPr>
            </a:br>
            <a:r>
              <a:rPr lang="en-US" sz="4900" kern="1200">
                <a:solidFill>
                  <a:srgbClr val="FFFFFF"/>
                </a:solidFill>
                <a:latin typeface="Cavolini" panose="03000502040302020204" pitchFamily="66" charset="0"/>
                <a:cs typeface="Cavolini" panose="03000502040302020204" pitchFamily="66" charset="0"/>
              </a:rPr>
              <a:t>What was the impact?</a:t>
            </a:r>
            <a:br>
              <a:rPr lang="en-US" sz="4900" kern="1200">
                <a:solidFill>
                  <a:srgbClr val="FFFFFF"/>
                </a:solidFill>
                <a:latin typeface="Cavolini" panose="03000502040302020204" pitchFamily="66" charset="0"/>
                <a:cs typeface="Cavolini" panose="03000502040302020204" pitchFamily="66" charset="0"/>
              </a:rPr>
            </a:br>
            <a:endParaRPr lang="en-US" sz="4900" kern="1200">
              <a:solidFill>
                <a:srgbClr val="FFFFFF"/>
              </a:solidFill>
              <a:latin typeface="Cavolini" panose="03000502040302020204" pitchFamily="66" charset="0"/>
              <a:cs typeface="Cavolini" panose="03000502040302020204" pitchFamily="66" charset="0"/>
            </a:endParaRPr>
          </a:p>
        </p:txBody>
      </p:sp>
      <p:sp>
        <p:nvSpPr>
          <p:cNvPr id="15" name="sketch line">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25Recorded Sound">
            <a:hlinkClick r:id="" action="ppaction://media"/>
            <a:extLst>
              <a:ext uri="{FF2B5EF4-FFF2-40B4-BE49-F238E27FC236}">
                <a16:creationId xmlns:a16="http://schemas.microsoft.com/office/drawing/2014/main" id="{83C48866-443E-B142-3E90-483A83D5FE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92642" y="6124349"/>
            <a:ext cx="406400" cy="406400"/>
          </a:xfrm>
          <a:prstGeom prst="rect">
            <a:avLst/>
          </a:prstGeom>
        </p:spPr>
      </p:pic>
    </p:spTree>
    <p:extLst>
      <p:ext uri="{BB962C8B-B14F-4D97-AF65-F5344CB8AC3E}">
        <p14:creationId xmlns:p14="http://schemas.microsoft.com/office/powerpoint/2010/main" val="355681436"/>
      </p:ext>
    </p:extLst>
  </p:cSld>
  <p:clrMapOvr>
    <a:masterClrMapping/>
  </p:clrMapOvr>
  <mc:AlternateContent xmlns:mc="http://schemas.openxmlformats.org/markup-compatibility/2006" xmlns:p14="http://schemas.microsoft.com/office/powerpoint/2010/main">
    <mc:Choice Requires="p14">
      <p:transition spd="slow" p14:dur="2000" advTm="8984"/>
    </mc:Choice>
    <mc:Fallback xmlns="">
      <p:transition spd="slow" advTm="8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5F217-A367-3FFF-8233-0B2D47365FE9}"/>
              </a:ext>
            </a:extLst>
          </p:cNvPr>
          <p:cNvSpPr>
            <a:spLocks noGrp="1"/>
          </p:cNvSpPr>
          <p:nvPr>
            <p:ph type="title"/>
          </p:nvPr>
        </p:nvSpPr>
        <p:spPr>
          <a:xfrm>
            <a:off x="722586" y="236240"/>
            <a:ext cx="10515600" cy="1325563"/>
          </a:xfrm>
        </p:spPr>
        <p:txBody>
          <a:bodyPr>
            <a:normAutofit/>
          </a:bodyPr>
          <a:lstStyle/>
          <a:p>
            <a:r>
              <a:rPr lang="en-GB" sz="3600">
                <a:latin typeface="Cavolini" panose="03000502040302020204" pitchFamily="66" charset="0"/>
                <a:cs typeface="Cavolini" panose="03000502040302020204" pitchFamily="66" charset="0"/>
              </a:rPr>
              <a:t>What was the impact?</a:t>
            </a:r>
          </a:p>
        </p:txBody>
      </p:sp>
      <p:sp>
        <p:nvSpPr>
          <p:cNvPr id="11" name="TextBox 10">
            <a:extLst>
              <a:ext uri="{FF2B5EF4-FFF2-40B4-BE49-F238E27FC236}">
                <a16:creationId xmlns:a16="http://schemas.microsoft.com/office/drawing/2014/main" id="{CD1BCC0C-47B0-18C0-1D37-061EDEB20634}"/>
              </a:ext>
            </a:extLst>
          </p:cNvPr>
          <p:cNvSpPr txBox="1"/>
          <p:nvPr/>
        </p:nvSpPr>
        <p:spPr>
          <a:xfrm>
            <a:off x="5300825" y="3847311"/>
            <a:ext cx="4840039" cy="646331"/>
          </a:xfrm>
          <a:prstGeom prst="rect">
            <a:avLst/>
          </a:prstGeom>
          <a:noFill/>
        </p:spPr>
        <p:txBody>
          <a:bodyPr wrap="square" rtlCol="0">
            <a:spAutoFit/>
          </a:bodyPr>
          <a:lstStyle/>
          <a:p>
            <a:r>
              <a:rPr lang="en-GB" sz="1200">
                <a:latin typeface="Cavolini" panose="03000502040302020204" pitchFamily="66" charset="0"/>
                <a:cs typeface="Cavolini" panose="03000502040302020204" pitchFamily="66" charset="0"/>
              </a:rPr>
              <a:t>Parents are consistently informed about vital information they need to know about their child due to effective use of the communication book.</a:t>
            </a:r>
            <a:endParaRPr lang="en-GB" sz="1200"/>
          </a:p>
        </p:txBody>
      </p:sp>
      <p:sp>
        <p:nvSpPr>
          <p:cNvPr id="12" name="TextBox 11">
            <a:extLst>
              <a:ext uri="{FF2B5EF4-FFF2-40B4-BE49-F238E27FC236}">
                <a16:creationId xmlns:a16="http://schemas.microsoft.com/office/drawing/2014/main" id="{EA710A75-E728-FEB5-341A-AD3D857B8385}"/>
              </a:ext>
            </a:extLst>
          </p:cNvPr>
          <p:cNvSpPr txBox="1"/>
          <p:nvPr/>
        </p:nvSpPr>
        <p:spPr>
          <a:xfrm>
            <a:off x="6277774" y="1829187"/>
            <a:ext cx="2886139" cy="369332"/>
          </a:xfrm>
          <a:prstGeom prst="rect">
            <a:avLst/>
          </a:prstGeom>
          <a:noFill/>
        </p:spPr>
        <p:txBody>
          <a:bodyPr wrap="square" rtlCol="0">
            <a:spAutoFit/>
          </a:bodyPr>
          <a:lstStyle/>
          <a:p>
            <a:r>
              <a:rPr lang="en-GB">
                <a:latin typeface="Cavolini" panose="03000502040302020204" pitchFamily="66" charset="0"/>
                <a:cs typeface="Cavolini" panose="03000502040302020204" pitchFamily="66" charset="0"/>
              </a:rPr>
              <a:t>Which meant that…</a:t>
            </a:r>
          </a:p>
        </p:txBody>
      </p:sp>
      <p:sp>
        <p:nvSpPr>
          <p:cNvPr id="3" name="TextBox 2">
            <a:extLst>
              <a:ext uri="{FF2B5EF4-FFF2-40B4-BE49-F238E27FC236}">
                <a16:creationId xmlns:a16="http://schemas.microsoft.com/office/drawing/2014/main" id="{BFE09A84-E608-93A5-A36B-6E687488B709}"/>
              </a:ext>
            </a:extLst>
          </p:cNvPr>
          <p:cNvSpPr txBox="1"/>
          <p:nvPr/>
        </p:nvSpPr>
        <p:spPr>
          <a:xfrm>
            <a:off x="1131958" y="1855116"/>
            <a:ext cx="2090370" cy="369332"/>
          </a:xfrm>
          <a:prstGeom prst="rect">
            <a:avLst/>
          </a:prstGeom>
          <a:noFill/>
        </p:spPr>
        <p:txBody>
          <a:bodyPr wrap="square" rtlCol="0">
            <a:spAutoFit/>
          </a:bodyPr>
          <a:lstStyle/>
          <a:p>
            <a:r>
              <a:rPr lang="en-GB">
                <a:latin typeface="Cavolini" panose="03000502040302020204" pitchFamily="66" charset="0"/>
                <a:cs typeface="Cavolini" panose="03000502040302020204" pitchFamily="66" charset="0"/>
              </a:rPr>
              <a:t>We did this…</a:t>
            </a:r>
          </a:p>
        </p:txBody>
      </p:sp>
      <p:sp>
        <p:nvSpPr>
          <p:cNvPr id="6" name="TextBox 5">
            <a:extLst>
              <a:ext uri="{FF2B5EF4-FFF2-40B4-BE49-F238E27FC236}">
                <a16:creationId xmlns:a16="http://schemas.microsoft.com/office/drawing/2014/main" id="{28648250-190A-4DDD-F806-9A1F92FF7D28}"/>
              </a:ext>
            </a:extLst>
          </p:cNvPr>
          <p:cNvSpPr txBox="1"/>
          <p:nvPr/>
        </p:nvSpPr>
        <p:spPr>
          <a:xfrm>
            <a:off x="259806" y="3847311"/>
            <a:ext cx="3834674" cy="738664"/>
          </a:xfrm>
          <a:prstGeom prst="rect">
            <a:avLst/>
          </a:prstGeom>
          <a:noFill/>
        </p:spPr>
        <p:txBody>
          <a:bodyPr wrap="square">
            <a:spAutoFit/>
          </a:bodyPr>
          <a:lstStyle/>
          <a:p>
            <a:r>
              <a:rPr lang="en-GB" sz="1200">
                <a:latin typeface="Cavolini" panose="03000502040302020204" pitchFamily="66" charset="0"/>
                <a:cs typeface="Cavolini" panose="03000502040302020204" pitchFamily="66" charset="0"/>
              </a:rPr>
              <a:t>We set up a daily communication book that all keyworkers use</a:t>
            </a:r>
          </a:p>
          <a:p>
            <a:endParaRPr lang="en-GB"/>
          </a:p>
        </p:txBody>
      </p:sp>
      <p:sp>
        <p:nvSpPr>
          <p:cNvPr id="7" name="TextBox 6">
            <a:extLst>
              <a:ext uri="{FF2B5EF4-FFF2-40B4-BE49-F238E27FC236}">
                <a16:creationId xmlns:a16="http://schemas.microsoft.com/office/drawing/2014/main" id="{2552C176-6950-8115-FE2B-83C9273352CE}"/>
              </a:ext>
            </a:extLst>
          </p:cNvPr>
          <p:cNvSpPr txBox="1"/>
          <p:nvPr/>
        </p:nvSpPr>
        <p:spPr>
          <a:xfrm>
            <a:off x="259806" y="2840733"/>
            <a:ext cx="3565960" cy="461665"/>
          </a:xfrm>
          <a:prstGeom prst="rect">
            <a:avLst/>
          </a:prstGeom>
          <a:noFill/>
        </p:spPr>
        <p:txBody>
          <a:bodyPr wrap="square" rtlCol="0">
            <a:spAutoFit/>
          </a:bodyPr>
          <a:lstStyle/>
          <a:p>
            <a:r>
              <a:rPr lang="en-GB" sz="1200">
                <a:latin typeface="Cavolini" panose="03000502040302020204" pitchFamily="66" charset="0"/>
                <a:cs typeface="Cavolini" panose="03000502040302020204" pitchFamily="66" charset="0"/>
              </a:rPr>
              <a:t>Looked at staff deployment and rotas during drop off and pick up times</a:t>
            </a:r>
          </a:p>
        </p:txBody>
      </p:sp>
      <p:sp>
        <p:nvSpPr>
          <p:cNvPr id="14" name="TextBox 13">
            <a:extLst>
              <a:ext uri="{FF2B5EF4-FFF2-40B4-BE49-F238E27FC236}">
                <a16:creationId xmlns:a16="http://schemas.microsoft.com/office/drawing/2014/main" id="{D4401CD8-7D05-E1E1-C2A7-51305F277973}"/>
              </a:ext>
            </a:extLst>
          </p:cNvPr>
          <p:cNvSpPr txBox="1"/>
          <p:nvPr/>
        </p:nvSpPr>
        <p:spPr>
          <a:xfrm>
            <a:off x="259806" y="4678308"/>
            <a:ext cx="3454400" cy="646331"/>
          </a:xfrm>
          <a:prstGeom prst="rect">
            <a:avLst/>
          </a:prstGeom>
          <a:noFill/>
        </p:spPr>
        <p:txBody>
          <a:bodyPr wrap="square" rtlCol="0">
            <a:spAutoFit/>
          </a:bodyPr>
          <a:lstStyle/>
          <a:p>
            <a:r>
              <a:rPr lang="en-GB" sz="1200">
                <a:latin typeface="Cavolini" panose="03000502040302020204" pitchFamily="66" charset="0"/>
                <a:cs typeface="Cavolini" panose="03000502040302020204" pitchFamily="66" charset="0"/>
              </a:rPr>
              <a:t>We created a newsletter to invite all families into the ELC at drop off and pick up times</a:t>
            </a:r>
          </a:p>
        </p:txBody>
      </p:sp>
      <p:sp>
        <p:nvSpPr>
          <p:cNvPr id="15" name="TextBox 14">
            <a:extLst>
              <a:ext uri="{FF2B5EF4-FFF2-40B4-BE49-F238E27FC236}">
                <a16:creationId xmlns:a16="http://schemas.microsoft.com/office/drawing/2014/main" id="{994651CB-8DEE-DEC7-09F6-F1D2CF9754CB}"/>
              </a:ext>
            </a:extLst>
          </p:cNvPr>
          <p:cNvSpPr txBox="1"/>
          <p:nvPr/>
        </p:nvSpPr>
        <p:spPr>
          <a:xfrm>
            <a:off x="5300825" y="4678308"/>
            <a:ext cx="4480560" cy="646331"/>
          </a:xfrm>
          <a:prstGeom prst="rect">
            <a:avLst/>
          </a:prstGeom>
          <a:noFill/>
        </p:spPr>
        <p:txBody>
          <a:bodyPr wrap="square" rtlCol="0">
            <a:spAutoFit/>
          </a:bodyPr>
          <a:lstStyle/>
          <a:p>
            <a:r>
              <a:rPr lang="en-GB" sz="1200">
                <a:latin typeface="Cavolini" panose="03000502040302020204" pitchFamily="66" charset="0"/>
                <a:cs typeface="Cavolini" panose="03000502040302020204" pitchFamily="66" charset="0"/>
              </a:rPr>
              <a:t>Almost all children are able to share their ELC experience with their families at drop off and pick up times. </a:t>
            </a:r>
          </a:p>
        </p:txBody>
      </p:sp>
      <p:sp>
        <p:nvSpPr>
          <p:cNvPr id="16" name="TextBox 15">
            <a:extLst>
              <a:ext uri="{FF2B5EF4-FFF2-40B4-BE49-F238E27FC236}">
                <a16:creationId xmlns:a16="http://schemas.microsoft.com/office/drawing/2014/main" id="{CA5D4EB9-189E-68FD-2084-77FAB2FD9C36}"/>
              </a:ext>
            </a:extLst>
          </p:cNvPr>
          <p:cNvSpPr txBox="1"/>
          <p:nvPr/>
        </p:nvSpPr>
        <p:spPr>
          <a:xfrm>
            <a:off x="322942" y="5696912"/>
            <a:ext cx="3502823" cy="461665"/>
          </a:xfrm>
          <a:prstGeom prst="rect">
            <a:avLst/>
          </a:prstGeom>
          <a:noFill/>
        </p:spPr>
        <p:txBody>
          <a:bodyPr wrap="square" rtlCol="0">
            <a:spAutoFit/>
          </a:bodyPr>
          <a:lstStyle/>
          <a:p>
            <a:r>
              <a:rPr lang="en-GB" sz="1200"/>
              <a:t>A</a:t>
            </a:r>
            <a:r>
              <a:rPr lang="en-GB" sz="1200">
                <a:latin typeface="Cavolini" panose="03000502040302020204" pitchFamily="66" charset="0"/>
                <a:cs typeface="Cavolini" panose="03000502040302020204" pitchFamily="66" charset="0"/>
              </a:rPr>
              <a:t>ll staff to warmly welcome families into the nursery</a:t>
            </a:r>
          </a:p>
        </p:txBody>
      </p:sp>
      <p:sp>
        <p:nvSpPr>
          <p:cNvPr id="17" name="TextBox 16">
            <a:extLst>
              <a:ext uri="{FF2B5EF4-FFF2-40B4-BE49-F238E27FC236}">
                <a16:creationId xmlns:a16="http://schemas.microsoft.com/office/drawing/2014/main" id="{8FE12E46-3AAB-C7B7-1169-512990DB255B}"/>
              </a:ext>
            </a:extLst>
          </p:cNvPr>
          <p:cNvSpPr txBox="1"/>
          <p:nvPr/>
        </p:nvSpPr>
        <p:spPr>
          <a:xfrm>
            <a:off x="5300825" y="5628640"/>
            <a:ext cx="6230775" cy="830997"/>
          </a:xfrm>
          <a:prstGeom prst="rect">
            <a:avLst/>
          </a:prstGeom>
          <a:noFill/>
        </p:spPr>
        <p:txBody>
          <a:bodyPr wrap="square" rtlCol="0">
            <a:spAutoFit/>
          </a:bodyPr>
          <a:lstStyle/>
          <a:p>
            <a:r>
              <a:rPr lang="en-GB" sz="1200">
                <a:latin typeface="Cavolini" panose="03000502040302020204" pitchFamily="66" charset="0"/>
                <a:cs typeface="Cavolini" panose="03000502040302020204" pitchFamily="66" charset="0"/>
              </a:rPr>
              <a:t>Comments from families note that they now feel more welcome in the nursery and have time given to them to talk about their child. This is one of the nursery values that all children and their families feel welcome.</a:t>
            </a:r>
          </a:p>
        </p:txBody>
      </p:sp>
      <p:sp>
        <p:nvSpPr>
          <p:cNvPr id="19" name="TextBox 18">
            <a:extLst>
              <a:ext uri="{FF2B5EF4-FFF2-40B4-BE49-F238E27FC236}">
                <a16:creationId xmlns:a16="http://schemas.microsoft.com/office/drawing/2014/main" id="{CB9FC730-1D8B-FA01-C8F6-974EEDA317BA}"/>
              </a:ext>
            </a:extLst>
          </p:cNvPr>
          <p:cNvSpPr txBox="1"/>
          <p:nvPr/>
        </p:nvSpPr>
        <p:spPr>
          <a:xfrm>
            <a:off x="5300825" y="2792083"/>
            <a:ext cx="4480560" cy="830997"/>
          </a:xfrm>
          <a:prstGeom prst="rect">
            <a:avLst/>
          </a:prstGeom>
          <a:noFill/>
        </p:spPr>
        <p:txBody>
          <a:bodyPr wrap="square" rtlCol="0">
            <a:spAutoFit/>
          </a:bodyPr>
          <a:lstStyle/>
          <a:p>
            <a:r>
              <a:rPr lang="en-GB" sz="1200">
                <a:latin typeface="Cavolini" panose="03000502040302020204" pitchFamily="66" charset="0"/>
                <a:cs typeface="Cavolini" panose="03000502040302020204" pitchFamily="66" charset="0"/>
              </a:rPr>
              <a:t>Families now receive informal daily feedback about what their child has been learning in nursery that day because staff are available during these times</a:t>
            </a:r>
          </a:p>
        </p:txBody>
      </p:sp>
      <p:sp>
        <p:nvSpPr>
          <p:cNvPr id="5" name="Flowchart: Connector 4">
            <a:extLst>
              <a:ext uri="{FF2B5EF4-FFF2-40B4-BE49-F238E27FC236}">
                <a16:creationId xmlns:a16="http://schemas.microsoft.com/office/drawing/2014/main" id="{0FA2AB82-1D36-5F0B-AC79-2711F7C7AA27}"/>
              </a:ext>
            </a:extLst>
          </p:cNvPr>
          <p:cNvSpPr/>
          <p:nvPr/>
        </p:nvSpPr>
        <p:spPr>
          <a:xfrm>
            <a:off x="9914710" y="398363"/>
            <a:ext cx="1905362" cy="1955138"/>
          </a:xfrm>
          <a:prstGeom prst="flowChartConnector">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Assess </a:t>
            </a:r>
            <a:r>
              <a:rPr lang="en-GB" sz="1600" b="1"/>
              <a:t>your impact</a:t>
            </a:r>
          </a:p>
          <a:p>
            <a:pPr algn="ctr"/>
            <a:r>
              <a:rPr lang="en-GB" sz="1400"/>
              <a:t>Review the improvement plan. So what? question</a:t>
            </a:r>
          </a:p>
        </p:txBody>
      </p:sp>
      <p:sp>
        <p:nvSpPr>
          <p:cNvPr id="4" name="Arrow: Right 3">
            <a:extLst>
              <a:ext uri="{FF2B5EF4-FFF2-40B4-BE49-F238E27FC236}">
                <a16:creationId xmlns:a16="http://schemas.microsoft.com/office/drawing/2014/main" id="{3AEA831D-1DD2-6FE3-A355-2F77A7E643F9}"/>
              </a:ext>
            </a:extLst>
          </p:cNvPr>
          <p:cNvSpPr/>
          <p:nvPr/>
        </p:nvSpPr>
        <p:spPr>
          <a:xfrm>
            <a:off x="4026510" y="3134646"/>
            <a:ext cx="1030013" cy="1558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A0444F8C-FEE2-97BB-2864-A2318BB64382}"/>
              </a:ext>
            </a:extLst>
          </p:cNvPr>
          <p:cNvSpPr/>
          <p:nvPr/>
        </p:nvSpPr>
        <p:spPr>
          <a:xfrm>
            <a:off x="4026511" y="4026018"/>
            <a:ext cx="1030013" cy="1558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110025D1-2CB8-B20C-9036-C44C8451D197}"/>
              </a:ext>
            </a:extLst>
          </p:cNvPr>
          <p:cNvSpPr/>
          <p:nvPr/>
        </p:nvSpPr>
        <p:spPr>
          <a:xfrm>
            <a:off x="4026512" y="4845609"/>
            <a:ext cx="1030013" cy="1558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086C8D0D-31B3-8A58-9D48-14A142A08A24}"/>
              </a:ext>
            </a:extLst>
          </p:cNvPr>
          <p:cNvSpPr/>
          <p:nvPr/>
        </p:nvSpPr>
        <p:spPr>
          <a:xfrm>
            <a:off x="4026513" y="5849812"/>
            <a:ext cx="1030013" cy="1558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Recorded Sound">
            <a:hlinkClick r:id="" action="ppaction://media"/>
            <a:extLst>
              <a:ext uri="{FF2B5EF4-FFF2-40B4-BE49-F238E27FC236}">
                <a16:creationId xmlns:a16="http://schemas.microsoft.com/office/drawing/2014/main" id="{B38A4465-345C-D871-3488-9B08554B7AB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21388" y="6314552"/>
            <a:ext cx="406400" cy="406400"/>
          </a:xfrm>
          <a:prstGeom prst="rect">
            <a:avLst/>
          </a:prstGeom>
        </p:spPr>
      </p:pic>
    </p:spTree>
    <p:extLst>
      <p:ext uri="{BB962C8B-B14F-4D97-AF65-F5344CB8AC3E}">
        <p14:creationId xmlns:p14="http://schemas.microsoft.com/office/powerpoint/2010/main" val="3542692453"/>
      </p:ext>
    </p:extLst>
  </p:cSld>
  <p:clrMapOvr>
    <a:masterClrMapping/>
  </p:clrMapOvr>
  <mc:AlternateContent xmlns:mc="http://schemas.openxmlformats.org/markup-compatibility/2006" xmlns:p14="http://schemas.microsoft.com/office/powerpoint/2010/main">
    <mc:Choice Requires="p14">
      <p:transition spd="slow" p14:dur="2000" advTm="100184"/>
    </mc:Choice>
    <mc:Fallback xmlns="">
      <p:transition spd="slow" advTm="100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84"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6E0C409-BB4D-19DF-9491-9FEA6E0B4E9D}"/>
              </a:ext>
            </a:extLst>
          </p:cNvPr>
          <p:cNvPicPr>
            <a:picLocks noChangeAspect="1"/>
          </p:cNvPicPr>
          <p:nvPr/>
        </p:nvPicPr>
        <p:blipFill>
          <a:blip r:embed="rId5"/>
          <a:stretch>
            <a:fillRect/>
          </a:stretch>
        </p:blipFill>
        <p:spPr>
          <a:xfrm>
            <a:off x="3357879" y="508806"/>
            <a:ext cx="5638936" cy="5824766"/>
          </a:xfrm>
          <a:prstGeom prst="rect">
            <a:avLst/>
          </a:prstGeom>
        </p:spPr>
      </p:pic>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5C39232C-4ADB-5F74-3581-DB16CA436646}"/>
                  </a:ext>
                </a:extLst>
              </p14:cNvPr>
              <p14:cNvContentPartPr/>
              <p14:nvPr/>
            </p14:nvContentPartPr>
            <p14:xfrm>
              <a:off x="2396982" y="3570310"/>
              <a:ext cx="7782120" cy="3160440"/>
            </p14:xfrm>
          </p:contentPart>
        </mc:Choice>
        <mc:Fallback xmlns="">
          <p:pic>
            <p:nvPicPr>
              <p:cNvPr id="6" name="Ink 5">
                <a:extLst>
                  <a:ext uri="{FF2B5EF4-FFF2-40B4-BE49-F238E27FC236}">
                    <a16:creationId xmlns:a16="http://schemas.microsoft.com/office/drawing/2014/main" id="{5C39232C-4ADB-5F74-3581-DB16CA436646}"/>
                  </a:ext>
                </a:extLst>
              </p:cNvPr>
              <p:cNvPicPr/>
              <p:nvPr/>
            </p:nvPicPr>
            <p:blipFill>
              <a:blip r:embed="rId7"/>
              <a:stretch>
                <a:fillRect/>
              </a:stretch>
            </p:blipFill>
            <p:spPr>
              <a:xfrm>
                <a:off x="2342980" y="3462310"/>
                <a:ext cx="7889765" cy="337608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A73100DC-ABB9-414D-B431-B2EEC8F58F37}"/>
                  </a:ext>
                </a:extLst>
              </p14:cNvPr>
              <p14:cNvContentPartPr/>
              <p14:nvPr/>
            </p14:nvContentPartPr>
            <p14:xfrm>
              <a:off x="1379622" y="2864269"/>
              <a:ext cx="1191240" cy="952200"/>
            </p14:xfrm>
          </p:contentPart>
        </mc:Choice>
        <mc:Fallback xmlns="">
          <p:pic>
            <p:nvPicPr>
              <p:cNvPr id="7" name="Ink 6">
                <a:extLst>
                  <a:ext uri="{FF2B5EF4-FFF2-40B4-BE49-F238E27FC236}">
                    <a16:creationId xmlns:a16="http://schemas.microsoft.com/office/drawing/2014/main" id="{A73100DC-ABB9-414D-B431-B2EEC8F58F37}"/>
                  </a:ext>
                </a:extLst>
              </p:cNvPr>
              <p:cNvPicPr/>
              <p:nvPr/>
            </p:nvPicPr>
            <p:blipFill>
              <a:blip r:embed="rId9"/>
              <a:stretch>
                <a:fillRect/>
              </a:stretch>
            </p:blipFill>
            <p:spPr>
              <a:xfrm>
                <a:off x="1325622" y="2756310"/>
                <a:ext cx="1298880" cy="1167759"/>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8AB11300-5BF0-D231-9C94-EFCD48DA5A02}"/>
                  </a:ext>
                </a:extLst>
              </p14:cNvPr>
              <p14:cNvContentPartPr/>
              <p14:nvPr/>
            </p14:nvContentPartPr>
            <p14:xfrm>
              <a:off x="2277462" y="3421189"/>
              <a:ext cx="439200" cy="461520"/>
            </p14:xfrm>
          </p:contentPart>
        </mc:Choice>
        <mc:Fallback xmlns="">
          <p:pic>
            <p:nvPicPr>
              <p:cNvPr id="8" name="Ink 7">
                <a:extLst>
                  <a:ext uri="{FF2B5EF4-FFF2-40B4-BE49-F238E27FC236}">
                    <a16:creationId xmlns:a16="http://schemas.microsoft.com/office/drawing/2014/main" id="{8AB11300-5BF0-D231-9C94-EFCD48DA5A02}"/>
                  </a:ext>
                </a:extLst>
              </p:cNvPr>
              <p:cNvPicPr/>
              <p:nvPr/>
            </p:nvPicPr>
            <p:blipFill>
              <a:blip r:embed="rId11"/>
              <a:stretch>
                <a:fillRect/>
              </a:stretch>
            </p:blipFill>
            <p:spPr>
              <a:xfrm>
                <a:off x="2223418" y="3313189"/>
                <a:ext cx="546928" cy="677160"/>
              </a:xfrm>
              <a:prstGeom prst="rect">
                <a:avLst/>
              </a:prstGeom>
            </p:spPr>
          </p:pic>
        </mc:Fallback>
      </mc:AlternateContent>
      <p:pic>
        <p:nvPicPr>
          <p:cNvPr id="2" name="Recorded Sound">
            <a:hlinkClick r:id="" action="ppaction://media"/>
            <a:extLst>
              <a:ext uri="{FF2B5EF4-FFF2-40B4-BE49-F238E27FC236}">
                <a16:creationId xmlns:a16="http://schemas.microsoft.com/office/drawing/2014/main" id="{0B8DB7AA-2939-3E50-1ECA-34857DDD1675}"/>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344476" y="6130372"/>
            <a:ext cx="406400" cy="406400"/>
          </a:xfrm>
          <a:prstGeom prst="rect">
            <a:avLst/>
          </a:prstGeom>
        </p:spPr>
      </p:pic>
    </p:spTree>
    <p:extLst>
      <p:ext uri="{BB962C8B-B14F-4D97-AF65-F5344CB8AC3E}">
        <p14:creationId xmlns:p14="http://schemas.microsoft.com/office/powerpoint/2010/main" val="3391202556"/>
      </p:ext>
    </p:extLst>
  </p:cSld>
  <p:clrMapOvr>
    <a:masterClrMapping/>
  </p:clrMapOvr>
  <mc:AlternateContent xmlns:mc="http://schemas.openxmlformats.org/markup-compatibility/2006" xmlns:p14="http://schemas.microsoft.com/office/powerpoint/2010/main">
    <mc:Choice Requires="p14">
      <p:transition spd="slow" p14:dur="2000" advTm="16328"/>
    </mc:Choice>
    <mc:Fallback xmlns="">
      <p:transition spd="slow" advTm="16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3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6A6198-C599-9462-7F74-1E916B5FC42B}"/>
              </a:ext>
            </a:extLst>
          </p:cNvPr>
          <p:cNvSpPr>
            <a:spLocks noGrp="1"/>
          </p:cNvSpPr>
          <p:nvPr>
            <p:ph type="title"/>
          </p:nvPr>
        </p:nvSpPr>
        <p:spPr>
          <a:xfrm>
            <a:off x="0" y="1153571"/>
            <a:ext cx="4283455" cy="4461163"/>
          </a:xfrm>
        </p:spPr>
        <p:txBody>
          <a:bodyPr vert="horz" lIns="91440" tIns="45720" rIns="91440" bIns="45720" rtlCol="0" anchor="ctr">
            <a:normAutofit/>
          </a:bodyPr>
          <a:lstStyle/>
          <a:p>
            <a:r>
              <a:rPr lang="en-US" sz="3200" kern="1200">
                <a:solidFill>
                  <a:srgbClr val="FFFFFF"/>
                </a:solidFill>
                <a:latin typeface="Cavolini" panose="03000502040302020204" pitchFamily="66" charset="0"/>
                <a:cs typeface="Cavolini" panose="03000502040302020204" pitchFamily="66" charset="0"/>
              </a:rPr>
              <a:t>The practicalities of self-evaluation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TextBox 2">
            <a:extLst>
              <a:ext uri="{FF2B5EF4-FFF2-40B4-BE49-F238E27FC236}">
                <a16:creationId xmlns:a16="http://schemas.microsoft.com/office/drawing/2014/main" id="{F529BF73-242F-9E2A-1AEB-B36C2F23A969}"/>
              </a:ext>
            </a:extLst>
          </p:cNvPr>
          <p:cNvSpPr txBox="1"/>
          <p:nvPr/>
        </p:nvSpPr>
        <p:spPr>
          <a:xfrm>
            <a:off x="4283455" y="591342"/>
            <a:ext cx="8136180"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a:latin typeface="Cavolini" panose="03000502040302020204" pitchFamily="66" charset="0"/>
                <a:cs typeface="Cavolini" panose="03000502040302020204" pitchFamily="66" charset="0"/>
              </a:rPr>
              <a:t>When do we do self-evaluation?</a:t>
            </a:r>
          </a:p>
          <a:p>
            <a:pPr indent="-228600">
              <a:lnSpc>
                <a:spcPct val="90000"/>
              </a:lnSpc>
              <a:spcAft>
                <a:spcPts val="600"/>
              </a:spcAft>
              <a:buFont typeface="Arial" panose="020B0604020202020204" pitchFamily="34" charset="0"/>
              <a:buChar char="•"/>
            </a:pPr>
            <a:endParaRPr lang="en-US" sz="2400">
              <a:latin typeface="Cavolini" panose="03000502040302020204" pitchFamily="66" charset="0"/>
              <a:cs typeface="Cavolini" panose="03000502040302020204" pitchFamily="66" charset="0"/>
            </a:endParaRPr>
          </a:p>
          <a:p>
            <a:pPr indent="-228600">
              <a:lnSpc>
                <a:spcPct val="90000"/>
              </a:lnSpc>
              <a:spcAft>
                <a:spcPts val="600"/>
              </a:spcAft>
              <a:buFont typeface="Arial" panose="020B0604020202020204" pitchFamily="34" charset="0"/>
              <a:buChar char="•"/>
            </a:pPr>
            <a:endParaRPr lang="en-US" sz="2400">
              <a:latin typeface="Cavolini" panose="03000502040302020204" pitchFamily="66" charset="0"/>
              <a:cs typeface="Cavolini" panose="03000502040302020204" pitchFamily="66" charset="0"/>
            </a:endParaRPr>
          </a:p>
          <a:p>
            <a:pPr indent="-228600">
              <a:lnSpc>
                <a:spcPct val="90000"/>
              </a:lnSpc>
              <a:spcAft>
                <a:spcPts val="600"/>
              </a:spcAft>
              <a:buFont typeface="Arial" panose="020B0604020202020204" pitchFamily="34" charset="0"/>
              <a:buChar char="•"/>
            </a:pPr>
            <a:r>
              <a:rPr lang="en-US" sz="2400">
                <a:latin typeface="Cavolini" panose="03000502040302020204" pitchFamily="66" charset="0"/>
                <a:cs typeface="Cavolini" panose="03000502040302020204" pitchFamily="66" charset="0"/>
              </a:rPr>
              <a:t>Who should be involved in self-evaluation?</a:t>
            </a:r>
          </a:p>
          <a:p>
            <a:pPr indent="-228600">
              <a:lnSpc>
                <a:spcPct val="90000"/>
              </a:lnSpc>
              <a:spcAft>
                <a:spcPts val="600"/>
              </a:spcAft>
              <a:buFont typeface="Arial" panose="020B0604020202020204" pitchFamily="34" charset="0"/>
              <a:buChar char="•"/>
            </a:pPr>
            <a:endParaRPr lang="en-US" sz="2400">
              <a:latin typeface="Cavolini" panose="03000502040302020204" pitchFamily="66" charset="0"/>
              <a:cs typeface="Cavolini" panose="03000502040302020204" pitchFamily="66" charset="0"/>
            </a:endParaRPr>
          </a:p>
          <a:p>
            <a:pPr>
              <a:lnSpc>
                <a:spcPct val="90000"/>
              </a:lnSpc>
              <a:spcAft>
                <a:spcPts val="600"/>
              </a:spcAft>
            </a:pPr>
            <a:endParaRPr lang="en-US" sz="2400">
              <a:latin typeface="Cavolini" panose="03000502040302020204" pitchFamily="66" charset="0"/>
              <a:cs typeface="Cavolini" panose="03000502040302020204" pitchFamily="66" charset="0"/>
            </a:endParaRPr>
          </a:p>
          <a:p>
            <a:pPr indent="-228600">
              <a:lnSpc>
                <a:spcPct val="90000"/>
              </a:lnSpc>
              <a:spcAft>
                <a:spcPts val="600"/>
              </a:spcAft>
              <a:buFont typeface="Arial" panose="020B0604020202020204" pitchFamily="34" charset="0"/>
              <a:buChar char="•"/>
            </a:pPr>
            <a:r>
              <a:rPr lang="en-US" sz="2400">
                <a:latin typeface="Cavolini" panose="03000502040302020204" pitchFamily="66" charset="0"/>
                <a:cs typeface="Cavolini" panose="03000502040302020204" pitchFamily="66" charset="0"/>
              </a:rPr>
              <a:t>How do we record self-evaluation?</a:t>
            </a:r>
          </a:p>
        </p:txBody>
      </p:sp>
      <p:pic>
        <p:nvPicPr>
          <p:cNvPr id="4" name="Recorded Sound">
            <a:hlinkClick r:id="" action="ppaction://media"/>
            <a:extLst>
              <a:ext uri="{FF2B5EF4-FFF2-40B4-BE49-F238E27FC236}">
                <a16:creationId xmlns:a16="http://schemas.microsoft.com/office/drawing/2014/main" id="{78D72743-BEB9-6AC4-27CC-75E6A3F8138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7435" y="6266658"/>
            <a:ext cx="406400" cy="406400"/>
          </a:xfrm>
          <a:prstGeom prst="rect">
            <a:avLst/>
          </a:prstGeom>
        </p:spPr>
      </p:pic>
    </p:spTree>
    <p:extLst>
      <p:ext uri="{BB962C8B-B14F-4D97-AF65-F5344CB8AC3E}">
        <p14:creationId xmlns:p14="http://schemas.microsoft.com/office/powerpoint/2010/main" val="4133879304"/>
      </p:ext>
    </p:extLst>
  </p:cSld>
  <p:clrMapOvr>
    <a:masterClrMapping/>
  </p:clrMapOvr>
  <mc:AlternateContent xmlns:mc="http://schemas.openxmlformats.org/markup-compatibility/2006" xmlns:p14="http://schemas.microsoft.com/office/powerpoint/2010/main">
    <mc:Choice Requires="p14">
      <p:transition spd="slow" p14:dur="2000" advTm="16455"/>
    </mc:Choice>
    <mc:Fallback xmlns="">
      <p:transition spd="slow" advTm="16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4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3C49E-8BFF-8BD4-7145-13F6A0786E2F}"/>
              </a:ext>
            </a:extLst>
          </p:cNvPr>
          <p:cNvSpPr>
            <a:spLocks noGrp="1"/>
          </p:cNvSpPr>
          <p:nvPr>
            <p:ph type="title"/>
          </p:nvPr>
        </p:nvSpPr>
        <p:spPr>
          <a:xfrm>
            <a:off x="388256" y="219982"/>
            <a:ext cx="11121573" cy="1325563"/>
          </a:xfrm>
        </p:spPr>
        <p:txBody>
          <a:bodyPr>
            <a:normAutofit/>
          </a:bodyPr>
          <a:lstStyle/>
          <a:p>
            <a:r>
              <a:rPr lang="en-US" sz="3600">
                <a:latin typeface="Cavolini" panose="03000502040302020204" pitchFamily="66" charset="0"/>
                <a:cs typeface="Cavolini" panose="03000502040302020204" pitchFamily="66" charset="0"/>
              </a:rPr>
              <a:t>Who should be involved in self-evaluation?</a:t>
            </a:r>
            <a:endParaRPr lang="en-GB" sz="3600">
              <a:latin typeface="Cavolini" panose="03000502040302020204" pitchFamily="66" charset="0"/>
              <a:cs typeface="Cavolini" panose="03000502040302020204" pitchFamily="66" charset="0"/>
            </a:endParaRPr>
          </a:p>
        </p:txBody>
      </p:sp>
      <p:sp>
        <p:nvSpPr>
          <p:cNvPr id="7" name="TextBox 6">
            <a:extLst>
              <a:ext uri="{FF2B5EF4-FFF2-40B4-BE49-F238E27FC236}">
                <a16:creationId xmlns:a16="http://schemas.microsoft.com/office/drawing/2014/main" id="{27D0FA18-D3FD-3975-F078-AD42F494DF89}"/>
              </a:ext>
            </a:extLst>
          </p:cNvPr>
          <p:cNvSpPr txBox="1"/>
          <p:nvPr/>
        </p:nvSpPr>
        <p:spPr>
          <a:xfrm>
            <a:off x="6304547" y="1698173"/>
            <a:ext cx="5390147" cy="523220"/>
          </a:xfrm>
          <a:prstGeom prst="rect">
            <a:avLst/>
          </a:prstGeom>
          <a:noFill/>
        </p:spPr>
        <p:txBody>
          <a:bodyPr wrap="square" rtlCol="0">
            <a:spAutoFit/>
          </a:bodyPr>
          <a:lstStyle/>
          <a:p>
            <a:r>
              <a:rPr lang="en-GB" sz="2800">
                <a:latin typeface="Cavolini" panose="03000502040302020204" pitchFamily="66" charset="0"/>
                <a:cs typeface="Cavolini" panose="03000502040302020204" pitchFamily="66" charset="0"/>
              </a:rPr>
              <a:t>Managers</a:t>
            </a:r>
          </a:p>
        </p:txBody>
      </p:sp>
      <p:sp>
        <p:nvSpPr>
          <p:cNvPr id="11" name="TextBox 10">
            <a:extLst>
              <a:ext uri="{FF2B5EF4-FFF2-40B4-BE49-F238E27FC236}">
                <a16:creationId xmlns:a16="http://schemas.microsoft.com/office/drawing/2014/main" id="{FC096660-BF80-EFDE-8F23-91CFD02FA571}"/>
              </a:ext>
            </a:extLst>
          </p:cNvPr>
          <p:cNvSpPr txBox="1"/>
          <p:nvPr/>
        </p:nvSpPr>
        <p:spPr>
          <a:xfrm>
            <a:off x="6304547" y="2445616"/>
            <a:ext cx="5727031" cy="523220"/>
          </a:xfrm>
          <a:prstGeom prst="rect">
            <a:avLst/>
          </a:prstGeom>
          <a:noFill/>
        </p:spPr>
        <p:txBody>
          <a:bodyPr wrap="square" rtlCol="0">
            <a:spAutoFit/>
          </a:bodyPr>
          <a:lstStyle/>
          <a:p>
            <a:r>
              <a:rPr lang="en-GB" sz="2800">
                <a:latin typeface="Cavolini" panose="03000502040302020204" pitchFamily="66" charset="0"/>
                <a:cs typeface="Cavolini" panose="03000502040302020204" pitchFamily="66" charset="0"/>
              </a:rPr>
              <a:t>Practitioners</a:t>
            </a:r>
          </a:p>
        </p:txBody>
      </p:sp>
      <p:sp>
        <p:nvSpPr>
          <p:cNvPr id="12" name="TextBox 11">
            <a:extLst>
              <a:ext uri="{FF2B5EF4-FFF2-40B4-BE49-F238E27FC236}">
                <a16:creationId xmlns:a16="http://schemas.microsoft.com/office/drawing/2014/main" id="{7FBA13A1-FD8D-AD2E-5CEC-B4E903E5D5C0}"/>
              </a:ext>
            </a:extLst>
          </p:cNvPr>
          <p:cNvSpPr txBox="1"/>
          <p:nvPr/>
        </p:nvSpPr>
        <p:spPr>
          <a:xfrm>
            <a:off x="6304547" y="3375269"/>
            <a:ext cx="5727031" cy="1077218"/>
          </a:xfrm>
          <a:prstGeom prst="rect">
            <a:avLst/>
          </a:prstGeom>
          <a:noFill/>
        </p:spPr>
        <p:txBody>
          <a:bodyPr wrap="square" rtlCol="0">
            <a:spAutoFit/>
          </a:bodyPr>
          <a:lstStyle/>
          <a:p>
            <a:endParaRPr lang="en-GB"/>
          </a:p>
          <a:p>
            <a:endParaRPr lang="en-GB"/>
          </a:p>
          <a:p>
            <a:r>
              <a:rPr lang="en-GB" sz="2800">
                <a:latin typeface="Cavolini" panose="03000502040302020204" pitchFamily="66" charset="0"/>
                <a:cs typeface="Cavolini" panose="03000502040302020204" pitchFamily="66" charset="0"/>
              </a:rPr>
              <a:t>Families</a:t>
            </a:r>
          </a:p>
        </p:txBody>
      </p:sp>
      <p:sp>
        <p:nvSpPr>
          <p:cNvPr id="14" name="TextBox 13">
            <a:extLst>
              <a:ext uri="{FF2B5EF4-FFF2-40B4-BE49-F238E27FC236}">
                <a16:creationId xmlns:a16="http://schemas.microsoft.com/office/drawing/2014/main" id="{21DE2F40-F937-2053-1402-C8E5ED6A8B4A}"/>
              </a:ext>
            </a:extLst>
          </p:cNvPr>
          <p:cNvSpPr txBox="1"/>
          <p:nvPr/>
        </p:nvSpPr>
        <p:spPr>
          <a:xfrm>
            <a:off x="6304547" y="3193059"/>
            <a:ext cx="5133473" cy="523220"/>
          </a:xfrm>
          <a:prstGeom prst="rect">
            <a:avLst/>
          </a:prstGeom>
          <a:noFill/>
        </p:spPr>
        <p:txBody>
          <a:bodyPr wrap="square" rtlCol="0">
            <a:spAutoFit/>
          </a:bodyPr>
          <a:lstStyle/>
          <a:p>
            <a:r>
              <a:rPr lang="en-GB" sz="2800">
                <a:latin typeface="Cavolini" panose="03000502040302020204" pitchFamily="66" charset="0"/>
                <a:cs typeface="Cavolini" panose="03000502040302020204" pitchFamily="66" charset="0"/>
              </a:rPr>
              <a:t>Children</a:t>
            </a:r>
          </a:p>
        </p:txBody>
      </p:sp>
      <p:sp>
        <p:nvSpPr>
          <p:cNvPr id="15" name="TextBox 14">
            <a:extLst>
              <a:ext uri="{FF2B5EF4-FFF2-40B4-BE49-F238E27FC236}">
                <a16:creationId xmlns:a16="http://schemas.microsoft.com/office/drawing/2014/main" id="{2C9716C3-07CD-1A37-FCC9-FEA5B6B05A0C}"/>
              </a:ext>
            </a:extLst>
          </p:cNvPr>
          <p:cNvSpPr txBox="1"/>
          <p:nvPr/>
        </p:nvSpPr>
        <p:spPr>
          <a:xfrm>
            <a:off x="6304547" y="4740564"/>
            <a:ext cx="4042611" cy="523220"/>
          </a:xfrm>
          <a:prstGeom prst="rect">
            <a:avLst/>
          </a:prstGeom>
          <a:noFill/>
        </p:spPr>
        <p:txBody>
          <a:bodyPr wrap="square" rtlCol="0">
            <a:spAutoFit/>
          </a:bodyPr>
          <a:lstStyle/>
          <a:p>
            <a:r>
              <a:rPr lang="en-GB" sz="2800">
                <a:latin typeface="Cavolini" panose="03000502040302020204" pitchFamily="66" charset="0"/>
                <a:cs typeface="Cavolini" panose="03000502040302020204" pitchFamily="66" charset="0"/>
              </a:rPr>
              <a:t>Other professionals</a:t>
            </a:r>
          </a:p>
        </p:txBody>
      </p:sp>
      <p:sp>
        <p:nvSpPr>
          <p:cNvPr id="16" name="TextBox 15">
            <a:extLst>
              <a:ext uri="{FF2B5EF4-FFF2-40B4-BE49-F238E27FC236}">
                <a16:creationId xmlns:a16="http://schemas.microsoft.com/office/drawing/2014/main" id="{0F52A343-DCB1-8B7B-66F0-22E3F913A0E6}"/>
              </a:ext>
            </a:extLst>
          </p:cNvPr>
          <p:cNvSpPr txBox="1"/>
          <p:nvPr/>
        </p:nvSpPr>
        <p:spPr>
          <a:xfrm>
            <a:off x="6304547" y="5461383"/>
            <a:ext cx="4251158" cy="523220"/>
          </a:xfrm>
          <a:prstGeom prst="rect">
            <a:avLst/>
          </a:prstGeom>
          <a:noFill/>
        </p:spPr>
        <p:txBody>
          <a:bodyPr wrap="square" rtlCol="0">
            <a:spAutoFit/>
          </a:bodyPr>
          <a:lstStyle/>
          <a:p>
            <a:r>
              <a:rPr lang="en-GB" sz="2800">
                <a:latin typeface="Cavolini" panose="03000502040302020204" pitchFamily="66" charset="0"/>
                <a:cs typeface="Cavolini" panose="03000502040302020204" pitchFamily="66" charset="0"/>
              </a:rPr>
              <a:t>Other stakeholders</a:t>
            </a:r>
          </a:p>
        </p:txBody>
      </p:sp>
      <p:pic>
        <p:nvPicPr>
          <p:cNvPr id="20" name="Picture 4" descr="Performance management update – LITS ...">
            <a:extLst>
              <a:ext uri="{FF2B5EF4-FFF2-40B4-BE49-F238E27FC236}">
                <a16:creationId xmlns:a16="http://schemas.microsoft.com/office/drawing/2014/main" id="{3AA14CAA-CCC8-B769-98AF-2DE925DFAAD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7306" y="1771781"/>
            <a:ext cx="5122711" cy="4102251"/>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6384FE37-7733-6234-500A-F2D7AC02DCB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8020" y="6231618"/>
            <a:ext cx="406400" cy="406400"/>
          </a:xfrm>
          <a:prstGeom prst="rect">
            <a:avLst/>
          </a:prstGeom>
        </p:spPr>
      </p:pic>
    </p:spTree>
    <p:extLst>
      <p:ext uri="{BB962C8B-B14F-4D97-AF65-F5344CB8AC3E}">
        <p14:creationId xmlns:p14="http://schemas.microsoft.com/office/powerpoint/2010/main" val="1424683516"/>
      </p:ext>
    </p:extLst>
  </p:cSld>
  <p:clrMapOvr>
    <a:masterClrMapping/>
  </p:clrMapOvr>
  <mc:AlternateContent xmlns:mc="http://schemas.openxmlformats.org/markup-compatibility/2006" xmlns:p14="http://schemas.microsoft.com/office/powerpoint/2010/main">
    <mc:Choice Requires="p14">
      <p:transition spd="slow" p14:dur="2000" advTm="111077"/>
    </mc:Choice>
    <mc:Fallback xmlns="">
      <p:transition spd="slow" advTm="11107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1000"/>
                                        <p:tgtEl>
                                          <p:spTgt spid="14"/>
                                        </p:tgtEl>
                                      </p:cBhvr>
                                    </p:animEffect>
                                    <p:anim calcmode="lin" valueType="num">
                                      <p:cBhvr>
                                        <p:cTn id="22" dur="1000" fill="hold"/>
                                        <p:tgtEl>
                                          <p:spTgt spid="14"/>
                                        </p:tgtEl>
                                        <p:attrNameLst>
                                          <p:attrName>ppt_x</p:attrName>
                                        </p:attrNameLst>
                                      </p:cBhvr>
                                      <p:tavLst>
                                        <p:tav tm="0">
                                          <p:val>
                                            <p:strVal val="#ppt_x"/>
                                          </p:val>
                                        </p:tav>
                                        <p:tav tm="100000">
                                          <p:val>
                                            <p:strVal val="#ppt_x"/>
                                          </p:val>
                                        </p:tav>
                                      </p:tavLst>
                                    </p:anim>
                                    <p:anim calcmode="lin" valueType="num">
                                      <p:cBhvr>
                                        <p:cTn id="2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1000"/>
                                        <p:tgtEl>
                                          <p:spTgt spid="12"/>
                                        </p:tgtEl>
                                      </p:cBhvr>
                                    </p:animEffect>
                                    <p:anim calcmode="lin" valueType="num">
                                      <p:cBhvr>
                                        <p:cTn id="29" dur="1000" fill="hold"/>
                                        <p:tgtEl>
                                          <p:spTgt spid="12"/>
                                        </p:tgtEl>
                                        <p:attrNameLst>
                                          <p:attrName>ppt_x</p:attrName>
                                        </p:attrNameLst>
                                      </p:cBhvr>
                                      <p:tavLst>
                                        <p:tav tm="0">
                                          <p:val>
                                            <p:strVal val="#ppt_x"/>
                                          </p:val>
                                        </p:tav>
                                        <p:tav tm="100000">
                                          <p:val>
                                            <p:strVal val="#ppt_x"/>
                                          </p:val>
                                        </p:tav>
                                      </p:tavLst>
                                    </p:anim>
                                    <p:anim calcmode="lin" valueType="num">
                                      <p:cBhvr>
                                        <p:cTn id="3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1000"/>
                                        <p:tgtEl>
                                          <p:spTgt spid="15"/>
                                        </p:tgtEl>
                                      </p:cBhvr>
                                    </p:animEffect>
                                    <p:anim calcmode="lin" valueType="num">
                                      <p:cBhvr>
                                        <p:cTn id="36" dur="1000" fill="hold"/>
                                        <p:tgtEl>
                                          <p:spTgt spid="15"/>
                                        </p:tgtEl>
                                        <p:attrNameLst>
                                          <p:attrName>ppt_x</p:attrName>
                                        </p:attrNameLst>
                                      </p:cBhvr>
                                      <p:tavLst>
                                        <p:tav tm="0">
                                          <p:val>
                                            <p:strVal val="#ppt_x"/>
                                          </p:val>
                                        </p:tav>
                                        <p:tav tm="100000">
                                          <p:val>
                                            <p:strVal val="#ppt_x"/>
                                          </p:val>
                                        </p:tav>
                                      </p:tavLst>
                                    </p:anim>
                                    <p:anim calcmode="lin" valueType="num">
                                      <p:cBhvr>
                                        <p:cTn id="37"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fade">
                                      <p:cBhvr>
                                        <p:cTn id="42" dur="1000"/>
                                        <p:tgtEl>
                                          <p:spTgt spid="16"/>
                                        </p:tgtEl>
                                      </p:cBhvr>
                                    </p:animEffect>
                                    <p:anim calcmode="lin" valueType="num">
                                      <p:cBhvr>
                                        <p:cTn id="43" dur="1000" fill="hold"/>
                                        <p:tgtEl>
                                          <p:spTgt spid="16"/>
                                        </p:tgtEl>
                                        <p:attrNameLst>
                                          <p:attrName>ppt_x</p:attrName>
                                        </p:attrNameLst>
                                      </p:cBhvr>
                                      <p:tavLst>
                                        <p:tav tm="0">
                                          <p:val>
                                            <p:strVal val="#ppt_x"/>
                                          </p:val>
                                        </p:tav>
                                        <p:tav tm="100000">
                                          <p:val>
                                            <p:strVal val="#ppt_x"/>
                                          </p:val>
                                        </p:tav>
                                      </p:tavLst>
                                    </p:anim>
                                    <p:anim calcmode="lin" valueType="num">
                                      <p:cBhvr>
                                        <p:cTn id="44" dur="1000" fill="hold"/>
                                        <p:tgtEl>
                                          <p:spTgt spid="16"/>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1" presetClass="mediacall" presetSubtype="0" fill="hold" nodeType="afterEffect">
                                  <p:stCondLst>
                                    <p:cond delay="0"/>
                                  </p:stCondLst>
                                  <p:childTnLst>
                                    <p:cmd type="call" cmd="playFrom(0.0)">
                                      <p:cBhvr>
                                        <p:cTn id="47" dur="11107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8" fill="hold" display="0">
                  <p:stCondLst>
                    <p:cond delay="indefinite"/>
                  </p:stCondLst>
                  <p:endCondLst>
                    <p:cond evt="onStopAudio" delay="0">
                      <p:tgtEl>
                        <p:sldTgt/>
                      </p:tgtEl>
                    </p:cond>
                  </p:endCondLst>
                </p:cTn>
                <p:tgtEl>
                  <p:spTgt spid="3"/>
                </p:tgtEl>
              </p:cMediaNode>
            </p:audio>
          </p:childTnLst>
        </p:cTn>
      </p:par>
    </p:tnLst>
    <p:bldLst>
      <p:bldP spid="7" grpId="0"/>
      <p:bldP spid="11" grpId="0"/>
      <p:bldP spid="12" grpId="0"/>
      <p:bldP spid="14" grpId="0"/>
      <p:bldP spid="15" grpId="0"/>
      <p:bldP spid="16"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F2DEB1-FFF1-2B92-858C-80502D2E89D5}"/>
              </a:ext>
            </a:extLst>
          </p:cNvPr>
          <p:cNvSpPr>
            <a:spLocks noGrp="1"/>
          </p:cNvSpPr>
          <p:nvPr>
            <p:ph type="title"/>
          </p:nvPr>
        </p:nvSpPr>
        <p:spPr>
          <a:xfrm>
            <a:off x="4251171" y="2403291"/>
            <a:ext cx="3490749" cy="1368614"/>
          </a:xfrm>
        </p:spPr>
        <p:txBody>
          <a:bodyPr vert="horz" lIns="91440" tIns="45720" rIns="91440" bIns="45720" rtlCol="0" anchor="ctr">
            <a:normAutofit fontScale="90000"/>
          </a:bodyPr>
          <a:lstStyle/>
          <a:p>
            <a:pPr algn="ctr"/>
            <a:r>
              <a:rPr lang="en-US" sz="3600" dirty="0">
                <a:latin typeface="Cavolini" panose="03000502040302020204" pitchFamily="66" charset="0"/>
                <a:cs typeface="Cavolini" panose="03000502040302020204" pitchFamily="66" charset="0"/>
              </a:rPr>
              <a:t>Capturing family </a:t>
            </a:r>
            <a:br>
              <a:rPr lang="en-US" sz="3600" dirty="0">
                <a:latin typeface="Cavolini" panose="03000502040302020204" pitchFamily="66" charset="0"/>
                <a:cs typeface="Cavolini" panose="03000502040302020204" pitchFamily="66" charset="0"/>
              </a:rPr>
            </a:br>
            <a:r>
              <a:rPr lang="en-US" sz="3600" dirty="0">
                <a:latin typeface="Cavolini" panose="03000502040302020204" pitchFamily="66" charset="0"/>
                <a:cs typeface="Cavolini" panose="03000502040302020204" pitchFamily="66" charset="0"/>
              </a:rPr>
              <a:t>views</a:t>
            </a:r>
          </a:p>
        </p:txBody>
      </p:sp>
      <p:pic>
        <p:nvPicPr>
          <p:cNvPr id="6" name="Picture 5">
            <a:extLst>
              <a:ext uri="{FF2B5EF4-FFF2-40B4-BE49-F238E27FC236}">
                <a16:creationId xmlns:a16="http://schemas.microsoft.com/office/drawing/2014/main" id="{EC76C6D9-4B9C-96A2-71DB-197105B7CC44}"/>
              </a:ext>
            </a:extLst>
          </p:cNvPr>
          <p:cNvPicPr>
            <a:picLocks noChangeAspect="1"/>
          </p:cNvPicPr>
          <p:nvPr/>
        </p:nvPicPr>
        <p:blipFill>
          <a:blip r:embed="rId5">
            <a:extLst>
              <a:ext uri="{28A0092B-C50C-407E-A947-70E740481C1C}">
                <a14:useLocalDpi xmlns:a14="http://schemas.microsoft.com/office/drawing/2010/main" val="0"/>
              </a:ext>
            </a:extLst>
          </a:blip>
          <a:srcRect l="4919" r="3576" b="-3"/>
          <a:stretch>
            <a:fillRect/>
          </a:stretch>
        </p:blipFill>
        <p:spPr>
          <a:xfrm>
            <a:off x="7940829" y="457200"/>
            <a:ext cx="3762101" cy="5612953"/>
          </a:xfrm>
          <a:prstGeom prst="rect">
            <a:avLst/>
          </a:prstGeom>
          <a:ln w="28575">
            <a:solidFill>
              <a:schemeClr val="tx1"/>
            </a:solidFill>
          </a:ln>
        </p:spPr>
      </p:pic>
      <p:pic>
        <p:nvPicPr>
          <p:cNvPr id="8" name="Picture 7">
            <a:extLst>
              <a:ext uri="{FF2B5EF4-FFF2-40B4-BE49-F238E27FC236}">
                <a16:creationId xmlns:a16="http://schemas.microsoft.com/office/drawing/2014/main" id="{EF38C227-014A-3CCE-C4DD-4160C4225D1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0696" y="1183129"/>
            <a:ext cx="4093636" cy="4442960"/>
          </a:xfrm>
          <a:prstGeom prst="rect">
            <a:avLst/>
          </a:prstGeom>
          <a:ln w="28575">
            <a:solidFill>
              <a:schemeClr val="tx1"/>
            </a:solidFill>
          </a:ln>
        </p:spPr>
      </p:pic>
      <p:pic>
        <p:nvPicPr>
          <p:cNvPr id="4" name="Recorded Sound">
            <a:hlinkClick r:id="" action="ppaction://media"/>
            <a:extLst>
              <a:ext uri="{FF2B5EF4-FFF2-40B4-BE49-F238E27FC236}">
                <a16:creationId xmlns:a16="http://schemas.microsoft.com/office/drawing/2014/main" id="{E1C71297-6F99-CBE3-4FB6-3397192E660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96530" y="6260876"/>
            <a:ext cx="406400" cy="406400"/>
          </a:xfrm>
          <a:prstGeom prst="rect">
            <a:avLst/>
          </a:prstGeom>
        </p:spPr>
      </p:pic>
    </p:spTree>
    <p:extLst>
      <p:ext uri="{BB962C8B-B14F-4D97-AF65-F5344CB8AC3E}">
        <p14:creationId xmlns:p14="http://schemas.microsoft.com/office/powerpoint/2010/main" val="766727986"/>
      </p:ext>
    </p:extLst>
  </p:cSld>
  <p:clrMapOvr>
    <a:masterClrMapping/>
  </p:clrMapOvr>
  <mc:AlternateContent xmlns:mc="http://schemas.openxmlformats.org/markup-compatibility/2006" xmlns:p14="http://schemas.microsoft.com/office/powerpoint/2010/main">
    <mc:Choice Requires="p14">
      <p:transition spd="slow" p14:dur="2000" advTm="113651"/>
    </mc:Choice>
    <mc:Fallback xmlns="">
      <p:transition spd="slow" advTm="113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78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6CB464-D5C0-C43A-7619-B3031E0AE522}"/>
              </a:ext>
            </a:extLst>
          </p:cNvPr>
          <p:cNvSpPr>
            <a:spLocks noGrp="1"/>
          </p:cNvSpPr>
          <p:nvPr>
            <p:ph type="title"/>
          </p:nvPr>
        </p:nvSpPr>
        <p:spPr>
          <a:xfrm>
            <a:off x="488260" y="183421"/>
            <a:ext cx="10909640" cy="1368614"/>
          </a:xfrm>
        </p:spPr>
        <p:txBody>
          <a:bodyPr vert="horz" lIns="91440" tIns="45720" rIns="91440" bIns="45720" rtlCol="0" anchor="ctr">
            <a:normAutofit/>
          </a:bodyPr>
          <a:lstStyle/>
          <a:p>
            <a:pPr algn="ctr"/>
            <a:r>
              <a:rPr lang="en-US" sz="3600">
                <a:latin typeface="Cavolini" panose="03000502040302020204" pitchFamily="66" charset="0"/>
                <a:cs typeface="Cavolini" panose="03000502040302020204" pitchFamily="66" charset="0"/>
              </a:rPr>
              <a:t>Capturing </a:t>
            </a:r>
            <a:br>
              <a:rPr lang="en-US" sz="3600">
                <a:latin typeface="Cavolini" panose="03000502040302020204" pitchFamily="66" charset="0"/>
                <a:cs typeface="Cavolini" panose="03000502040302020204" pitchFamily="66" charset="0"/>
              </a:rPr>
            </a:br>
            <a:r>
              <a:rPr lang="en-US" sz="3600">
                <a:latin typeface="Cavolini" panose="03000502040302020204" pitchFamily="66" charset="0"/>
                <a:cs typeface="Cavolini" panose="03000502040302020204" pitchFamily="66" charset="0"/>
              </a:rPr>
              <a:t>children’s views</a:t>
            </a:r>
          </a:p>
        </p:txBody>
      </p:sp>
      <p:sp>
        <p:nvSpPr>
          <p:cNvPr id="27"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40BD019-7A86-6F1B-0654-7C0BF36EE42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0624" y="2162394"/>
            <a:ext cx="5869576" cy="4402182"/>
          </a:xfrm>
          <a:prstGeom prst="rect">
            <a:avLst/>
          </a:prstGeom>
        </p:spPr>
      </p:pic>
      <p:pic>
        <p:nvPicPr>
          <p:cNvPr id="6" name="Picture 5">
            <a:extLst>
              <a:ext uri="{FF2B5EF4-FFF2-40B4-BE49-F238E27FC236}">
                <a16:creationId xmlns:a16="http://schemas.microsoft.com/office/drawing/2014/main" id="{AB4BE6F2-2102-91CA-F9EB-1FB5655B0B9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70823" y="2087445"/>
            <a:ext cx="5869576" cy="4402182"/>
          </a:xfrm>
          <a:prstGeom prst="rect">
            <a:avLst/>
          </a:prstGeom>
        </p:spPr>
      </p:pic>
      <p:pic>
        <p:nvPicPr>
          <p:cNvPr id="5" name="Recorded Sound">
            <a:hlinkClick r:id="" action="ppaction://media"/>
            <a:extLst>
              <a:ext uri="{FF2B5EF4-FFF2-40B4-BE49-F238E27FC236}">
                <a16:creationId xmlns:a16="http://schemas.microsoft.com/office/drawing/2014/main" id="{C9D78B66-ED74-27C2-FCEA-6E0D231E2AB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31310" y="6432587"/>
            <a:ext cx="406400" cy="406400"/>
          </a:xfrm>
          <a:prstGeom prst="rect">
            <a:avLst/>
          </a:prstGeom>
        </p:spPr>
      </p:pic>
    </p:spTree>
    <p:extLst>
      <p:ext uri="{BB962C8B-B14F-4D97-AF65-F5344CB8AC3E}">
        <p14:creationId xmlns:p14="http://schemas.microsoft.com/office/powerpoint/2010/main" val="1192297733"/>
      </p:ext>
    </p:extLst>
  </p:cSld>
  <p:clrMapOvr>
    <a:masterClrMapping/>
  </p:clrMapOvr>
  <mc:AlternateContent xmlns:mc="http://schemas.openxmlformats.org/markup-compatibility/2006" xmlns:p14="http://schemas.microsoft.com/office/powerpoint/2010/main">
    <mc:Choice Requires="p14">
      <p:transition spd="slow" p14:dur="2000" advTm="52432"/>
    </mc:Choice>
    <mc:Fallback xmlns="">
      <p:transition spd="slow" advTm="52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44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87B95-B8D1-944B-9D5B-B4DD0F341B48}"/>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3600" kern="1200">
                <a:solidFill>
                  <a:schemeClr val="tx1"/>
                </a:solidFill>
                <a:latin typeface="Cavolini" panose="03000502040302020204" pitchFamily="66" charset="0"/>
                <a:cs typeface="Cavolini" panose="03000502040302020204" pitchFamily="66" charset="0"/>
              </a:rPr>
              <a:t>When do we do self-evaluation?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0936ED3-27D8-4BD8-3BD2-27E202A15DA8}"/>
              </a:ext>
            </a:extLst>
          </p:cNvPr>
          <p:cNvSpPr txBox="1"/>
          <p:nvPr/>
        </p:nvSpPr>
        <p:spPr>
          <a:xfrm>
            <a:off x="2252932" y="2470492"/>
            <a:ext cx="10515600" cy="49759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a:latin typeface="Cavolini" panose="03000502040302020204" pitchFamily="66" charset="0"/>
                <a:cs typeface="Cavolini" panose="03000502040302020204" pitchFamily="66" charset="0"/>
              </a:rPr>
              <a:t>Staff meetings, in person or online  – ringfence time</a:t>
            </a:r>
          </a:p>
          <a:p>
            <a:pPr indent="-228600">
              <a:lnSpc>
                <a:spcPct val="90000"/>
              </a:lnSpc>
              <a:spcAft>
                <a:spcPts val="600"/>
              </a:spcAft>
              <a:buFont typeface="Arial" panose="020B0604020202020204" pitchFamily="34" charset="0"/>
              <a:buChar char="•"/>
            </a:pPr>
            <a:endParaRPr lang="en-US" sz="2400">
              <a:latin typeface="Cavolini" panose="03000502040302020204" pitchFamily="66" charset="0"/>
              <a:cs typeface="Cavolini" panose="03000502040302020204" pitchFamily="66" charset="0"/>
            </a:endParaRPr>
          </a:p>
          <a:p>
            <a:pPr indent="-228600">
              <a:lnSpc>
                <a:spcPct val="90000"/>
              </a:lnSpc>
              <a:spcAft>
                <a:spcPts val="600"/>
              </a:spcAft>
              <a:buFont typeface="Arial" panose="020B0604020202020204" pitchFamily="34" charset="0"/>
              <a:buChar char="•"/>
            </a:pPr>
            <a:endParaRPr lang="en-US" sz="2400">
              <a:latin typeface="Cavolini" panose="03000502040302020204" pitchFamily="66" charset="0"/>
              <a:cs typeface="Cavolini" panose="03000502040302020204" pitchFamily="66" charset="0"/>
            </a:endParaRPr>
          </a:p>
          <a:p>
            <a:pPr indent="-228600">
              <a:lnSpc>
                <a:spcPct val="90000"/>
              </a:lnSpc>
              <a:spcAft>
                <a:spcPts val="600"/>
              </a:spcAft>
              <a:buFont typeface="Arial" panose="020B0604020202020204" pitchFamily="34" charset="0"/>
              <a:buChar char="•"/>
            </a:pPr>
            <a:endParaRPr lang="en-US" sz="2200"/>
          </a:p>
        </p:txBody>
      </p:sp>
      <p:sp>
        <p:nvSpPr>
          <p:cNvPr id="4" name="TextBox 3">
            <a:extLst>
              <a:ext uri="{FF2B5EF4-FFF2-40B4-BE49-F238E27FC236}">
                <a16:creationId xmlns:a16="http://schemas.microsoft.com/office/drawing/2014/main" id="{C36E5E56-F1FF-54D1-63A8-34DEC7100EEE}"/>
              </a:ext>
            </a:extLst>
          </p:cNvPr>
          <p:cNvSpPr txBox="1"/>
          <p:nvPr/>
        </p:nvSpPr>
        <p:spPr>
          <a:xfrm>
            <a:off x="2252932" y="3513624"/>
            <a:ext cx="10684764" cy="752578"/>
          </a:xfrm>
          <a:prstGeom prst="rect">
            <a:avLst/>
          </a:prstGeom>
          <a:noFill/>
        </p:spPr>
        <p:txBody>
          <a:bodyPr wrap="square" rtlCol="0">
            <a:spAutoFit/>
          </a:bodyPr>
          <a:lstStyle/>
          <a:p>
            <a:pPr indent="-228600">
              <a:lnSpc>
                <a:spcPct val="90000"/>
              </a:lnSpc>
              <a:spcAft>
                <a:spcPts val="600"/>
              </a:spcAft>
              <a:buFont typeface="Arial" panose="020B0604020202020204" pitchFamily="34" charset="0"/>
              <a:buChar char="•"/>
            </a:pPr>
            <a:r>
              <a:rPr lang="en-US" sz="2400">
                <a:latin typeface="Cavolini" panose="03000502040302020204" pitchFamily="66" charset="0"/>
                <a:cs typeface="Cavolini" panose="03000502040302020204" pitchFamily="66" charset="0"/>
              </a:rPr>
              <a:t>Service Development Time – ringfence time</a:t>
            </a:r>
          </a:p>
          <a:p>
            <a:pPr>
              <a:lnSpc>
                <a:spcPct val="90000"/>
              </a:lnSpc>
              <a:spcAft>
                <a:spcPts val="600"/>
              </a:spcAft>
            </a:pPr>
            <a:endParaRPr lang="en-US"/>
          </a:p>
        </p:txBody>
      </p:sp>
      <p:sp>
        <p:nvSpPr>
          <p:cNvPr id="5" name="TextBox 4">
            <a:extLst>
              <a:ext uri="{FF2B5EF4-FFF2-40B4-BE49-F238E27FC236}">
                <a16:creationId xmlns:a16="http://schemas.microsoft.com/office/drawing/2014/main" id="{C13C29B6-941B-B990-1094-94BD77AE312D}"/>
              </a:ext>
            </a:extLst>
          </p:cNvPr>
          <p:cNvSpPr txBox="1"/>
          <p:nvPr/>
        </p:nvSpPr>
        <p:spPr>
          <a:xfrm>
            <a:off x="2252932" y="4598314"/>
            <a:ext cx="10358377" cy="426848"/>
          </a:xfrm>
          <a:prstGeom prst="rect">
            <a:avLst/>
          </a:prstGeom>
          <a:noFill/>
        </p:spPr>
        <p:txBody>
          <a:bodyPr wrap="square" rtlCol="0">
            <a:spAutoFit/>
          </a:bodyPr>
          <a:lstStyle/>
          <a:p>
            <a:pPr indent="-228600">
              <a:lnSpc>
                <a:spcPct val="90000"/>
              </a:lnSpc>
              <a:spcAft>
                <a:spcPts val="600"/>
              </a:spcAft>
              <a:buFont typeface="Arial" panose="020B0604020202020204" pitchFamily="34" charset="0"/>
              <a:buChar char="•"/>
            </a:pPr>
            <a:r>
              <a:rPr lang="en-US" sz="2400">
                <a:latin typeface="Cavolini" panose="03000502040302020204" pitchFamily="66" charset="0"/>
                <a:cs typeface="Cavolini" panose="03000502040302020204" pitchFamily="66" charset="0"/>
              </a:rPr>
              <a:t>In-service days – ringfence time</a:t>
            </a:r>
          </a:p>
        </p:txBody>
      </p:sp>
      <p:sp>
        <p:nvSpPr>
          <p:cNvPr id="6" name="TextBox 5">
            <a:extLst>
              <a:ext uri="{FF2B5EF4-FFF2-40B4-BE49-F238E27FC236}">
                <a16:creationId xmlns:a16="http://schemas.microsoft.com/office/drawing/2014/main" id="{32DD9271-EF91-A6FB-953F-A0EAEB0FF614}"/>
              </a:ext>
            </a:extLst>
          </p:cNvPr>
          <p:cNvSpPr txBox="1"/>
          <p:nvPr/>
        </p:nvSpPr>
        <p:spPr>
          <a:xfrm>
            <a:off x="2252932" y="5479915"/>
            <a:ext cx="8402128" cy="461665"/>
          </a:xfrm>
          <a:prstGeom prst="rect">
            <a:avLst/>
          </a:prstGeom>
          <a:noFill/>
        </p:spPr>
        <p:txBody>
          <a:bodyPr wrap="square" rtlCol="0">
            <a:spAutoFit/>
          </a:bodyPr>
          <a:lstStyle/>
          <a:p>
            <a:pPr marL="342900" indent="-342900">
              <a:buFont typeface="Arial" panose="020B0604020202020204" pitchFamily="34" charset="0"/>
              <a:buChar char="•"/>
            </a:pPr>
            <a:r>
              <a:rPr lang="en-GB" sz="2400">
                <a:latin typeface="Cavolini" panose="03000502040302020204" pitchFamily="66" charset="0"/>
                <a:cs typeface="Cavolini" panose="03000502040302020204" pitchFamily="66" charset="0"/>
              </a:rPr>
              <a:t>40</a:t>
            </a:r>
            <a:r>
              <a:rPr lang="en-GB" sz="2400" baseline="30000">
                <a:latin typeface="Cavolini" panose="03000502040302020204" pitchFamily="66" charset="0"/>
                <a:cs typeface="Cavolini" panose="03000502040302020204" pitchFamily="66" charset="0"/>
              </a:rPr>
              <a:t>th</a:t>
            </a:r>
            <a:r>
              <a:rPr lang="en-GB" sz="2400">
                <a:latin typeface="Cavolini" panose="03000502040302020204" pitchFamily="66" charset="0"/>
                <a:cs typeface="Cavolini" panose="03000502040302020204" pitchFamily="66" charset="0"/>
              </a:rPr>
              <a:t> week </a:t>
            </a:r>
          </a:p>
        </p:txBody>
      </p:sp>
      <p:pic>
        <p:nvPicPr>
          <p:cNvPr id="9" name="Picture 8">
            <a:extLst>
              <a:ext uri="{FF2B5EF4-FFF2-40B4-BE49-F238E27FC236}">
                <a16:creationId xmlns:a16="http://schemas.microsoft.com/office/drawing/2014/main" id="{79F5874F-F8E0-A642-D875-C1294650179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7373" y="4091241"/>
            <a:ext cx="2050634" cy="2624811"/>
          </a:xfrm>
          <a:prstGeom prst="rect">
            <a:avLst/>
          </a:prstGeom>
        </p:spPr>
      </p:pic>
      <p:pic>
        <p:nvPicPr>
          <p:cNvPr id="7" name="Recorded Sound">
            <a:hlinkClick r:id="" action="ppaction://media"/>
            <a:extLst>
              <a:ext uri="{FF2B5EF4-FFF2-40B4-BE49-F238E27FC236}">
                <a16:creationId xmlns:a16="http://schemas.microsoft.com/office/drawing/2014/main" id="{68D60F0E-E601-690B-E970-725898CE01E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91145" y="6212068"/>
            <a:ext cx="406400" cy="406400"/>
          </a:xfrm>
          <a:prstGeom prst="rect">
            <a:avLst/>
          </a:prstGeom>
        </p:spPr>
      </p:pic>
    </p:spTree>
    <p:extLst>
      <p:ext uri="{BB962C8B-B14F-4D97-AF65-F5344CB8AC3E}">
        <p14:creationId xmlns:p14="http://schemas.microsoft.com/office/powerpoint/2010/main" val="1677442788"/>
      </p:ext>
    </p:extLst>
  </p:cSld>
  <p:clrMapOvr>
    <a:masterClrMapping/>
  </p:clrMapOvr>
  <mc:AlternateContent xmlns:mc="http://schemas.openxmlformats.org/markup-compatibility/2006" xmlns:p14="http://schemas.microsoft.com/office/powerpoint/2010/main">
    <mc:Choice Requires="p14">
      <p:transition spd="slow" p14:dur="2000" advTm="119678"/>
    </mc:Choice>
    <mc:Fallback xmlns="">
      <p:transition spd="slow" advTm="11967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par>
                          <p:cTn id="27" fill="hold">
                            <p:stCondLst>
                              <p:cond delay="500"/>
                            </p:stCondLst>
                            <p:childTnLst>
                              <p:par>
                                <p:cTn id="28" presetID="1" presetClass="mediacall" presetSubtype="0" fill="hold" nodeType="afterEffect">
                                  <p:stCondLst>
                                    <p:cond delay="0"/>
                                  </p:stCondLst>
                                  <p:childTnLst>
                                    <p:cmd type="call" cmd="playFrom(0.0)">
                                      <p:cBhvr>
                                        <p:cTn id="29" dur="11967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0" fill="hold" display="0">
                  <p:stCondLst>
                    <p:cond delay="indefinite"/>
                  </p:stCondLst>
                  <p:endCondLst>
                    <p:cond evt="onStopAudio" delay="0">
                      <p:tgtEl>
                        <p:sldTgt/>
                      </p:tgtEl>
                    </p:cond>
                  </p:endCondLst>
                </p:cTn>
                <p:tgtEl>
                  <p:spTgt spid="7"/>
                </p:tgtEl>
              </p:cMediaNode>
            </p:audio>
          </p:childTnLst>
        </p:cTn>
      </p:par>
    </p:tnLst>
    <p:bldLst>
      <p:bldP spid="3" grpId="0"/>
      <p:bldP spid="4" grpId="0"/>
      <p:bldP spid="5" grpId="0"/>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97986-2A34-DEA1-CCC4-482C7369C1BC}"/>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3600" kern="1200">
                <a:solidFill>
                  <a:schemeClr val="tx1"/>
                </a:solidFill>
                <a:latin typeface="Cavolini" panose="03000502040302020204" pitchFamily="66" charset="0"/>
                <a:cs typeface="Cavolini" panose="03000502040302020204" pitchFamily="66" charset="0"/>
              </a:rPr>
              <a:t>How to record self-evaluation</a:t>
            </a:r>
          </a:p>
        </p:txBody>
      </p:sp>
      <p:sp>
        <p:nvSpPr>
          <p:cNvPr id="2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A9CF66D-68CD-5173-3F5E-D9EF81BE8FF2}"/>
              </a:ext>
            </a:extLst>
          </p:cNvPr>
          <p:cNvSpPr txBox="1"/>
          <p:nvPr/>
        </p:nvSpPr>
        <p:spPr>
          <a:xfrm>
            <a:off x="836676" y="2441448"/>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a:latin typeface="Cavolini" panose="03000502040302020204" pitchFamily="66" charset="0"/>
                <a:cs typeface="Cavolini" panose="03000502040302020204" pitchFamily="66" charset="0"/>
              </a:rPr>
              <a:t>Displays</a:t>
            </a:r>
          </a:p>
          <a:p>
            <a:pPr indent="-228600">
              <a:lnSpc>
                <a:spcPct val="90000"/>
              </a:lnSpc>
              <a:spcAft>
                <a:spcPts val="600"/>
              </a:spcAft>
              <a:buFont typeface="Arial" panose="020B0604020202020204" pitchFamily="34" charset="0"/>
              <a:buChar char="•"/>
            </a:pPr>
            <a:endParaRPr lang="en-US" sz="2400">
              <a:latin typeface="Cavolini" panose="03000502040302020204" pitchFamily="66" charset="0"/>
              <a:cs typeface="Cavolini" panose="03000502040302020204" pitchFamily="66" charset="0"/>
            </a:endParaRPr>
          </a:p>
          <a:p>
            <a:pPr indent="-228600">
              <a:lnSpc>
                <a:spcPct val="90000"/>
              </a:lnSpc>
              <a:spcAft>
                <a:spcPts val="600"/>
              </a:spcAft>
              <a:buFont typeface="Arial" panose="020B0604020202020204" pitchFamily="34" charset="0"/>
              <a:buChar char="•"/>
            </a:pPr>
            <a:r>
              <a:rPr lang="en-US" sz="2400">
                <a:latin typeface="Cavolini" panose="03000502040302020204" pitchFamily="66" charset="0"/>
                <a:cs typeface="Cavolini" panose="03000502040302020204" pitchFamily="66" charset="0"/>
              </a:rPr>
              <a:t>Folders</a:t>
            </a:r>
          </a:p>
          <a:p>
            <a:pPr indent="-228600">
              <a:lnSpc>
                <a:spcPct val="90000"/>
              </a:lnSpc>
              <a:spcAft>
                <a:spcPts val="600"/>
              </a:spcAft>
              <a:buFont typeface="Arial" panose="020B0604020202020204" pitchFamily="34" charset="0"/>
              <a:buChar char="•"/>
            </a:pPr>
            <a:endParaRPr lang="en-US" sz="2400">
              <a:latin typeface="Cavolini" panose="03000502040302020204" pitchFamily="66" charset="0"/>
              <a:cs typeface="Cavolini" panose="03000502040302020204" pitchFamily="66" charset="0"/>
            </a:endParaRPr>
          </a:p>
          <a:p>
            <a:pPr indent="-228600">
              <a:lnSpc>
                <a:spcPct val="90000"/>
              </a:lnSpc>
              <a:spcAft>
                <a:spcPts val="600"/>
              </a:spcAft>
              <a:buFont typeface="Arial" panose="020B0604020202020204" pitchFamily="34" charset="0"/>
              <a:buChar char="•"/>
            </a:pPr>
            <a:r>
              <a:rPr lang="en-US" sz="2400" err="1">
                <a:latin typeface="Cavolini" panose="03000502040302020204" pitchFamily="66" charset="0"/>
                <a:cs typeface="Cavolini" panose="03000502040302020204" pitchFamily="66" charset="0"/>
              </a:rPr>
              <a:t>Floorbooks</a:t>
            </a:r>
            <a:endParaRPr lang="en-US" sz="2400">
              <a:latin typeface="Cavolini" panose="03000502040302020204" pitchFamily="66" charset="0"/>
              <a:cs typeface="Cavolini" panose="03000502040302020204" pitchFamily="66" charset="0"/>
            </a:endParaRPr>
          </a:p>
          <a:p>
            <a:pPr indent="-228600">
              <a:lnSpc>
                <a:spcPct val="90000"/>
              </a:lnSpc>
              <a:spcAft>
                <a:spcPts val="600"/>
              </a:spcAft>
              <a:buFont typeface="Arial" panose="020B0604020202020204" pitchFamily="34" charset="0"/>
              <a:buChar char="•"/>
            </a:pPr>
            <a:endParaRPr lang="en-US" sz="2400">
              <a:latin typeface="Cavolini" panose="03000502040302020204" pitchFamily="66" charset="0"/>
              <a:cs typeface="Cavolini" panose="03000502040302020204" pitchFamily="66" charset="0"/>
            </a:endParaRPr>
          </a:p>
          <a:p>
            <a:pPr indent="-228600">
              <a:lnSpc>
                <a:spcPct val="90000"/>
              </a:lnSpc>
              <a:spcAft>
                <a:spcPts val="600"/>
              </a:spcAft>
              <a:buFont typeface="Arial" panose="020B0604020202020204" pitchFamily="34" charset="0"/>
              <a:buChar char="•"/>
            </a:pPr>
            <a:r>
              <a:rPr lang="en-US" sz="2400">
                <a:latin typeface="Cavolini" panose="03000502040302020204" pitchFamily="66" charset="0"/>
                <a:cs typeface="Cavolini" panose="03000502040302020204" pitchFamily="66" charset="0"/>
              </a:rPr>
              <a:t>Digital Folder</a:t>
            </a:r>
          </a:p>
          <a:p>
            <a:pPr indent="-228600">
              <a:lnSpc>
                <a:spcPct val="90000"/>
              </a:lnSpc>
              <a:spcAft>
                <a:spcPts val="600"/>
              </a:spcAft>
              <a:buFont typeface="Arial" panose="020B0604020202020204" pitchFamily="34" charset="0"/>
              <a:buChar char="•"/>
            </a:pPr>
            <a:endParaRPr lang="en-US" sz="2200"/>
          </a:p>
        </p:txBody>
      </p:sp>
      <p:pic>
        <p:nvPicPr>
          <p:cNvPr id="2050" name="Picture 2" descr="4 Steps to Better Self-Evaluation | Psychology Today United Kingdom">
            <a:extLst>
              <a:ext uri="{FF2B5EF4-FFF2-40B4-BE49-F238E27FC236}">
                <a16:creationId xmlns:a16="http://schemas.microsoft.com/office/drawing/2014/main" id="{C1E5928C-4E74-921E-A051-85C99034BEB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64700" y="2200688"/>
            <a:ext cx="6489100" cy="339748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2D9EA6A4-DD59-E37B-FD58-9C2EF630E0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44579" y="6287008"/>
            <a:ext cx="406400" cy="406400"/>
          </a:xfrm>
          <a:prstGeom prst="rect">
            <a:avLst/>
          </a:prstGeom>
        </p:spPr>
      </p:pic>
    </p:spTree>
    <p:extLst>
      <p:ext uri="{BB962C8B-B14F-4D97-AF65-F5344CB8AC3E}">
        <p14:creationId xmlns:p14="http://schemas.microsoft.com/office/powerpoint/2010/main" val="236393102"/>
      </p:ext>
    </p:extLst>
  </p:cSld>
  <p:clrMapOvr>
    <a:masterClrMapping/>
  </p:clrMapOvr>
  <mc:AlternateContent xmlns:mc="http://schemas.openxmlformats.org/markup-compatibility/2006" xmlns:p14="http://schemas.microsoft.com/office/powerpoint/2010/main">
    <mc:Choice Requires="p14">
      <p:transition spd="slow" p14:dur="2000" advTm="74653"/>
    </mc:Choice>
    <mc:Fallback xmlns="">
      <p:transition spd="slow" advTm="74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6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63B2A-9F97-7DC9-586D-C658211B7EE4}"/>
              </a:ext>
            </a:extLst>
          </p:cNvPr>
          <p:cNvSpPr>
            <a:spLocks noGrp="1"/>
          </p:cNvSpPr>
          <p:nvPr>
            <p:ph type="title"/>
          </p:nvPr>
        </p:nvSpPr>
        <p:spPr>
          <a:xfrm>
            <a:off x="482723" y="3037144"/>
            <a:ext cx="3571810" cy="783709"/>
          </a:xfrm>
        </p:spPr>
        <p:txBody>
          <a:bodyPr vert="horz" lIns="91440" tIns="45720" rIns="91440" bIns="45720" rtlCol="0" anchor="b">
            <a:normAutofit fontScale="90000"/>
          </a:bodyPr>
          <a:lstStyle/>
          <a:p>
            <a:r>
              <a:rPr lang="en-US" sz="4000" kern="1200">
                <a:solidFill>
                  <a:schemeClr val="tx1"/>
                </a:solidFill>
                <a:latin typeface="Cavolini" panose="03000502040302020204" pitchFamily="66" charset="0"/>
                <a:cs typeface="Cavolini" panose="03000502040302020204" pitchFamily="66" charset="0"/>
              </a:rPr>
              <a:t>Self-evaluation </a:t>
            </a:r>
            <a:r>
              <a:rPr lang="en-US" sz="4000">
                <a:latin typeface="Cavolini" panose="03000502040302020204" pitchFamily="66" charset="0"/>
                <a:cs typeface="Cavolini" panose="03000502040302020204" pitchFamily="66" charset="0"/>
              </a:rPr>
              <a:t>d</a:t>
            </a:r>
            <a:r>
              <a:rPr lang="en-US" sz="4000" kern="1200">
                <a:solidFill>
                  <a:schemeClr val="tx1"/>
                </a:solidFill>
                <a:latin typeface="Cavolini" panose="03000502040302020204" pitchFamily="66" charset="0"/>
                <a:cs typeface="Cavolini" panose="03000502040302020204" pitchFamily="66" charset="0"/>
              </a:rPr>
              <a:t>isplays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C42C976-7521-1D88-BF5B-66B123F9B6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10692" y="557167"/>
            <a:ext cx="7658220" cy="5743665"/>
          </a:xfrm>
          <a:prstGeom prst="rect">
            <a:avLst/>
          </a:prstGeom>
          <a:ln w="28575">
            <a:solidFill>
              <a:schemeClr val="tx1"/>
            </a:solidFill>
          </a:ln>
        </p:spPr>
      </p:pic>
      <p:pic>
        <p:nvPicPr>
          <p:cNvPr id="3" name="Recorded Sound">
            <a:hlinkClick r:id="" action="ppaction://media"/>
            <a:extLst>
              <a:ext uri="{FF2B5EF4-FFF2-40B4-BE49-F238E27FC236}">
                <a16:creationId xmlns:a16="http://schemas.microsoft.com/office/drawing/2014/main" id="{72E7DE58-9D39-8DEB-A967-848C36E96CC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7625" y="6373470"/>
            <a:ext cx="406400" cy="406400"/>
          </a:xfrm>
          <a:prstGeom prst="rect">
            <a:avLst/>
          </a:prstGeom>
        </p:spPr>
      </p:pic>
    </p:spTree>
    <p:extLst>
      <p:ext uri="{BB962C8B-B14F-4D97-AF65-F5344CB8AC3E}">
        <p14:creationId xmlns:p14="http://schemas.microsoft.com/office/powerpoint/2010/main" val="2648218723"/>
      </p:ext>
    </p:extLst>
  </p:cSld>
  <p:clrMapOvr>
    <a:masterClrMapping/>
  </p:clrMapOvr>
  <mc:AlternateContent xmlns:mc="http://schemas.openxmlformats.org/markup-compatibility/2006" xmlns:p14="http://schemas.microsoft.com/office/powerpoint/2010/main">
    <mc:Choice Requires="p14">
      <p:transition spd="slow" p14:dur="2000" advTm="55531"/>
    </mc:Choice>
    <mc:Fallback xmlns="">
      <p:transition spd="slow" advTm="55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5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8E74C-3E99-04DA-3A07-239FAA72461A}"/>
              </a:ext>
            </a:extLst>
          </p:cNvPr>
          <p:cNvSpPr>
            <a:spLocks noGrp="1"/>
          </p:cNvSpPr>
          <p:nvPr>
            <p:ph type="title"/>
          </p:nvPr>
        </p:nvSpPr>
        <p:spPr>
          <a:xfrm>
            <a:off x="700392" y="403658"/>
            <a:ext cx="6420255" cy="1325563"/>
          </a:xfrm>
        </p:spPr>
        <p:txBody>
          <a:bodyPr>
            <a:normAutofit/>
          </a:bodyPr>
          <a:lstStyle/>
          <a:p>
            <a:r>
              <a:rPr lang="en-GB" sz="3600">
                <a:latin typeface="Cavolini" panose="03000502040302020204" pitchFamily="66" charset="0"/>
                <a:cs typeface="Cavolini" panose="03000502040302020204" pitchFamily="66" charset="0"/>
              </a:rPr>
              <a:t>Self-evaluation </a:t>
            </a:r>
            <a:br>
              <a:rPr lang="en-GB" sz="3600">
                <a:latin typeface="Cavolini" panose="03000502040302020204" pitchFamily="66" charset="0"/>
                <a:cs typeface="Cavolini" panose="03000502040302020204" pitchFamily="66" charset="0"/>
              </a:rPr>
            </a:br>
            <a:r>
              <a:rPr lang="en-GB" sz="3600">
                <a:latin typeface="Cavolini" panose="03000502040302020204" pitchFamily="66" charset="0"/>
                <a:cs typeface="Cavolini" panose="03000502040302020204" pitchFamily="66" charset="0"/>
              </a:rPr>
              <a:t>displays</a:t>
            </a:r>
          </a:p>
        </p:txBody>
      </p:sp>
      <p:pic>
        <p:nvPicPr>
          <p:cNvPr id="4" name="Picture 3">
            <a:extLst>
              <a:ext uri="{FF2B5EF4-FFF2-40B4-BE49-F238E27FC236}">
                <a16:creationId xmlns:a16="http://schemas.microsoft.com/office/drawing/2014/main" id="{22264372-E9DF-20B2-EEDD-67CFEE31CF6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8344" y="2098570"/>
            <a:ext cx="5364843" cy="4023632"/>
          </a:xfrm>
          <a:prstGeom prst="rect">
            <a:avLst/>
          </a:prstGeom>
        </p:spPr>
      </p:pic>
      <p:pic>
        <p:nvPicPr>
          <p:cNvPr id="6" name="Picture 5">
            <a:extLst>
              <a:ext uri="{FF2B5EF4-FFF2-40B4-BE49-F238E27FC236}">
                <a16:creationId xmlns:a16="http://schemas.microsoft.com/office/drawing/2014/main" id="{13CF2F30-760B-17CC-EA45-BA3BC72E781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5581379" y="501991"/>
            <a:ext cx="6264693" cy="5640009"/>
          </a:xfrm>
          <a:prstGeom prst="rect">
            <a:avLst/>
          </a:prstGeom>
        </p:spPr>
      </p:pic>
      <p:pic>
        <p:nvPicPr>
          <p:cNvPr id="3" name="Recorded Sound">
            <a:hlinkClick r:id="" action="ppaction://media"/>
            <a:extLst>
              <a:ext uri="{FF2B5EF4-FFF2-40B4-BE49-F238E27FC236}">
                <a16:creationId xmlns:a16="http://schemas.microsoft.com/office/drawing/2014/main" id="{8329E302-45D6-0E9B-6141-7D76C16AA50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98831" y="6251142"/>
            <a:ext cx="406400" cy="406400"/>
          </a:xfrm>
          <a:prstGeom prst="rect">
            <a:avLst/>
          </a:prstGeom>
        </p:spPr>
      </p:pic>
    </p:spTree>
    <p:extLst>
      <p:ext uri="{BB962C8B-B14F-4D97-AF65-F5344CB8AC3E}">
        <p14:creationId xmlns:p14="http://schemas.microsoft.com/office/powerpoint/2010/main" val="342724933"/>
      </p:ext>
    </p:extLst>
  </p:cSld>
  <p:clrMapOvr>
    <a:masterClrMapping/>
  </p:clrMapOvr>
  <mc:AlternateContent xmlns:mc="http://schemas.openxmlformats.org/markup-compatibility/2006" xmlns:p14="http://schemas.microsoft.com/office/powerpoint/2010/main">
    <mc:Choice Requires="p14">
      <p:transition spd="slow" p14:dur="2000" advTm="55139"/>
    </mc:Choice>
    <mc:Fallback xmlns="">
      <p:transition spd="slow" advTm="55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1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7D791B-B536-C621-0F1E-5B7AA6F892E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5087662" y="995868"/>
            <a:ext cx="6488349" cy="4866262"/>
          </a:xfrm>
          <a:prstGeom prst="rect">
            <a:avLst/>
          </a:prstGeom>
          <a:ln w="28575">
            <a:solidFill>
              <a:schemeClr val="tx1"/>
            </a:solidFill>
          </a:ln>
        </p:spPr>
      </p:pic>
      <p:sp>
        <p:nvSpPr>
          <p:cNvPr id="6" name="Title 5">
            <a:extLst>
              <a:ext uri="{FF2B5EF4-FFF2-40B4-BE49-F238E27FC236}">
                <a16:creationId xmlns:a16="http://schemas.microsoft.com/office/drawing/2014/main" id="{8EA83904-A384-FF75-1741-ADFAD97F459D}"/>
              </a:ext>
            </a:extLst>
          </p:cNvPr>
          <p:cNvSpPr>
            <a:spLocks noGrp="1"/>
          </p:cNvSpPr>
          <p:nvPr>
            <p:ph type="title"/>
          </p:nvPr>
        </p:nvSpPr>
        <p:spPr>
          <a:xfrm>
            <a:off x="140105" y="2923205"/>
            <a:ext cx="4943959" cy="3168488"/>
          </a:xfrm>
        </p:spPr>
        <p:txBody>
          <a:bodyPr>
            <a:normAutofit/>
          </a:bodyPr>
          <a:lstStyle/>
          <a:p>
            <a:r>
              <a:rPr lang="en-GB" sz="3600" b="1">
                <a:solidFill>
                  <a:srgbClr val="FF0000"/>
                </a:solidFill>
                <a:latin typeface="Cavolini" panose="03000502040302020204" pitchFamily="66" charset="0"/>
                <a:cs typeface="Cavolini" panose="03000502040302020204" pitchFamily="66" charset="0"/>
              </a:rPr>
              <a:t>R</a:t>
            </a:r>
            <a:r>
              <a:rPr lang="en-GB" sz="3600">
                <a:solidFill>
                  <a:srgbClr val="FF0000"/>
                </a:solidFill>
                <a:latin typeface="Cavolini" panose="03000502040302020204" pitchFamily="66" charset="0"/>
                <a:cs typeface="Cavolini" panose="03000502040302020204" pitchFamily="66" charset="0"/>
              </a:rPr>
              <a:t>ed</a:t>
            </a:r>
            <a:r>
              <a:rPr lang="en-GB">
                <a:solidFill>
                  <a:srgbClr val="FF0000"/>
                </a:solidFill>
                <a:latin typeface="Cavolini" panose="03000502040302020204" pitchFamily="66" charset="0"/>
                <a:cs typeface="Cavolini" panose="03000502040302020204" pitchFamily="66" charset="0"/>
              </a:rPr>
              <a:t> </a:t>
            </a:r>
            <a:r>
              <a:rPr lang="en-GB" sz="2200">
                <a:latin typeface="Cavolini" panose="03000502040302020204" pitchFamily="66" charset="0"/>
                <a:cs typeface="Cavolini" panose="03000502040302020204" pitchFamily="66" charset="0"/>
              </a:rPr>
              <a:t>Things we don’t do well or at all</a:t>
            </a:r>
            <a:br>
              <a:rPr lang="en-GB">
                <a:latin typeface="Cavolini" panose="03000502040302020204" pitchFamily="66" charset="0"/>
                <a:cs typeface="Cavolini" panose="03000502040302020204" pitchFamily="66" charset="0"/>
              </a:rPr>
            </a:br>
            <a:r>
              <a:rPr lang="en-GB" sz="3600" b="1">
                <a:solidFill>
                  <a:srgbClr val="FFC000"/>
                </a:solidFill>
                <a:latin typeface="Cavolini" panose="03000502040302020204" pitchFamily="66" charset="0"/>
                <a:cs typeface="Cavolini" panose="03000502040302020204" pitchFamily="66" charset="0"/>
              </a:rPr>
              <a:t>A</a:t>
            </a:r>
            <a:r>
              <a:rPr lang="en-GB" sz="3600">
                <a:solidFill>
                  <a:srgbClr val="FFC000"/>
                </a:solidFill>
                <a:latin typeface="Cavolini" panose="03000502040302020204" pitchFamily="66" charset="0"/>
                <a:cs typeface="Cavolini" panose="03000502040302020204" pitchFamily="66" charset="0"/>
              </a:rPr>
              <a:t>mber </a:t>
            </a:r>
            <a:r>
              <a:rPr lang="en-GB" sz="2000">
                <a:latin typeface="Cavolini" panose="03000502040302020204" pitchFamily="66" charset="0"/>
                <a:cs typeface="Cavolini" panose="03000502040302020204" pitchFamily="66" charset="0"/>
              </a:rPr>
              <a:t>Things we could do better or more consistently</a:t>
            </a:r>
            <a:br>
              <a:rPr lang="en-GB" sz="3600">
                <a:latin typeface="Cavolini" panose="03000502040302020204" pitchFamily="66" charset="0"/>
                <a:cs typeface="Cavolini" panose="03000502040302020204" pitchFamily="66" charset="0"/>
              </a:rPr>
            </a:br>
            <a:r>
              <a:rPr lang="en-GB" sz="3600" b="1">
                <a:solidFill>
                  <a:schemeClr val="accent6"/>
                </a:solidFill>
                <a:latin typeface="Cavolini" panose="03000502040302020204" pitchFamily="66" charset="0"/>
                <a:cs typeface="Cavolini" panose="03000502040302020204" pitchFamily="66" charset="0"/>
              </a:rPr>
              <a:t>G</a:t>
            </a:r>
            <a:r>
              <a:rPr lang="en-GB" sz="3600">
                <a:solidFill>
                  <a:schemeClr val="accent6"/>
                </a:solidFill>
                <a:latin typeface="Cavolini" panose="03000502040302020204" pitchFamily="66" charset="0"/>
                <a:cs typeface="Cavolini" panose="03000502040302020204" pitchFamily="66" charset="0"/>
              </a:rPr>
              <a:t>reen </a:t>
            </a:r>
            <a:r>
              <a:rPr lang="en-GB" sz="2200">
                <a:latin typeface="Cavolini" panose="03000502040302020204" pitchFamily="66" charset="0"/>
                <a:cs typeface="Cavolini" panose="03000502040302020204" pitchFamily="66" charset="0"/>
              </a:rPr>
              <a:t>Things we do well and consistently</a:t>
            </a:r>
          </a:p>
        </p:txBody>
      </p:sp>
      <p:sp>
        <p:nvSpPr>
          <p:cNvPr id="7" name="TextBox 6">
            <a:extLst>
              <a:ext uri="{FF2B5EF4-FFF2-40B4-BE49-F238E27FC236}">
                <a16:creationId xmlns:a16="http://schemas.microsoft.com/office/drawing/2014/main" id="{4DDCC018-DB81-51CC-C20F-7EC94CF2088B}"/>
              </a:ext>
            </a:extLst>
          </p:cNvPr>
          <p:cNvSpPr txBox="1"/>
          <p:nvPr/>
        </p:nvSpPr>
        <p:spPr>
          <a:xfrm>
            <a:off x="345321" y="1150223"/>
            <a:ext cx="4943959" cy="1200329"/>
          </a:xfrm>
          <a:prstGeom prst="rect">
            <a:avLst/>
          </a:prstGeom>
          <a:noFill/>
        </p:spPr>
        <p:txBody>
          <a:bodyPr wrap="square" rtlCol="0">
            <a:spAutoFit/>
          </a:bodyPr>
          <a:lstStyle/>
          <a:p>
            <a:r>
              <a:rPr lang="en-GB" sz="3600" err="1">
                <a:latin typeface="Cavolini" panose="03000502040302020204" pitchFamily="66" charset="0"/>
                <a:cs typeface="Cavolini" panose="03000502040302020204" pitchFamily="66" charset="0"/>
              </a:rPr>
              <a:t>RAGing</a:t>
            </a:r>
            <a:r>
              <a:rPr lang="en-GB" sz="3600">
                <a:latin typeface="Cavolini" panose="03000502040302020204" pitchFamily="66" charset="0"/>
                <a:cs typeface="Cavolini" panose="03000502040302020204" pitchFamily="66" charset="0"/>
              </a:rPr>
              <a:t> a ‘Very Good’ illustration</a:t>
            </a:r>
          </a:p>
        </p:txBody>
      </p:sp>
      <p:pic>
        <p:nvPicPr>
          <p:cNvPr id="2" name="Recorded Sound">
            <a:hlinkClick r:id="" action="ppaction://media"/>
            <a:extLst>
              <a:ext uri="{FF2B5EF4-FFF2-40B4-BE49-F238E27FC236}">
                <a16:creationId xmlns:a16="http://schemas.microsoft.com/office/drawing/2014/main" id="{29F85544-6E7B-802C-C93A-32502FAF4A7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4176" y="6152460"/>
            <a:ext cx="406400" cy="406400"/>
          </a:xfrm>
          <a:prstGeom prst="rect">
            <a:avLst/>
          </a:prstGeom>
        </p:spPr>
      </p:pic>
    </p:spTree>
    <p:extLst>
      <p:ext uri="{BB962C8B-B14F-4D97-AF65-F5344CB8AC3E}">
        <p14:creationId xmlns:p14="http://schemas.microsoft.com/office/powerpoint/2010/main" val="2928705394"/>
      </p:ext>
    </p:extLst>
  </p:cSld>
  <p:clrMapOvr>
    <a:masterClrMapping/>
  </p:clrMapOvr>
  <mc:AlternateContent xmlns:mc="http://schemas.openxmlformats.org/markup-compatibility/2006" xmlns:p14="http://schemas.microsoft.com/office/powerpoint/2010/main">
    <mc:Choice Requires="p14">
      <p:transition spd="slow" p14:dur="2000" advTm="32102"/>
    </mc:Choice>
    <mc:Fallback xmlns="">
      <p:transition spd="slow" advTm="321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10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79C20F-3FE6-8F10-D2CD-2589B1275439}"/>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3600" kern="1200">
                <a:solidFill>
                  <a:schemeClr val="tx1"/>
                </a:solidFill>
                <a:latin typeface="Cavolini" panose="03000502040302020204" pitchFamily="66" charset="0"/>
                <a:cs typeface="Cavolini" panose="03000502040302020204" pitchFamily="66" charset="0"/>
              </a:rPr>
              <a:t>Self-evaluation displays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48960B3-4BA7-E0CC-188F-3EDF16AEEB2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96040" y="818767"/>
            <a:ext cx="7970539" cy="5400040"/>
          </a:xfrm>
          <a:prstGeom prst="rect">
            <a:avLst/>
          </a:prstGeom>
          <a:ln w="28575">
            <a:solidFill>
              <a:schemeClr val="tx1"/>
            </a:solidFill>
          </a:ln>
        </p:spPr>
      </p:pic>
      <p:pic>
        <p:nvPicPr>
          <p:cNvPr id="3" name="Recorded Sound">
            <a:hlinkClick r:id="" action="ppaction://media"/>
            <a:extLst>
              <a:ext uri="{FF2B5EF4-FFF2-40B4-BE49-F238E27FC236}">
                <a16:creationId xmlns:a16="http://schemas.microsoft.com/office/drawing/2014/main" id="{D4845AF1-5916-F15F-A908-2A029E9C050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0179" y="6335203"/>
            <a:ext cx="406400" cy="406400"/>
          </a:xfrm>
          <a:prstGeom prst="rect">
            <a:avLst/>
          </a:prstGeom>
        </p:spPr>
      </p:pic>
    </p:spTree>
    <p:extLst>
      <p:ext uri="{BB962C8B-B14F-4D97-AF65-F5344CB8AC3E}">
        <p14:creationId xmlns:p14="http://schemas.microsoft.com/office/powerpoint/2010/main" val="593952309"/>
      </p:ext>
    </p:extLst>
  </p:cSld>
  <p:clrMapOvr>
    <a:masterClrMapping/>
  </p:clrMapOvr>
  <mc:AlternateContent xmlns:mc="http://schemas.openxmlformats.org/markup-compatibility/2006" xmlns:p14="http://schemas.microsoft.com/office/powerpoint/2010/main">
    <mc:Choice Requires="p14">
      <p:transition spd="slow" p14:dur="2000" advTm="22755"/>
    </mc:Choice>
    <mc:Fallback xmlns="">
      <p:transition spd="slow" advTm="22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75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B116AC-6076-539A-8423-498F046C8A3D}"/>
              </a:ext>
            </a:extLst>
          </p:cNvPr>
          <p:cNvSpPr>
            <a:spLocks noGrp="1"/>
          </p:cNvSpPr>
          <p:nvPr>
            <p:ph type="title"/>
          </p:nvPr>
        </p:nvSpPr>
        <p:spPr>
          <a:xfrm>
            <a:off x="309340" y="737475"/>
            <a:ext cx="6692827" cy="2482693"/>
          </a:xfrm>
        </p:spPr>
        <p:txBody>
          <a:bodyPr vert="horz" lIns="91440" tIns="45720" rIns="91440" bIns="45720" rtlCol="0" anchor="b">
            <a:normAutofit/>
          </a:bodyPr>
          <a:lstStyle/>
          <a:p>
            <a:r>
              <a:rPr lang="en-US" sz="3600" kern="1200">
                <a:solidFill>
                  <a:schemeClr val="tx1"/>
                </a:solidFill>
                <a:latin typeface="Cavolini" panose="03000502040302020204" pitchFamily="66" charset="0"/>
                <a:cs typeface="Cavolini" panose="03000502040302020204" pitchFamily="66" charset="0"/>
              </a:rPr>
              <a:t>Self-evaluation Folders</a:t>
            </a:r>
            <a:br>
              <a:rPr lang="en-US" sz="3600" kern="1200">
                <a:solidFill>
                  <a:schemeClr val="tx1"/>
                </a:solidFill>
                <a:latin typeface="Cavolini" panose="03000502040302020204" pitchFamily="66" charset="0"/>
                <a:cs typeface="Cavolini" panose="03000502040302020204" pitchFamily="66" charset="0"/>
              </a:rPr>
            </a:br>
            <a:r>
              <a:rPr lang="en-US" sz="3600" kern="1200">
                <a:solidFill>
                  <a:schemeClr val="tx1"/>
                </a:solidFill>
                <a:latin typeface="Cavolini" panose="03000502040302020204" pitchFamily="66" charset="0"/>
                <a:cs typeface="Cavolini" panose="03000502040302020204" pitchFamily="66" charset="0"/>
              </a:rPr>
              <a:t>- Action Plans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71F7536-9A38-60BF-955A-F5529AEBA03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48862" y="438277"/>
            <a:ext cx="4052426" cy="5981446"/>
          </a:xfrm>
          <a:prstGeom prst="rect">
            <a:avLst/>
          </a:prstGeom>
          <a:ln w="28575">
            <a:solidFill>
              <a:schemeClr val="tx1"/>
            </a:solidFill>
          </a:ln>
        </p:spPr>
      </p:pic>
      <p:pic>
        <p:nvPicPr>
          <p:cNvPr id="3" name="Recorded Sound">
            <a:hlinkClick r:id="" action="ppaction://media"/>
            <a:extLst>
              <a:ext uri="{FF2B5EF4-FFF2-40B4-BE49-F238E27FC236}">
                <a16:creationId xmlns:a16="http://schemas.microsoft.com/office/drawing/2014/main" id="{38C3B9A2-3EA0-9588-B569-25487F0972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48648" y="6050941"/>
            <a:ext cx="406400" cy="406400"/>
          </a:xfrm>
          <a:prstGeom prst="rect">
            <a:avLst/>
          </a:prstGeom>
        </p:spPr>
      </p:pic>
    </p:spTree>
    <p:extLst>
      <p:ext uri="{BB962C8B-B14F-4D97-AF65-F5344CB8AC3E}">
        <p14:creationId xmlns:p14="http://schemas.microsoft.com/office/powerpoint/2010/main" val="487157381"/>
      </p:ext>
    </p:extLst>
  </p:cSld>
  <p:clrMapOvr>
    <a:masterClrMapping/>
  </p:clrMapOvr>
  <mc:AlternateContent xmlns:mc="http://schemas.openxmlformats.org/markup-compatibility/2006" xmlns:p14="http://schemas.microsoft.com/office/powerpoint/2010/main">
    <mc:Choice Requires="p14">
      <p:transition spd="slow" p14:dur="2000" advTm="23740"/>
    </mc:Choice>
    <mc:Fallback xmlns="">
      <p:transition spd="slow" advTm="23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7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0F9D0E9-8B83-F6B6-9A64-A640895FAE88}"/>
              </a:ext>
            </a:extLst>
          </p:cNvPr>
          <p:cNvSpPr txBox="1"/>
          <p:nvPr/>
        </p:nvSpPr>
        <p:spPr>
          <a:xfrm>
            <a:off x="638881" y="639193"/>
            <a:ext cx="4244403"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kern="1200">
                <a:solidFill>
                  <a:schemeClr val="tx1"/>
                </a:solidFill>
                <a:latin typeface="Cavolini" panose="03000502040302020204" pitchFamily="66" charset="0"/>
                <a:ea typeface="+mj-ea"/>
                <a:cs typeface="Cavolini" panose="03000502040302020204" pitchFamily="66" charset="0"/>
              </a:rPr>
              <a:t>Self-evaluation </a:t>
            </a:r>
            <a:r>
              <a:rPr lang="en-US" sz="3600">
                <a:latin typeface="Cavolini" panose="03000502040302020204" pitchFamily="66" charset="0"/>
                <a:ea typeface="+mj-ea"/>
                <a:cs typeface="Cavolini" panose="03000502040302020204" pitchFamily="66" charset="0"/>
              </a:rPr>
              <a:t>f</a:t>
            </a:r>
            <a:r>
              <a:rPr lang="en-US" sz="3600" kern="1200">
                <a:solidFill>
                  <a:schemeClr val="tx1"/>
                </a:solidFill>
                <a:latin typeface="Cavolini" panose="03000502040302020204" pitchFamily="66" charset="0"/>
                <a:ea typeface="+mj-ea"/>
                <a:cs typeface="Cavolini" panose="03000502040302020204" pitchFamily="66" charset="0"/>
              </a:rPr>
              <a:t>olders </a:t>
            </a:r>
          </a:p>
          <a:p>
            <a:pPr>
              <a:lnSpc>
                <a:spcPct val="90000"/>
              </a:lnSpc>
              <a:spcBef>
                <a:spcPct val="0"/>
              </a:spcBef>
              <a:spcAft>
                <a:spcPts val="600"/>
              </a:spcAft>
            </a:pPr>
            <a:r>
              <a:rPr lang="en-US" sz="3600" kern="1200">
                <a:solidFill>
                  <a:schemeClr val="tx1"/>
                </a:solidFill>
                <a:latin typeface="Cavolini" panose="03000502040302020204" pitchFamily="66" charset="0"/>
                <a:ea typeface="+mj-ea"/>
                <a:cs typeface="Cavolini" panose="03000502040302020204" pitchFamily="66" charset="0"/>
              </a:rPr>
              <a:t>- Impact</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CA02925-8910-F237-28BD-E11AFE0378F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54296" y="709803"/>
            <a:ext cx="7214616" cy="5410962"/>
          </a:xfrm>
          <a:prstGeom prst="rect">
            <a:avLst/>
          </a:prstGeom>
        </p:spPr>
      </p:pic>
      <p:pic>
        <p:nvPicPr>
          <p:cNvPr id="3" name="Recorded Sound">
            <a:hlinkClick r:id="" action="ppaction://media"/>
            <a:extLst>
              <a:ext uri="{FF2B5EF4-FFF2-40B4-BE49-F238E27FC236}">
                <a16:creationId xmlns:a16="http://schemas.microsoft.com/office/drawing/2014/main" id="{33D79523-A2C1-2494-7EDF-251BDE1452E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1803" y="6380763"/>
            <a:ext cx="406400" cy="406400"/>
          </a:xfrm>
          <a:prstGeom prst="rect">
            <a:avLst/>
          </a:prstGeom>
        </p:spPr>
      </p:pic>
    </p:spTree>
    <p:extLst>
      <p:ext uri="{BB962C8B-B14F-4D97-AF65-F5344CB8AC3E}">
        <p14:creationId xmlns:p14="http://schemas.microsoft.com/office/powerpoint/2010/main" val="3484432919"/>
      </p:ext>
    </p:extLst>
  </p:cSld>
  <p:clrMapOvr>
    <a:masterClrMapping/>
  </p:clrMapOvr>
  <mc:AlternateContent xmlns:mc="http://schemas.openxmlformats.org/markup-compatibility/2006" xmlns:p14="http://schemas.microsoft.com/office/powerpoint/2010/main">
    <mc:Choice Requires="p14">
      <p:transition spd="slow" p14:dur="2000" advTm="36170"/>
    </mc:Choice>
    <mc:Fallback xmlns="">
      <p:transition spd="slow" advTm="36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17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C0D0E-5F3D-4D2D-08D6-0F0DB92B794F}"/>
              </a:ext>
            </a:extLst>
          </p:cNvPr>
          <p:cNvSpPr>
            <a:spLocks noGrp="1"/>
          </p:cNvSpPr>
          <p:nvPr>
            <p:ph type="title"/>
          </p:nvPr>
        </p:nvSpPr>
        <p:spPr>
          <a:xfrm>
            <a:off x="192234" y="315510"/>
            <a:ext cx="6219245" cy="1325563"/>
          </a:xfrm>
        </p:spPr>
        <p:txBody>
          <a:bodyPr>
            <a:normAutofit/>
          </a:bodyPr>
          <a:lstStyle/>
          <a:p>
            <a:r>
              <a:rPr lang="en-GB" sz="3600">
                <a:latin typeface="Cavolini" panose="03000502040302020204" pitchFamily="66" charset="0"/>
                <a:cs typeface="Cavolini" panose="03000502040302020204" pitchFamily="66" charset="0"/>
              </a:rPr>
              <a:t>Self-evaluation templates</a:t>
            </a:r>
          </a:p>
        </p:txBody>
      </p:sp>
      <p:pic>
        <p:nvPicPr>
          <p:cNvPr id="4" name="Picture 3">
            <a:extLst>
              <a:ext uri="{FF2B5EF4-FFF2-40B4-BE49-F238E27FC236}">
                <a16:creationId xmlns:a16="http://schemas.microsoft.com/office/drawing/2014/main" id="{60071EFB-6349-B4B2-75A4-616C680AEA26}"/>
              </a:ext>
            </a:extLst>
          </p:cNvPr>
          <p:cNvPicPr>
            <a:picLocks noChangeAspect="1"/>
          </p:cNvPicPr>
          <p:nvPr/>
        </p:nvPicPr>
        <p:blipFill>
          <a:blip r:embed="rId5"/>
          <a:stretch>
            <a:fillRect/>
          </a:stretch>
        </p:blipFill>
        <p:spPr>
          <a:xfrm>
            <a:off x="386787" y="1802798"/>
            <a:ext cx="5378726" cy="4076910"/>
          </a:xfrm>
          <a:prstGeom prst="rect">
            <a:avLst/>
          </a:prstGeom>
          <a:ln w="19050">
            <a:solidFill>
              <a:schemeClr val="tx1"/>
            </a:solidFill>
          </a:ln>
        </p:spPr>
      </p:pic>
      <p:pic>
        <p:nvPicPr>
          <p:cNvPr id="5" name="Picture 4">
            <a:extLst>
              <a:ext uri="{FF2B5EF4-FFF2-40B4-BE49-F238E27FC236}">
                <a16:creationId xmlns:a16="http://schemas.microsoft.com/office/drawing/2014/main" id="{77B37ED6-7D63-C95C-89C1-28CBC62DE67A}"/>
              </a:ext>
            </a:extLst>
          </p:cNvPr>
          <p:cNvPicPr>
            <a:picLocks noChangeAspect="1"/>
          </p:cNvPicPr>
          <p:nvPr/>
        </p:nvPicPr>
        <p:blipFill>
          <a:blip r:embed="rId6"/>
          <a:stretch>
            <a:fillRect/>
          </a:stretch>
        </p:blipFill>
        <p:spPr>
          <a:xfrm>
            <a:off x="6411479" y="315510"/>
            <a:ext cx="5588287" cy="5772447"/>
          </a:xfrm>
          <a:prstGeom prst="rect">
            <a:avLst/>
          </a:prstGeom>
          <a:ln w="19050">
            <a:solidFill>
              <a:schemeClr val="tx1"/>
            </a:solidFill>
          </a:ln>
        </p:spPr>
      </p:pic>
      <p:sp>
        <p:nvSpPr>
          <p:cNvPr id="3" name="TextBox 2">
            <a:extLst>
              <a:ext uri="{FF2B5EF4-FFF2-40B4-BE49-F238E27FC236}">
                <a16:creationId xmlns:a16="http://schemas.microsoft.com/office/drawing/2014/main" id="{38E47787-312B-19BB-1393-237B5BC5749F}"/>
              </a:ext>
            </a:extLst>
          </p:cNvPr>
          <p:cNvSpPr txBox="1"/>
          <p:nvPr/>
        </p:nvSpPr>
        <p:spPr>
          <a:xfrm>
            <a:off x="461553" y="6249682"/>
            <a:ext cx="6871063" cy="338554"/>
          </a:xfrm>
          <a:prstGeom prst="rect">
            <a:avLst/>
          </a:prstGeom>
          <a:noFill/>
        </p:spPr>
        <p:txBody>
          <a:bodyPr wrap="square">
            <a:spAutoFit/>
          </a:bodyPr>
          <a:lstStyle/>
          <a:p>
            <a:r>
              <a:rPr lang="en-GB" sz="1600">
                <a:hlinkClick r:id="rId7"/>
              </a:rPr>
              <a:t>https://elchighland.com/wp-admin/post.php?post=4401&amp;action=edit</a:t>
            </a:r>
            <a:endParaRPr lang="en-GB" sz="1600"/>
          </a:p>
        </p:txBody>
      </p:sp>
      <p:pic>
        <p:nvPicPr>
          <p:cNvPr id="7" name="Recorded Sound">
            <a:hlinkClick r:id="" action="ppaction://media"/>
            <a:extLst>
              <a:ext uri="{FF2B5EF4-FFF2-40B4-BE49-F238E27FC236}">
                <a16:creationId xmlns:a16="http://schemas.microsoft.com/office/drawing/2014/main" id="{2B55577F-4A26-ABCE-F21F-4FB670AD5B3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27247" y="6339290"/>
            <a:ext cx="406400" cy="406400"/>
          </a:xfrm>
          <a:prstGeom prst="rect">
            <a:avLst/>
          </a:prstGeom>
        </p:spPr>
      </p:pic>
    </p:spTree>
    <p:extLst>
      <p:ext uri="{BB962C8B-B14F-4D97-AF65-F5344CB8AC3E}">
        <p14:creationId xmlns:p14="http://schemas.microsoft.com/office/powerpoint/2010/main" val="957063202"/>
      </p:ext>
    </p:extLst>
  </p:cSld>
  <p:clrMapOvr>
    <a:masterClrMapping/>
  </p:clrMapOvr>
  <mc:AlternateContent xmlns:mc="http://schemas.openxmlformats.org/markup-compatibility/2006" xmlns:p14="http://schemas.microsoft.com/office/powerpoint/2010/main">
    <mc:Choice Requires="p14">
      <p:transition spd="slow" p14:dur="2000" advTm="38385"/>
    </mc:Choice>
    <mc:Fallback xmlns="">
      <p:transition spd="slow" advTm="383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64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9D35AD-380D-C503-A559-648724CF8985}"/>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3600" kern="1200">
                <a:solidFill>
                  <a:schemeClr val="tx1"/>
                </a:solidFill>
                <a:latin typeface="Cavolini" panose="03000502040302020204" pitchFamily="66" charset="0"/>
                <a:cs typeface="Cavolini" panose="03000502040302020204" pitchFamily="66" charset="0"/>
              </a:rPr>
              <a:t>Very Good Illustrations</a:t>
            </a:r>
          </a:p>
        </p:txBody>
      </p:sp>
      <p:sp>
        <p:nvSpPr>
          <p:cNvPr id="2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3D9733C-56DF-C421-5FE2-C4E53B97A9A0}"/>
              </a:ext>
            </a:extLst>
          </p:cNvPr>
          <p:cNvPicPr>
            <a:picLocks noChangeAspect="1"/>
          </p:cNvPicPr>
          <p:nvPr/>
        </p:nvPicPr>
        <p:blipFill>
          <a:blip r:embed="rId5"/>
          <a:stretch>
            <a:fillRect/>
          </a:stretch>
        </p:blipFill>
        <p:spPr>
          <a:xfrm>
            <a:off x="4234740" y="816614"/>
            <a:ext cx="7620893" cy="5010736"/>
          </a:xfrm>
          <a:prstGeom prst="rect">
            <a:avLst/>
          </a:prstGeom>
          <a:ln w="19050">
            <a:solidFill>
              <a:schemeClr val="tx1"/>
            </a:solidFill>
          </a:ln>
        </p:spPr>
      </p:pic>
      <p:sp>
        <p:nvSpPr>
          <p:cNvPr id="3" name="TextBox 2">
            <a:extLst>
              <a:ext uri="{FF2B5EF4-FFF2-40B4-BE49-F238E27FC236}">
                <a16:creationId xmlns:a16="http://schemas.microsoft.com/office/drawing/2014/main" id="{672C84A7-8840-A587-70B7-7752B29B3CAF}"/>
              </a:ext>
            </a:extLst>
          </p:cNvPr>
          <p:cNvSpPr txBox="1"/>
          <p:nvPr/>
        </p:nvSpPr>
        <p:spPr>
          <a:xfrm>
            <a:off x="461553" y="6249682"/>
            <a:ext cx="6871063" cy="338554"/>
          </a:xfrm>
          <a:prstGeom prst="rect">
            <a:avLst/>
          </a:prstGeom>
          <a:noFill/>
        </p:spPr>
        <p:txBody>
          <a:bodyPr wrap="square">
            <a:spAutoFit/>
          </a:bodyPr>
          <a:lstStyle/>
          <a:p>
            <a:r>
              <a:rPr lang="en-GB" sz="1600">
                <a:hlinkClick r:id="rId6"/>
              </a:rPr>
              <a:t>https://elchighland.com/wp-admin/post.php?post=4401&amp;action=edit</a:t>
            </a:r>
            <a:endParaRPr lang="en-GB" sz="1600"/>
          </a:p>
        </p:txBody>
      </p:sp>
      <p:pic>
        <p:nvPicPr>
          <p:cNvPr id="5" name="Recorded Sound">
            <a:hlinkClick r:id="" action="ppaction://media"/>
            <a:extLst>
              <a:ext uri="{FF2B5EF4-FFF2-40B4-BE49-F238E27FC236}">
                <a16:creationId xmlns:a16="http://schemas.microsoft.com/office/drawing/2014/main" id="{55B91FE2-18F1-69FC-1DF9-0BA8E18668E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24047" y="6181836"/>
            <a:ext cx="406400" cy="406400"/>
          </a:xfrm>
          <a:prstGeom prst="rect">
            <a:avLst/>
          </a:prstGeom>
        </p:spPr>
      </p:pic>
    </p:spTree>
    <p:extLst>
      <p:ext uri="{BB962C8B-B14F-4D97-AF65-F5344CB8AC3E}">
        <p14:creationId xmlns:p14="http://schemas.microsoft.com/office/powerpoint/2010/main" val="3042087765"/>
      </p:ext>
    </p:extLst>
  </p:cSld>
  <p:clrMapOvr>
    <a:masterClrMapping/>
  </p:clrMapOvr>
  <mc:AlternateContent xmlns:mc="http://schemas.openxmlformats.org/markup-compatibility/2006" xmlns:p14="http://schemas.microsoft.com/office/powerpoint/2010/main">
    <mc:Choice Requires="p14">
      <p:transition spd="slow" p14:dur="2000" advTm="22284"/>
    </mc:Choice>
    <mc:Fallback xmlns="">
      <p:transition spd="slow" advTm="22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28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488383-E013-EDFC-D8F8-2159B2A94F47}"/>
              </a:ext>
            </a:extLst>
          </p:cNvPr>
          <p:cNvSpPr>
            <a:spLocks noGrp="1"/>
          </p:cNvSpPr>
          <p:nvPr>
            <p:ph type="title" idx="4294967295"/>
          </p:nvPr>
        </p:nvSpPr>
        <p:spPr>
          <a:xfrm>
            <a:off x="638881" y="457200"/>
            <a:ext cx="10909640" cy="1368614"/>
          </a:xfrm>
        </p:spPr>
        <p:txBody>
          <a:bodyPr vert="horz" lIns="91440" tIns="45720" rIns="91440" bIns="45720" rtlCol="0" anchor="ctr">
            <a:normAutofit/>
          </a:bodyPr>
          <a:lstStyle/>
          <a:p>
            <a:pPr algn="ctr"/>
            <a:r>
              <a:rPr lang="en-US">
                <a:latin typeface="Cavolini" panose="03000502040302020204" pitchFamily="66" charset="0"/>
                <a:cs typeface="Cavolini" panose="03000502040302020204" pitchFamily="66" charset="0"/>
              </a:rPr>
              <a:t>Self-evaluation </a:t>
            </a:r>
            <a:r>
              <a:rPr lang="en-US" err="1">
                <a:latin typeface="Cavolini" panose="03000502040302020204" pitchFamily="66" charset="0"/>
                <a:cs typeface="Cavolini" panose="03000502040302020204" pitchFamily="66" charset="0"/>
              </a:rPr>
              <a:t>floorbooks</a:t>
            </a:r>
            <a:endParaRPr lang="en-US">
              <a:latin typeface="Cavolini" panose="03000502040302020204" pitchFamily="66" charset="0"/>
              <a:cs typeface="Cavolini" panose="03000502040302020204" pitchFamily="66" charset="0"/>
            </a:endParaRPr>
          </a:p>
        </p:txBody>
      </p:sp>
      <p:sp>
        <p:nvSpPr>
          <p:cNvPr id="17"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37C8AED-E16B-0523-06C5-DA6776498E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4371" y="2807745"/>
            <a:ext cx="1788725" cy="2708460"/>
          </a:xfrm>
          <a:prstGeom prst="rect">
            <a:avLst/>
          </a:prstGeom>
          <a:ln w="19050">
            <a:solidFill>
              <a:schemeClr val="tx1"/>
            </a:solidFill>
          </a:ln>
        </p:spPr>
      </p:pic>
      <p:pic>
        <p:nvPicPr>
          <p:cNvPr id="7" name="Picture 6">
            <a:extLst>
              <a:ext uri="{FF2B5EF4-FFF2-40B4-BE49-F238E27FC236}">
                <a16:creationId xmlns:a16="http://schemas.microsoft.com/office/drawing/2014/main" id="{673DFE81-073F-767D-9FCF-786E91640E4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46193" y="1106950"/>
            <a:ext cx="4591454" cy="6727407"/>
          </a:xfrm>
          <a:prstGeom prst="rect">
            <a:avLst/>
          </a:prstGeom>
          <a:scene3d>
            <a:camera prst="orthographicFront">
              <a:rot lat="0" lon="0" rev="5400000"/>
            </a:camera>
            <a:lightRig rig="threePt" dir="t"/>
          </a:scene3d>
        </p:spPr>
      </p:pic>
      <p:pic>
        <p:nvPicPr>
          <p:cNvPr id="3" name="Recorded Sound">
            <a:hlinkClick r:id="" action="ppaction://media"/>
            <a:extLst>
              <a:ext uri="{FF2B5EF4-FFF2-40B4-BE49-F238E27FC236}">
                <a16:creationId xmlns:a16="http://schemas.microsoft.com/office/drawing/2014/main" id="{37DAABC6-B30A-66C9-DC85-17F721CA0A7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44663" y="6260835"/>
            <a:ext cx="406400" cy="406400"/>
          </a:xfrm>
          <a:prstGeom prst="rect">
            <a:avLst/>
          </a:prstGeom>
        </p:spPr>
      </p:pic>
    </p:spTree>
    <p:extLst>
      <p:ext uri="{BB962C8B-B14F-4D97-AF65-F5344CB8AC3E}">
        <p14:creationId xmlns:p14="http://schemas.microsoft.com/office/powerpoint/2010/main" val="821559996"/>
      </p:ext>
    </p:extLst>
  </p:cSld>
  <p:clrMapOvr>
    <a:masterClrMapping/>
  </p:clrMapOvr>
  <mc:AlternateContent xmlns:mc="http://schemas.openxmlformats.org/markup-compatibility/2006" xmlns:p14="http://schemas.microsoft.com/office/powerpoint/2010/main">
    <mc:Choice Requires="p14">
      <p:transition spd="slow" p14:dur="2000" advTm="30013"/>
    </mc:Choice>
    <mc:Fallback xmlns="">
      <p:transition spd="slow" advTm="30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2360"/>
                            </p:stCondLst>
                            <p:childTnLst>
                              <p:par>
                                <p:cTn id="9" presetID="1" presetClass="mediacall" presetSubtype="0" fill="hold" nodeType="afterEffect">
                                  <p:stCondLst>
                                    <p:cond delay="0"/>
                                  </p:stCondLst>
                                  <p:childTnLst>
                                    <p:cmd type="call" cmd="playFrom(0.0)">
                                      <p:cBhvr>
                                        <p:cTn id="10" dur="3001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70CC99D-3D71-5184-55AA-0EA722075B75}"/>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a:latin typeface="Cavolini" panose="03000502040302020204" pitchFamily="66" charset="0"/>
                <a:cs typeface="Cavolini" panose="03000502040302020204" pitchFamily="66" charset="0"/>
              </a:rPr>
              <a:t>Feedback from children</a:t>
            </a:r>
          </a:p>
        </p:txBody>
      </p:sp>
      <p:sp>
        <p:nvSpPr>
          <p:cNvPr id="13"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B653D60-A4DE-2F2D-03F8-619484DDCCB2}"/>
              </a:ext>
            </a:extLst>
          </p:cNvPr>
          <p:cNvPicPr>
            <a:picLocks noChangeAspect="1"/>
          </p:cNvPicPr>
          <p:nvPr/>
        </p:nvPicPr>
        <p:blipFill>
          <a:blip r:embed="rId5"/>
          <a:stretch>
            <a:fillRect/>
          </a:stretch>
        </p:blipFill>
        <p:spPr>
          <a:xfrm>
            <a:off x="1414498" y="2161843"/>
            <a:ext cx="3449331" cy="4599108"/>
          </a:xfrm>
          <a:prstGeom prst="rect">
            <a:avLst/>
          </a:prstGeom>
        </p:spPr>
      </p:pic>
      <p:pic>
        <p:nvPicPr>
          <p:cNvPr id="4" name="Picture 3">
            <a:extLst>
              <a:ext uri="{FF2B5EF4-FFF2-40B4-BE49-F238E27FC236}">
                <a16:creationId xmlns:a16="http://schemas.microsoft.com/office/drawing/2014/main" id="{82FBFA6A-5128-DCBF-8022-2735DE0D0121}"/>
              </a:ext>
            </a:extLst>
          </p:cNvPr>
          <p:cNvPicPr>
            <a:picLocks noChangeAspect="1"/>
          </p:cNvPicPr>
          <p:nvPr/>
        </p:nvPicPr>
        <p:blipFill>
          <a:blip r:embed="rId6"/>
          <a:stretch>
            <a:fillRect/>
          </a:stretch>
        </p:blipFill>
        <p:spPr>
          <a:xfrm>
            <a:off x="7328170" y="2134130"/>
            <a:ext cx="3449331" cy="4599108"/>
          </a:xfrm>
          <a:prstGeom prst="rect">
            <a:avLst/>
          </a:prstGeom>
        </p:spPr>
      </p:pic>
      <p:pic>
        <p:nvPicPr>
          <p:cNvPr id="2" name="Recorded Sound">
            <a:hlinkClick r:id="" action="ppaction://media"/>
            <a:extLst>
              <a:ext uri="{FF2B5EF4-FFF2-40B4-BE49-F238E27FC236}">
                <a16:creationId xmlns:a16="http://schemas.microsoft.com/office/drawing/2014/main" id="{23B8C70A-9577-D9F1-901D-16E0BCB35C9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6789" y="6197600"/>
            <a:ext cx="406400" cy="406400"/>
          </a:xfrm>
          <a:prstGeom prst="rect">
            <a:avLst/>
          </a:prstGeom>
        </p:spPr>
      </p:pic>
    </p:spTree>
    <p:extLst>
      <p:ext uri="{BB962C8B-B14F-4D97-AF65-F5344CB8AC3E}">
        <p14:creationId xmlns:p14="http://schemas.microsoft.com/office/powerpoint/2010/main" val="1462674979"/>
      </p:ext>
    </p:extLst>
  </p:cSld>
  <p:clrMapOvr>
    <a:masterClrMapping/>
  </p:clrMapOvr>
  <mc:AlternateContent xmlns:mc="http://schemas.openxmlformats.org/markup-compatibility/2006" xmlns:p14="http://schemas.microsoft.com/office/powerpoint/2010/main">
    <mc:Choice Requires="p14">
      <p:transition spd="slow" p14:dur="2000" advTm="24094"/>
    </mc:Choice>
    <mc:Fallback xmlns="">
      <p:transition spd="slow" advTm="240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09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A200C5A-64CA-409E-EEEE-E89D515D4070}"/>
              </a:ext>
            </a:extLst>
          </p:cNvPr>
          <p:cNvSpPr txBox="1"/>
          <p:nvPr/>
        </p:nvSpPr>
        <p:spPr>
          <a:xfrm>
            <a:off x="638881" y="639193"/>
            <a:ext cx="4769697"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kern="1200">
                <a:solidFill>
                  <a:schemeClr val="tx1"/>
                </a:solidFill>
                <a:latin typeface="Cavolini" panose="03000502040302020204" pitchFamily="66" charset="0"/>
                <a:ea typeface="+mj-ea"/>
                <a:cs typeface="Cavolini" panose="03000502040302020204" pitchFamily="66" charset="0"/>
              </a:rPr>
              <a:t>Self-evaluation </a:t>
            </a:r>
            <a:r>
              <a:rPr lang="en-US" sz="3600" kern="1200" err="1">
                <a:solidFill>
                  <a:schemeClr val="tx1"/>
                </a:solidFill>
                <a:latin typeface="Cavolini" panose="03000502040302020204" pitchFamily="66" charset="0"/>
                <a:ea typeface="+mj-ea"/>
                <a:cs typeface="Cavolini" panose="03000502040302020204" pitchFamily="66" charset="0"/>
              </a:rPr>
              <a:t>Floorbook</a:t>
            </a:r>
            <a:r>
              <a:rPr lang="en-US" sz="3600" kern="1200">
                <a:solidFill>
                  <a:schemeClr val="tx1"/>
                </a:solidFill>
                <a:latin typeface="Cavolini" panose="03000502040302020204" pitchFamily="66" charset="0"/>
                <a:ea typeface="+mj-ea"/>
                <a:cs typeface="Cavolini" panose="03000502040302020204" pitchFamily="66" charset="0"/>
              </a:rPr>
              <a:t>   </a:t>
            </a:r>
          </a:p>
          <a:p>
            <a:pPr>
              <a:lnSpc>
                <a:spcPct val="90000"/>
              </a:lnSpc>
              <a:spcBef>
                <a:spcPct val="0"/>
              </a:spcBef>
              <a:spcAft>
                <a:spcPts val="600"/>
              </a:spcAft>
            </a:pPr>
            <a:r>
              <a:rPr lang="en-US" sz="3600">
                <a:latin typeface="Cavolini" panose="03000502040302020204" pitchFamily="66" charset="0"/>
                <a:ea typeface="+mj-ea"/>
                <a:cs typeface="Cavolini" panose="03000502040302020204" pitchFamily="66" charset="0"/>
              </a:rPr>
              <a:t>-</a:t>
            </a:r>
            <a:r>
              <a:rPr lang="en-US" sz="3600" kern="1200">
                <a:solidFill>
                  <a:schemeClr val="tx1"/>
                </a:solidFill>
                <a:latin typeface="Cavolini" panose="03000502040302020204" pitchFamily="66" charset="0"/>
                <a:ea typeface="+mj-ea"/>
                <a:cs typeface="Cavolini" panose="03000502040302020204" pitchFamily="66" charset="0"/>
              </a:rPr>
              <a:t> Schematic play</a:t>
            </a:r>
          </a:p>
        </p:txBody>
      </p:sp>
      <p:sp>
        <p:nvSpPr>
          <p:cNvPr id="1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3685EE0-B48B-44BD-78BF-B881EBD4804D}"/>
              </a:ext>
            </a:extLst>
          </p:cNvPr>
          <p:cNvPicPr>
            <a:picLocks noChangeAspect="1"/>
          </p:cNvPicPr>
          <p:nvPr/>
        </p:nvPicPr>
        <p:blipFill>
          <a:blip r:embed="rId5"/>
          <a:stretch>
            <a:fillRect/>
          </a:stretch>
        </p:blipFill>
        <p:spPr>
          <a:xfrm>
            <a:off x="5408579" y="229963"/>
            <a:ext cx="5672033" cy="6409077"/>
          </a:xfrm>
          <a:prstGeom prst="rect">
            <a:avLst/>
          </a:prstGeom>
        </p:spPr>
      </p:pic>
      <p:pic>
        <p:nvPicPr>
          <p:cNvPr id="4" name="Recorded Sound">
            <a:hlinkClick r:id="" action="ppaction://media"/>
            <a:extLst>
              <a:ext uri="{FF2B5EF4-FFF2-40B4-BE49-F238E27FC236}">
                <a16:creationId xmlns:a16="http://schemas.microsoft.com/office/drawing/2014/main" id="{81F708BC-FB0C-1A1E-E19C-276C0D91AF7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3106" y="6232640"/>
            <a:ext cx="406400" cy="406400"/>
          </a:xfrm>
          <a:prstGeom prst="rect">
            <a:avLst/>
          </a:prstGeom>
        </p:spPr>
      </p:pic>
    </p:spTree>
    <p:extLst>
      <p:ext uri="{BB962C8B-B14F-4D97-AF65-F5344CB8AC3E}">
        <p14:creationId xmlns:p14="http://schemas.microsoft.com/office/powerpoint/2010/main" val="4069945540"/>
      </p:ext>
    </p:extLst>
  </p:cSld>
  <p:clrMapOvr>
    <a:masterClrMapping/>
  </p:clrMapOvr>
  <mc:AlternateContent xmlns:mc="http://schemas.openxmlformats.org/markup-compatibility/2006" xmlns:p14="http://schemas.microsoft.com/office/powerpoint/2010/main">
    <mc:Choice Requires="p14">
      <p:transition spd="slow" p14:dur="2000" advTm="44324"/>
    </mc:Choice>
    <mc:Fallback xmlns="">
      <p:transition spd="slow" advTm="44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3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9A320C9-9735-4D13-8279-C1C674841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92544CF4-9B52-4A7B-A4B3-88C72729B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7126"/>
            <a:ext cx="11167447" cy="2018806"/>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Rectangle 24">
            <a:extLst>
              <a:ext uri="{FF2B5EF4-FFF2-40B4-BE49-F238E27FC236}">
                <a16:creationId xmlns:a16="http://schemas.microsoft.com/office/drawing/2014/main" id="{E75862C5-5C00-4421-BC7B-9B7B86DBC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EA2AFF6B-5F32-F527-1A0F-B44F25724366}"/>
              </a:ext>
            </a:extLst>
          </p:cNvPr>
          <p:cNvSpPr txBox="1"/>
          <p:nvPr/>
        </p:nvSpPr>
        <p:spPr>
          <a:xfrm>
            <a:off x="1115568" y="548640"/>
            <a:ext cx="10168128" cy="1179576"/>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3600" kern="1200">
                <a:solidFill>
                  <a:schemeClr val="tx1"/>
                </a:solidFill>
                <a:latin typeface="Cavolini" panose="03000502040302020204" pitchFamily="66" charset="0"/>
                <a:ea typeface="+mj-ea"/>
                <a:cs typeface="Cavolini" panose="03000502040302020204" pitchFamily="66" charset="0"/>
              </a:rPr>
              <a:t>Taking improvement forward  </a:t>
            </a:r>
          </a:p>
          <a:p>
            <a:pPr>
              <a:lnSpc>
                <a:spcPct val="90000"/>
              </a:lnSpc>
              <a:spcBef>
                <a:spcPct val="0"/>
              </a:spcBef>
              <a:spcAft>
                <a:spcPts val="600"/>
              </a:spcAft>
            </a:pPr>
            <a:endParaRPr lang="en-US" sz="3600" kern="1200">
              <a:solidFill>
                <a:schemeClr val="tx1"/>
              </a:solidFill>
              <a:latin typeface="Cavolini" panose="03000502040302020204" pitchFamily="66" charset="0"/>
              <a:ea typeface="+mj-ea"/>
              <a:cs typeface="Cavolini" panose="03000502040302020204" pitchFamily="66" charset="0"/>
            </a:endParaRPr>
          </a:p>
          <a:p>
            <a:pPr>
              <a:lnSpc>
                <a:spcPct val="90000"/>
              </a:lnSpc>
              <a:spcBef>
                <a:spcPct val="0"/>
              </a:spcBef>
              <a:spcAft>
                <a:spcPts val="600"/>
              </a:spcAft>
            </a:pPr>
            <a:r>
              <a:rPr lang="en-US" sz="3600" kern="1200">
                <a:solidFill>
                  <a:schemeClr val="tx1"/>
                </a:solidFill>
                <a:latin typeface="Cavolini" panose="03000502040302020204" pitchFamily="66" charset="0"/>
                <a:ea typeface="+mj-ea"/>
                <a:cs typeface="Cavolini" panose="03000502040302020204" pitchFamily="66" charset="0"/>
              </a:rPr>
              <a:t>What now?</a:t>
            </a:r>
          </a:p>
        </p:txBody>
      </p:sp>
      <p:sp>
        <p:nvSpPr>
          <p:cNvPr id="22" name="Rectangle 21">
            <a:extLst>
              <a:ext uri="{FF2B5EF4-FFF2-40B4-BE49-F238E27FC236}">
                <a16:creationId xmlns:a16="http://schemas.microsoft.com/office/drawing/2014/main" id="{089440EF-9BE9-4AE9-8C28-00B02296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TextBox 2">
            <a:extLst>
              <a:ext uri="{FF2B5EF4-FFF2-40B4-BE49-F238E27FC236}">
                <a16:creationId xmlns:a16="http://schemas.microsoft.com/office/drawing/2014/main" id="{3FCE8F9D-8F62-0258-0727-A9AC66324119}"/>
              </a:ext>
            </a:extLst>
          </p:cNvPr>
          <p:cNvGraphicFramePr/>
          <p:nvPr>
            <p:extLst>
              <p:ext uri="{D42A27DB-BD31-4B8C-83A1-F6EECF244321}">
                <p14:modId xmlns:p14="http://schemas.microsoft.com/office/powerpoint/2010/main" val="2615136534"/>
              </p:ext>
            </p:extLst>
          </p:nvPr>
        </p:nvGraphicFramePr>
        <p:xfrm>
          <a:off x="0" y="1728216"/>
          <a:ext cx="11983681" cy="48909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1C44BFAB-5E25-A73F-983E-F78E67B0FC5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83696" y="6106160"/>
            <a:ext cx="406400" cy="406400"/>
          </a:xfrm>
          <a:prstGeom prst="rect">
            <a:avLst/>
          </a:prstGeom>
        </p:spPr>
      </p:pic>
    </p:spTree>
    <p:extLst>
      <p:ext uri="{BB962C8B-B14F-4D97-AF65-F5344CB8AC3E}">
        <p14:creationId xmlns:p14="http://schemas.microsoft.com/office/powerpoint/2010/main" val="3082712159"/>
      </p:ext>
    </p:extLst>
  </p:cSld>
  <p:clrMapOvr>
    <a:masterClrMapping/>
  </p:clrMapOvr>
  <mc:AlternateContent xmlns:mc="http://schemas.openxmlformats.org/markup-compatibility/2006" xmlns:p14="http://schemas.microsoft.com/office/powerpoint/2010/main">
    <mc:Choice Requires="p14">
      <p:transition spd="slow" p14:dur="2000" advTm="20101"/>
    </mc:Choice>
    <mc:Fallback xmlns="">
      <p:transition spd="slow" advTm="20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10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C1FDA42-8570-5782-F628-96587A29ED20}"/>
              </a:ext>
            </a:extLst>
          </p:cNvPr>
          <p:cNvSpPr txBox="1"/>
          <p:nvPr/>
        </p:nvSpPr>
        <p:spPr>
          <a:xfrm>
            <a:off x="127469" y="548640"/>
            <a:ext cx="4665937" cy="543153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kern="1200">
                <a:solidFill>
                  <a:schemeClr val="tx1"/>
                </a:solidFill>
                <a:latin typeface="Cavolini" panose="03000502040302020204" pitchFamily="66" charset="0"/>
                <a:ea typeface="+mj-ea"/>
                <a:cs typeface="Cavolini" panose="03000502040302020204" pitchFamily="66" charset="0"/>
              </a:rPr>
              <a:t>Further resources &amp; reading</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58F208B-B393-0413-D9FF-4E02F9D76FDA}"/>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a:hlinkClick r:id="rId5"/>
              </a:rPr>
              <a:t>Self-evaluation workshop for the early learning and childcare sector</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hlinkClick r:id="rId6"/>
              </a:rPr>
              <a:t>Engagement session on the Quality improvement framework for early learning and childcare sectors</a:t>
            </a:r>
            <a:endParaRPr lang="en-US" sz="2200"/>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hlinkClick r:id="rId7"/>
              </a:rPr>
              <a:t>Quality improvement framework development session for childminders</a:t>
            </a:r>
            <a:endParaRPr lang="en-US" sz="2200"/>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u="sng">
                <a:hlinkClick r:id="rId8"/>
              </a:rPr>
              <a:t>Self-evaluation for improvement - your guide</a:t>
            </a:r>
            <a:endParaRPr lang="en-US" sz="2200"/>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p:txBody>
      </p:sp>
      <p:pic>
        <p:nvPicPr>
          <p:cNvPr id="3" name="Recorded Sound">
            <a:hlinkClick r:id="" action="ppaction://media"/>
            <a:extLst>
              <a:ext uri="{FF2B5EF4-FFF2-40B4-BE49-F238E27FC236}">
                <a16:creationId xmlns:a16="http://schemas.microsoft.com/office/drawing/2014/main" id="{B7D58CD8-9AD5-6CF6-94CD-1FBDF1C0AA8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51879" y="6102709"/>
            <a:ext cx="406400" cy="406400"/>
          </a:xfrm>
          <a:prstGeom prst="rect">
            <a:avLst/>
          </a:prstGeom>
        </p:spPr>
      </p:pic>
    </p:spTree>
    <p:extLst>
      <p:ext uri="{BB962C8B-B14F-4D97-AF65-F5344CB8AC3E}">
        <p14:creationId xmlns:p14="http://schemas.microsoft.com/office/powerpoint/2010/main" val="3657631152"/>
      </p:ext>
    </p:extLst>
  </p:cSld>
  <p:clrMapOvr>
    <a:masterClrMapping/>
  </p:clrMapOvr>
  <mc:AlternateContent xmlns:mc="http://schemas.openxmlformats.org/markup-compatibility/2006" xmlns:p14="http://schemas.microsoft.com/office/powerpoint/2010/main">
    <mc:Choice Requires="p14">
      <p:transition spd="slow" p14:dur="2000" advTm="13890"/>
    </mc:Choice>
    <mc:Fallback xmlns="">
      <p:transition spd="slow" advTm="13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8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Person holding car with question mark">
            <a:extLst>
              <a:ext uri="{FF2B5EF4-FFF2-40B4-BE49-F238E27FC236}">
                <a16:creationId xmlns:a16="http://schemas.microsoft.com/office/drawing/2014/main" id="{EB4FCADB-E2F2-37D9-E7AE-F5CC83244642}"/>
              </a:ext>
            </a:extLst>
          </p:cNvPr>
          <p:cNvPicPr>
            <a:picLocks noChangeAspect="1"/>
          </p:cNvPicPr>
          <p:nvPr/>
        </p:nvPicPr>
        <p:blipFill>
          <a:blip r:embed="rId5">
            <a:extLst>
              <a:ext uri="{28A0092B-C50C-407E-A947-70E740481C1C}">
                <a14:useLocalDpi xmlns:a14="http://schemas.microsoft.com/office/drawing/2010/main" val="0"/>
              </a:ext>
            </a:extLst>
          </a:blip>
          <a:srcRect t="5743" b="9987"/>
          <a:stretch>
            <a:fillRect/>
          </a:stretch>
        </p:blipFill>
        <p:spPr>
          <a:xfrm>
            <a:off x="20" y="10"/>
            <a:ext cx="12191980" cy="6857990"/>
          </a:xfrm>
          <a:prstGeom prst="rect">
            <a:avLst/>
          </a:prstGeom>
        </p:spPr>
      </p:pic>
      <p:sp>
        <p:nvSpPr>
          <p:cNvPr id="2" name="TextBox 1">
            <a:extLst>
              <a:ext uri="{FF2B5EF4-FFF2-40B4-BE49-F238E27FC236}">
                <a16:creationId xmlns:a16="http://schemas.microsoft.com/office/drawing/2014/main" id="{F069FA72-8500-4EE7-6C69-C6AECDAF4D9E}"/>
              </a:ext>
            </a:extLst>
          </p:cNvPr>
          <p:cNvSpPr txBox="1"/>
          <p:nvPr/>
        </p:nvSpPr>
        <p:spPr>
          <a:xfrm>
            <a:off x="640080" y="640080"/>
            <a:ext cx="2752354" cy="2709275"/>
          </a:xfrm>
          <a:prstGeom prst="ellipse">
            <a:avLst/>
          </a:prstGeom>
          <a:solidFill>
            <a:srgbClr val="231815"/>
          </a:solidFill>
          <a:ln w="174625" cmpd="thinThick">
            <a:solidFill>
              <a:srgbClr val="231815"/>
            </a:solidFill>
          </a:ln>
        </p:spPr>
        <p:txBody>
          <a:bodyPr vert="horz" lIns="91440" tIns="45720" rIns="91440" bIns="45720" rtlCol="0" anchor="ctr">
            <a:normAutofit/>
          </a:bodyPr>
          <a:lstStyle/>
          <a:p>
            <a:pPr algn="ctr">
              <a:lnSpc>
                <a:spcPct val="90000"/>
              </a:lnSpc>
              <a:spcBef>
                <a:spcPct val="0"/>
              </a:spcBef>
              <a:spcAft>
                <a:spcPts val="600"/>
              </a:spcAft>
            </a:pPr>
            <a:r>
              <a:rPr lang="en-US" sz="2800">
                <a:solidFill>
                  <a:srgbClr val="FFFFFF"/>
                </a:solidFill>
                <a:latin typeface="+mj-lt"/>
                <a:ea typeface="+mj-ea"/>
                <a:cs typeface="+mj-cs"/>
              </a:rPr>
              <a:t>Any questions</a:t>
            </a:r>
          </a:p>
        </p:txBody>
      </p:sp>
      <p:pic>
        <p:nvPicPr>
          <p:cNvPr id="3" name="Recorded Sound">
            <a:hlinkClick r:id="" action="ppaction://media"/>
            <a:extLst>
              <a:ext uri="{FF2B5EF4-FFF2-40B4-BE49-F238E27FC236}">
                <a16:creationId xmlns:a16="http://schemas.microsoft.com/office/drawing/2014/main" id="{6FE4C405-358F-24C1-D99D-198E9A4DEAC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17154" y="6131045"/>
            <a:ext cx="406400" cy="406400"/>
          </a:xfrm>
          <a:prstGeom prst="rect">
            <a:avLst/>
          </a:prstGeom>
        </p:spPr>
      </p:pic>
    </p:spTree>
    <p:extLst>
      <p:ext uri="{BB962C8B-B14F-4D97-AF65-F5344CB8AC3E}">
        <p14:creationId xmlns:p14="http://schemas.microsoft.com/office/powerpoint/2010/main" val="9871374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5044"/>
    </mc:Choice>
    <mc:Fallback xmlns="">
      <p:transition spd="slow" advTm="15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9E47ECA3A7B54E91C52238E92A01E0" ma:contentTypeVersion="11" ma:contentTypeDescription="Create a new document." ma:contentTypeScope="" ma:versionID="6cc8f66544611366e99dd5813a2f17e5">
  <xsd:schema xmlns:xsd="http://www.w3.org/2001/XMLSchema" xmlns:xs="http://www.w3.org/2001/XMLSchema" xmlns:p="http://schemas.microsoft.com/office/2006/metadata/properties" xmlns:ns2="3b13d9c9-9e7d-44f9-964e-b7d789b94b47" xmlns:ns3="201b0cae-e6f9-45d3-b456-ad7554c03622" targetNamespace="http://schemas.microsoft.com/office/2006/metadata/properties" ma:root="true" ma:fieldsID="8bdaa02b515c6015411ac4c543d4701f" ns2:_="" ns3:_="">
    <xsd:import namespace="3b13d9c9-9e7d-44f9-964e-b7d789b94b47"/>
    <xsd:import namespace="201b0cae-e6f9-45d3-b456-ad7554c0362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b13d9c9-9e7d-44f9-964e-b7d789b94b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fieldId="{5cf76f15-5ced-4ddc-b409-7134ff3c332f}" ma:taxonomyMulti="true" ma:sspId="00000000-0000-0000-0000-000000000000" ma:termSetId="00000000-0000-0000-0000-000000000000" ma:anchorId="00000000-0000-0000-0000-000000000000" ma:open="fals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01b0cae-e6f9-45d3-b456-ad7554c03622"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d351b9cb-a0fd-4d5c-b1be-969daa165aea}" ma:internalName="TaxCatchAll" ma:showField="CatchAllData" ma:web="201b0cae-e6f9-45d3-b456-ad7554c0362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3b13d9c9-9e7d-44f9-964e-b7d789b94b47">
      <Terms xmlns="http://schemas.microsoft.com/office/infopath/2007/PartnerControls"/>
    </lcf76f155ced4ddcb4097134ff3c332f>
    <TaxCatchAll xmlns="201b0cae-e6f9-45d3-b456-ad7554c03622" xsi:nil="true"/>
  </documentManagement>
</p:properties>
</file>

<file path=customXml/itemProps1.xml><?xml version="1.0" encoding="utf-8"?>
<ds:datastoreItem xmlns:ds="http://schemas.openxmlformats.org/officeDocument/2006/customXml" ds:itemID="{96EC0F9E-E2A5-46E0-BA0D-0DC485BBBD8F}">
  <ds:schemaRefs>
    <ds:schemaRef ds:uri="201b0cae-e6f9-45d3-b456-ad7554c03622"/>
    <ds:schemaRef ds:uri="3b13d9c9-9e7d-44f9-964e-b7d789b94b4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F84319E-56F5-4122-95F8-F8B21E393B01}">
  <ds:schemaRefs>
    <ds:schemaRef ds:uri="http://schemas.microsoft.com/sharepoint/v3/contenttype/forms"/>
  </ds:schemaRefs>
</ds:datastoreItem>
</file>

<file path=customXml/itemProps3.xml><?xml version="1.0" encoding="utf-8"?>
<ds:datastoreItem xmlns:ds="http://schemas.openxmlformats.org/officeDocument/2006/customXml" ds:itemID="{601BB7F0-A676-49DD-B264-1C2D6C627FC7}">
  <ds:schemaRefs>
    <ds:schemaRef ds:uri="201b0cae-e6f9-45d3-b456-ad7554c03622"/>
    <ds:schemaRef ds:uri="http://purl.org/dc/elements/1.1/"/>
    <ds:schemaRef ds:uri="http://www.w3.org/XML/1998/namespace"/>
    <ds:schemaRef ds:uri="http://schemas.microsoft.com/office/infopath/2007/PartnerControls"/>
    <ds:schemaRef ds:uri="http://purl.org/dc/terms/"/>
    <ds:schemaRef ds:uri="http://schemas.openxmlformats.org/package/2006/metadata/core-properties"/>
    <ds:schemaRef ds:uri="http://schemas.microsoft.com/office/2006/documentManagement/types"/>
    <ds:schemaRef ds:uri="3b13d9c9-9e7d-44f9-964e-b7d789b94b47"/>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73</TotalTime>
  <Words>7333</Words>
  <Application>Microsoft Office PowerPoint</Application>
  <PresentationFormat>Widescreen</PresentationFormat>
  <Paragraphs>551</Paragraphs>
  <Slides>47</Slides>
  <Notes>47</Notes>
  <HiddenSlides>0</HiddenSlides>
  <MMClips>47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Aptos</vt:lpstr>
      <vt:lpstr>Aptos Display</vt:lpstr>
      <vt:lpstr>Arial</vt:lpstr>
      <vt:lpstr>Calibri</vt:lpstr>
      <vt:lpstr>Cavolini</vt:lpstr>
      <vt:lpstr>Wingdings</vt:lpstr>
      <vt:lpstr>Office Theme</vt:lpstr>
      <vt:lpstr>Self-evaluation for  Improvement   in ELC</vt:lpstr>
      <vt:lpstr>Aim </vt:lpstr>
      <vt:lpstr>PowerPoint Presentation</vt:lpstr>
      <vt:lpstr>Self-evaluation questions</vt:lpstr>
      <vt:lpstr>The self-evaluation for improvement cycle</vt:lpstr>
      <vt:lpstr>Identify your focus</vt:lpstr>
      <vt:lpstr>Core Assurances</vt:lpstr>
      <vt:lpstr>Quality Assurance Calendar</vt:lpstr>
      <vt:lpstr>Gather your information/evidence</vt:lpstr>
      <vt:lpstr>Focus for Highland Hills ELC  – Family engagement</vt:lpstr>
      <vt:lpstr>Possible sources of evidence</vt:lpstr>
      <vt:lpstr>Triangulation of evidence</vt:lpstr>
      <vt:lpstr>Quantitative and qualitative data/evidence</vt:lpstr>
      <vt:lpstr>Question 1  How are we doing?</vt:lpstr>
      <vt:lpstr>Make your assessment (evaluation)</vt:lpstr>
      <vt:lpstr>The Quality Improvement Framework</vt:lpstr>
      <vt:lpstr>Theme- Connections with families   Very good illustration</vt:lpstr>
      <vt:lpstr>Other sources to  inform our  evaluations</vt:lpstr>
      <vt:lpstr>Question 2  How do we know?</vt:lpstr>
      <vt:lpstr>Evidence your assessment</vt:lpstr>
      <vt:lpstr>Descriptive           evaluative language</vt:lpstr>
      <vt:lpstr>Question 3  What are we going to do now?</vt:lpstr>
      <vt:lpstr>Identify your areas for development  &amp; plan your changes</vt:lpstr>
      <vt:lpstr>PowerPoint Presentation</vt:lpstr>
      <vt:lpstr> Question 4  What was the impact? </vt:lpstr>
      <vt:lpstr>What was the impact?</vt:lpstr>
      <vt:lpstr>PowerPoint Presentation</vt:lpstr>
      <vt:lpstr>The practicalities of self-evaluation</vt:lpstr>
      <vt:lpstr>Who should be involved in self-evaluation?</vt:lpstr>
      <vt:lpstr>Capturing family  views</vt:lpstr>
      <vt:lpstr>Capturing  children’s views</vt:lpstr>
      <vt:lpstr>When do we do self-evaluation?</vt:lpstr>
      <vt:lpstr>How to record self-evaluation</vt:lpstr>
      <vt:lpstr>Self-evaluation displays</vt:lpstr>
      <vt:lpstr>Self-evaluation  displays</vt:lpstr>
      <vt:lpstr>Red Things we don’t do well or at all Amber Things we could do better or more consistently Green Things we do well and consistently</vt:lpstr>
      <vt:lpstr>Self-evaluation displays</vt:lpstr>
      <vt:lpstr>Self-evaluation Folders - Action Plans</vt:lpstr>
      <vt:lpstr>PowerPoint Presentation</vt:lpstr>
      <vt:lpstr>Self-evaluation templates</vt:lpstr>
      <vt:lpstr>Very Good Illustrations</vt:lpstr>
      <vt:lpstr>Self-evaluation floorbooks</vt:lpstr>
      <vt:lpstr>Feedback from children</vt:lpstr>
      <vt:lpstr>PowerPoint Presentation</vt:lpstr>
      <vt:lpstr>PowerPoint Presentation</vt:lpstr>
      <vt:lpstr>PowerPoint Presentation</vt:lpstr>
      <vt:lpstr>PowerPoint Presentation</vt:lpstr>
    </vt:vector>
  </TitlesOfParts>
  <Company>The Highland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Mairi MacKay (South Schools)</dc:creator>
  <cp:lastModifiedBy>Mairi MacKay (South Schools)</cp:lastModifiedBy>
  <cp:revision>2</cp:revision>
  <dcterms:created xsi:type="dcterms:W3CDTF">2026-04-13T10:47:27Z</dcterms:created>
  <dcterms:modified xsi:type="dcterms:W3CDTF">2026-06-15T15:07:52Z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0x010100979E47ECA3A7B54E91C52238E92A01E0</vt:lpwstr>
  </property>
  <property fmtid="{D5CDD505-2E9C-101B-9397-08002B2CF9AE}" pid="3" name="MediaServiceImageTags">
    <vt:lpwstr/>
  </property>
</Properties>
</file>